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5"/>
  </p:notesMasterIdLst>
  <p:sldIdLst>
    <p:sldId id="256" r:id="rId2"/>
    <p:sldId id="316" r:id="rId3"/>
    <p:sldId id="319" r:id="rId4"/>
    <p:sldId id="320" r:id="rId5"/>
    <p:sldId id="322" r:id="rId6"/>
    <p:sldId id="321" r:id="rId7"/>
    <p:sldId id="323" r:id="rId8"/>
    <p:sldId id="324" r:id="rId9"/>
    <p:sldId id="297" r:id="rId10"/>
    <p:sldId id="311" r:id="rId11"/>
    <p:sldId id="318" r:id="rId12"/>
    <p:sldId id="271" r:id="rId13"/>
    <p:sldId id="312" r:id="rId14"/>
    <p:sldId id="283" r:id="rId15"/>
    <p:sldId id="259" r:id="rId16"/>
    <p:sldId id="260" r:id="rId17"/>
    <p:sldId id="261" r:id="rId18"/>
    <p:sldId id="263" r:id="rId19"/>
    <p:sldId id="264" r:id="rId20"/>
    <p:sldId id="265" r:id="rId21"/>
    <p:sldId id="266" r:id="rId22"/>
    <p:sldId id="267" r:id="rId23"/>
    <p:sldId id="298" r:id="rId24"/>
    <p:sldId id="299" r:id="rId25"/>
    <p:sldId id="268" r:id="rId26"/>
    <p:sldId id="300" r:id="rId27"/>
    <p:sldId id="313" r:id="rId28"/>
    <p:sldId id="315" r:id="rId29"/>
    <p:sldId id="314" r:id="rId30"/>
    <p:sldId id="270" r:id="rId31"/>
    <p:sldId id="272" r:id="rId32"/>
    <p:sldId id="273" r:id="rId33"/>
    <p:sldId id="274" r:id="rId34"/>
    <p:sldId id="257" r:id="rId35"/>
    <p:sldId id="258" r:id="rId36"/>
    <p:sldId id="328" r:id="rId37"/>
    <p:sldId id="277" r:id="rId38"/>
    <p:sldId id="329" r:id="rId39"/>
    <p:sldId id="262" r:id="rId40"/>
    <p:sldId id="330" r:id="rId41"/>
    <p:sldId id="331" r:id="rId42"/>
    <p:sldId id="332" r:id="rId43"/>
    <p:sldId id="290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3" r:id="rId54"/>
    <p:sldId id="309" r:id="rId55"/>
    <p:sldId id="310" r:id="rId56"/>
    <p:sldId id="344" r:id="rId57"/>
    <p:sldId id="278" r:id="rId58"/>
    <p:sldId id="281" r:id="rId59"/>
    <p:sldId id="279" r:id="rId60"/>
    <p:sldId id="280" r:id="rId61"/>
    <p:sldId id="287" r:id="rId62"/>
    <p:sldId id="288" r:id="rId63"/>
    <p:sldId id="284" r:id="rId64"/>
    <p:sldId id="345" r:id="rId65"/>
    <p:sldId id="275" r:id="rId66"/>
    <p:sldId id="289" r:id="rId67"/>
    <p:sldId id="291" r:id="rId68"/>
    <p:sldId id="292" r:id="rId69"/>
    <p:sldId id="325" r:id="rId70"/>
    <p:sldId id="293" r:id="rId71"/>
    <p:sldId id="327" r:id="rId72"/>
    <p:sldId id="294" r:id="rId73"/>
    <p:sldId id="295" r:id="rId74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473C1D"/>
    <a:srgbClr val="3F3E1E"/>
    <a:srgbClr val="2C6637"/>
    <a:srgbClr val="140E53"/>
    <a:srgbClr val="339933"/>
    <a:srgbClr val="4D2F17"/>
    <a:srgbClr val="212F17"/>
    <a:srgbClr val="0D2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9C186E9-01DE-4C40-A7D1-297C3AA027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A3430C-A0D7-4501-94DC-003BC486A5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F82DCFD-8F8A-445A-BD12-8FB80728C3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0E05AEB-D936-45A2-9888-16B87EB4A7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A25E36A-E49A-4EF0-BD64-44B56E5FF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0301FBD-7468-4A39-865F-F00086895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5F5A6D-B853-40AE-989D-B6CD50CA9B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DAF8E-CED9-4C67-B893-DAC990563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BB9D8-1826-4A05-A5E6-C96AADFD1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7E037F-E46D-4446-8001-7C5E00875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A234-F8F7-4710-B157-D7C11C80E2E9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B7A483-98CF-49AE-BE82-0DA6EA6CA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A2FDB6-4F77-4305-A12A-7290EDE4C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6CB7-75CC-4980-9E0B-788738EBCD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98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9823F-19A3-4EBF-A593-CCFF5EAC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A397E2-44E9-478E-B117-23828CF64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0ACAC-E323-4A49-B098-E963D4D64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5A51-61C9-4C25-8EA2-4CCC110062F2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0EEA8-6DA0-4892-BA8F-F3418C49D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D38BB-AC4D-4515-B70E-F4A35232A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E0D6-68D7-4C36-8729-59C2F74AE5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30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916727-0598-409A-BCDF-00EA9DCC4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92DA6C-B905-4B9F-89BF-08521D212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41B94-53EC-45E0-9F8F-04952D5E5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B579-E0E1-4DB8-88CD-3E2D2CDF0EF1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ACDAF3-AEBA-422C-8933-3C1DD1CA7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1EFFCC-2B0A-4A48-BC81-B5C9B0BB6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A92D-2432-4D17-8FCD-DE8530AC16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56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61A7C-AF1F-4963-9FBF-BB3E895D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D17767-196C-43B2-A9DA-CC4D6C6E6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ADDA4C-DFDC-44AE-A50C-64928CB29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84DB-FE48-44FB-8446-9FCDC1FE03E4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97B39-B392-42FA-AEDF-668907D00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9464F-AC44-44AC-B2F8-6FBBD573C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9A0D-4590-411D-AE60-BFC8F9291B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551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36C82-4038-4F95-92E7-C6712067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D67FB64-BD40-4977-A62E-FF1C6F1D9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8BC95-8F62-41A8-A9E5-7D4F52F0C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0D01-510A-486A-935A-A4E7D830540A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0DA59-64F0-46DC-8685-985D12F79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80985-7B2F-4D3D-89C5-E347019FE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7378-9C3F-46A0-BBC0-582F4BB3C6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6AEF0-5010-4E92-8FFC-C4490647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EC685A-15D3-402A-8BA9-8D1BFFCE6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FA4579-5A6E-41A5-B364-B660653CE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4E4C5-1C5F-415A-B81A-8207F3B1E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364A-E429-4556-AF58-59BC2878E10F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6393-27B7-4BF3-A192-4D639C316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19F32-E29A-4E21-AB90-548BC186A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0B21-2D04-47F1-A363-4442FE369A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50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24E84-97B3-4263-9872-1DB31B70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43A6CA-6AEB-4E6F-A587-ACC0F2C51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6A931E-3619-4DAB-8F0B-319AC29F0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8CBA52D-50E1-46EF-AF0B-BC6227910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1F5F3B5-0E3E-4875-BEB2-D26803A89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1B9EDF-3756-4962-AD51-3F3F81BC6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4366-828B-4AA0-9CEE-DC82ADD1ABB9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C76DDB-256D-479F-A6FA-4497B16AD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B0A186-4A6C-42ED-8C83-F4CD1A4E8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99F7-B65D-4B4F-A338-30499143D9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88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88FB1-5BD9-4DA3-8C5E-A3477C30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69B136-A005-440B-917E-A1467451D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2F573-7CC6-4B22-AC16-BC07B4BEB4D5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51D263-646C-4B99-92E3-09C511D37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F70B22-BB03-4CC9-9217-C1C2C6769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710B-16A7-4A90-A90E-59B844E8A4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104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75879C-1FAB-401B-9BB0-E9AB4A8A5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ECD4-234C-47F0-9093-44E516F7CB74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A42C37-3ABE-4D2A-854A-D5EC44313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7B0661-B84F-4470-BFD6-A705F47D9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7287D-30EF-4D7D-B4CA-73525BF68D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078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6F2F1-028D-40A2-96C4-4D58D92C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EEF1ED-E920-4BA3-92DD-8A6B4330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58F8514-FF59-4B03-A1F4-A694ACF0E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E388E-1BDE-40B0-830F-6087CA813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407A-5FB7-4880-9F00-7F3B39A9760E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53E14-C7A6-4DBA-B14E-49D8F0621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E8F4C-7A55-4C92-82D1-F24D82BA6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02BB-1852-4A3D-9CC9-F6CB0B2E82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93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7D5AA-463E-4C3F-B956-58B1CE85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F9B032-4D6A-45AA-9C77-3423B7237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53A1273-3E39-49BD-A52C-71E1EA5E7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961A0-FA8D-4F67-8D84-C03C53315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807F-93EF-4B48-B64C-0D1BACBB60A2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B901B-9F48-4498-8700-2C547982B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C792D2-95CD-4C9E-8C4E-4C5811AA8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3647-4450-400E-A93F-6C6AA80570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903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90C1857-229D-452E-9A24-9EA57EA3F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B213DDC-1774-47C0-B729-164C2FF49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F4841270-C2FA-40BF-AE46-AD76D3350A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F4DFBC8-5F80-4D37-88E6-877E22D17950}" type="datetime1">
              <a:rPr lang="cs-CZ" altLang="cs-CZ"/>
              <a:pPr>
                <a:defRPr/>
              </a:pPr>
              <a:t>29. 8. 2018</a:t>
            </a:fld>
            <a:endParaRPr lang="cs-CZ" altLang="cs-CZ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C308E9C4-4422-423E-A494-C09B1EA98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cs-CZ" altLang="cs-CZ"/>
              <a:t>Barcelona, BW9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1A789DD7-A468-48C5-92FE-001F9929A1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04A3334-EC88-467C-8F7C-C960D369F2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sb.cz/duz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sb.cz/duzi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70C314B7-1A7B-4BBE-847D-A2F6B03DB6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196751"/>
            <a:ext cx="7696200" cy="1224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4000" i="1" dirty="0"/>
              <a:t>Negation, presupposition </a:t>
            </a:r>
            <a:br>
              <a:rPr lang="cs-CZ" altLang="cs-CZ" sz="4000" i="1" dirty="0"/>
            </a:br>
            <a:r>
              <a:rPr lang="en-US" altLang="cs-CZ" sz="4000" i="1" dirty="0"/>
              <a:t>and truth-value gaps</a:t>
            </a:r>
            <a:r>
              <a:rPr lang="cs-CZ" altLang="cs-CZ" sz="4000" i="1" dirty="0"/>
              <a:t> </a:t>
            </a:r>
            <a:endParaRPr lang="en-US" altLang="cs-CZ" sz="4000" i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BCE1AB6-0C20-4A05-A04B-C5C847040E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12976"/>
            <a:ext cx="6858000" cy="24482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Marie Duží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Department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Science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VSB-</a:t>
            </a:r>
            <a:r>
              <a:rPr lang="cs-CZ" sz="2400" dirty="0" err="1"/>
              <a:t>Technical</a:t>
            </a:r>
            <a:r>
              <a:rPr lang="cs-CZ" sz="2400" dirty="0"/>
              <a:t> University </a:t>
            </a:r>
            <a:r>
              <a:rPr lang="cs-CZ" sz="2400" dirty="0" err="1"/>
              <a:t>of</a:t>
            </a:r>
            <a:r>
              <a:rPr lang="cs-CZ" sz="2400" dirty="0"/>
              <a:t> Ostrava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Czech Republic</a:t>
            </a:r>
            <a:endParaRPr 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hlinkClick r:id="rId2"/>
              </a:rPr>
              <a:t>http://www.cs.vsb.cz/duzi</a:t>
            </a:r>
            <a:r>
              <a:rPr lang="cs-CZ" sz="2400" b="1" dirty="0"/>
              <a:t> </a:t>
            </a:r>
          </a:p>
        </p:txBody>
      </p:sp>
      <p:sp>
        <p:nvSpPr>
          <p:cNvPr id="7170" name="Rectangle 7">
            <a:extLst>
              <a:ext uri="{FF2B5EF4-FFF2-40B4-BE49-F238E27FC236}">
                <a16:creationId xmlns:a16="http://schemas.microsoft.com/office/drawing/2014/main" id="{50BCA7D5-A73B-4364-88B6-86D39BD30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6F3541-768C-4424-BEEF-4D748EDE51F7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A7A33D1-B63E-46D5-9E43-2A8C5A85F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42963"/>
          </a:xfrm>
        </p:spPr>
        <p:txBody>
          <a:bodyPr/>
          <a:lstStyle/>
          <a:p>
            <a:r>
              <a:rPr lang="en-US" altLang="cs-CZ" dirty="0"/>
              <a:t>Sentences with presuppositions</a:t>
            </a:r>
            <a:endParaRPr lang="cs-CZ" altLang="cs-CZ" dirty="0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5A49E83-57A7-4E4D-864B-E481744D6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alt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of France</a:t>
            </a:r>
            <a:r>
              <a:rPr lang="en-GB" altLang="cs-CZ" sz="2800" dirty="0"/>
              <a:t> is (not) bald</a:t>
            </a:r>
          </a:p>
          <a:p>
            <a:pPr lvl="1">
              <a:defRPr/>
            </a:pPr>
            <a:r>
              <a:rPr lang="en-GB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Presupposes</a:t>
            </a:r>
            <a:r>
              <a:rPr lang="en-GB" altLang="cs-CZ" sz="2400" dirty="0"/>
              <a:t> that the King of France exists</a:t>
            </a:r>
            <a:r>
              <a:rPr lang="cs-CZ" altLang="cs-CZ" sz="2400" dirty="0"/>
              <a:t> (?)</a:t>
            </a:r>
            <a:endParaRPr lang="en-GB" altLang="cs-CZ" sz="2400" dirty="0"/>
          </a:p>
          <a:p>
            <a:pPr>
              <a:defRPr/>
            </a:pPr>
            <a:r>
              <a:rPr lang="en-GB" altLang="cs-CZ" sz="2800" dirty="0"/>
              <a:t>Tom </a:t>
            </a:r>
            <a:r>
              <a:rPr lang="en-GB" alt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stopped</a:t>
            </a:r>
            <a:r>
              <a:rPr lang="en-GB" altLang="cs-CZ" sz="2800" dirty="0"/>
              <a:t> (did not stop) smoking</a:t>
            </a:r>
          </a:p>
          <a:p>
            <a:pPr lvl="1">
              <a:defRPr/>
            </a:pPr>
            <a:r>
              <a:rPr lang="en-GB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Presupposes</a:t>
            </a:r>
            <a:r>
              <a:rPr lang="en-GB" altLang="cs-CZ" sz="2400" dirty="0"/>
              <a:t> that Tom previously smoked</a:t>
            </a:r>
          </a:p>
          <a:p>
            <a:pPr>
              <a:defRPr/>
            </a:pPr>
            <a:r>
              <a:rPr lang="en-GB" altLang="cs-CZ" sz="2800" dirty="0"/>
              <a:t>Tom </a:t>
            </a:r>
            <a:r>
              <a:rPr lang="en-GB" alt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</a:t>
            </a:r>
            <a:r>
              <a:rPr lang="en-GB" altLang="cs-CZ" sz="2800" dirty="0"/>
              <a:t> (doesn’t know) that arithmetic is not decidable</a:t>
            </a:r>
          </a:p>
          <a:p>
            <a:pPr lvl="1">
              <a:defRPr/>
            </a:pPr>
            <a:r>
              <a:rPr lang="en-GB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Presupposes</a:t>
            </a:r>
            <a:r>
              <a:rPr lang="en-GB" altLang="cs-CZ" sz="2400" dirty="0"/>
              <a:t> that arithmetic is not decidable</a:t>
            </a:r>
            <a:endParaRPr lang="cs-CZ" altLang="cs-CZ" sz="2400" dirty="0"/>
          </a:p>
          <a:p>
            <a:pPr>
              <a:defRPr/>
            </a:pPr>
            <a:r>
              <a:rPr lang="en-GB" sz="2800" dirty="0"/>
              <a:t>John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</a:t>
            </a:r>
            <a:r>
              <a:rPr lang="en-GB" sz="2800" dirty="0"/>
              <a:t> </a:t>
            </a:r>
            <a:r>
              <a:rPr lang="cs-CZ" sz="2800" dirty="0"/>
              <a:t>(</a:t>
            </a:r>
            <a:r>
              <a:rPr lang="en-GB" sz="2800" dirty="0"/>
              <a:t>didn’t manage</a:t>
            </a:r>
            <a:r>
              <a:rPr lang="cs-CZ" sz="2800" dirty="0"/>
              <a:t>)</a:t>
            </a:r>
            <a:r>
              <a:rPr lang="en-GB" sz="2800" dirty="0"/>
              <a:t> to stop in time</a:t>
            </a:r>
            <a:endParaRPr lang="cs-CZ" sz="2800" dirty="0"/>
          </a:p>
          <a:p>
            <a:pPr lvl="1">
              <a:defRPr/>
            </a:pPr>
            <a:r>
              <a:rPr lang="en-GB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Presupposes</a:t>
            </a:r>
            <a:r>
              <a:rPr lang="en-US" altLang="cs-CZ" sz="2400" dirty="0"/>
              <a:t> that John tried to stop in time </a:t>
            </a:r>
          </a:p>
          <a:p>
            <a:pPr>
              <a:defRPr/>
            </a:pPr>
            <a:r>
              <a:rPr lang="en-US" altLang="cs-CZ" sz="2800" dirty="0"/>
              <a:t>Martha </a:t>
            </a:r>
            <a:r>
              <a:rPr lang="en-US" alt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regrets</a:t>
            </a:r>
            <a:r>
              <a:rPr lang="en-US" altLang="cs-CZ" sz="2800" dirty="0"/>
              <a:t> (doesn’t regret) drinking John’s wine</a:t>
            </a:r>
          </a:p>
          <a:p>
            <a:pPr lvl="1">
              <a:defRPr/>
            </a:pPr>
            <a:r>
              <a:rPr lang="en-GB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Presupposes</a:t>
            </a:r>
            <a:r>
              <a:rPr lang="en-US" altLang="cs-CZ" sz="2400" dirty="0"/>
              <a:t> that Martha drank John’s wine</a:t>
            </a:r>
          </a:p>
        </p:txBody>
      </p:sp>
      <p:sp>
        <p:nvSpPr>
          <p:cNvPr id="16388" name="Zástupný symbol pro číslo snímku 1">
            <a:extLst>
              <a:ext uri="{FF2B5EF4-FFF2-40B4-BE49-F238E27FC236}">
                <a16:creationId xmlns:a16="http://schemas.microsoft.com/office/drawing/2014/main" id="{A282412A-011D-4E93-8C8B-67828D193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0CCDB4-E654-48C7-B07C-146C759D40B0}" type="slidenum">
              <a:rPr lang="cs-CZ" altLang="cs-CZ" smtClean="0">
                <a:latin typeface="Arial" panose="020B0604020202020204" pitchFamily="34" charset="0"/>
              </a:rPr>
              <a:pPr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A04F162-EFD8-44B9-8697-2D194BDB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50913"/>
          </a:xfrm>
        </p:spPr>
        <p:txBody>
          <a:bodyPr/>
          <a:lstStyle/>
          <a:p>
            <a:r>
              <a:rPr lang="cs-CZ" altLang="cs-CZ"/>
              <a:t>m</a:t>
            </a:r>
            <a:r>
              <a:rPr lang="en-US" altLang="cs-CZ"/>
              <a:t>ere entailment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5A49E83-57A7-4E4D-864B-E481744D6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cs-CZ" sz="2800" dirty="0"/>
              <a:t>Tom found the Fountain of Youth  </a:t>
            </a:r>
          </a:p>
          <a:p>
            <a:pPr lvl="1">
              <a:defRPr/>
            </a:pPr>
            <a:r>
              <a:rPr lang="en-GB" altLang="cs-CZ" sz="24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Merely entails</a:t>
            </a:r>
            <a:r>
              <a:rPr lang="en-GB" altLang="cs-CZ" sz="2400" dirty="0"/>
              <a:t> that the Fountain of Youth exists </a:t>
            </a:r>
            <a:endParaRPr lang="cs-CZ" altLang="cs-CZ" sz="2400" dirty="0"/>
          </a:p>
          <a:p>
            <a:pPr>
              <a:defRPr/>
            </a:pPr>
            <a:r>
              <a:rPr lang="en-US" altLang="cs-CZ" sz="2800" dirty="0"/>
              <a:t>Police found the murderer of JFK</a:t>
            </a:r>
            <a:endParaRPr lang="cs-CZ" altLang="cs-CZ" sz="2800" dirty="0"/>
          </a:p>
          <a:p>
            <a:pPr lvl="1">
              <a:defRPr/>
            </a:pPr>
            <a:r>
              <a:rPr lang="en-GB" altLang="cs-CZ" sz="24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Merely entails</a:t>
            </a:r>
            <a:r>
              <a:rPr lang="en-GB" altLang="cs-CZ" sz="2400" dirty="0"/>
              <a:t> that the</a:t>
            </a:r>
            <a:r>
              <a:rPr lang="en-US" altLang="cs-CZ" sz="2400" dirty="0"/>
              <a:t>re is the unique murderer of JFK</a:t>
            </a:r>
            <a:endParaRPr lang="cs-CZ" altLang="cs-CZ" sz="2400" dirty="0"/>
          </a:p>
          <a:p>
            <a:pPr marL="438150" lvl="1" indent="0">
              <a:buFont typeface="Wingdings" panose="05000000000000000000" pitchFamily="2" charset="2"/>
              <a:buNone/>
              <a:defRPr/>
            </a:pP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inding</a:t>
            </a:r>
            <a:r>
              <a:rPr lang="en-GB" dirty="0"/>
              <a:t> something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 prior search</a:t>
            </a:r>
            <a:r>
              <a:rPr lang="en-GB" dirty="0"/>
              <a:t> does not presuppose the existence of the sought thing, it merely entails its existence.</a:t>
            </a:r>
            <a:r>
              <a:rPr lang="cs-CZ" dirty="0"/>
              <a:t> </a:t>
            </a:r>
            <a:endParaRPr lang="cs-CZ" altLang="cs-CZ" sz="2400" dirty="0"/>
          </a:p>
        </p:txBody>
      </p:sp>
      <p:sp>
        <p:nvSpPr>
          <p:cNvPr id="17412" name="Zástupný symbol pro číslo snímku 1">
            <a:extLst>
              <a:ext uri="{FF2B5EF4-FFF2-40B4-BE49-F238E27FC236}">
                <a16:creationId xmlns:a16="http://schemas.microsoft.com/office/drawing/2014/main" id="{D1950FAE-2F04-476D-8E2C-83F62A640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D49795-97FB-4256-8583-5374FCEE5B51}" type="slidenum">
              <a:rPr lang="cs-CZ" altLang="cs-CZ" smtClean="0">
                <a:latin typeface="Arial" panose="020B0604020202020204" pitchFamily="34" charset="0"/>
              </a:rPr>
              <a:pPr/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A610BE1D-0716-4957-9B87-D2AD91A4B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8229600" cy="819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cs-CZ" i="1" dirty="0"/>
              <a:t>Presupposition vs. mere entailment</a:t>
            </a:r>
            <a:endParaRPr lang="cs-CZ" altLang="cs-CZ" i="1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6B581C6-EB15-45FD-92DF-0D88E7F269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843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GB" altLang="cs-CZ" sz="2800" dirty="0"/>
              <a:t>(</a:t>
            </a:r>
            <a:r>
              <a:rPr lang="en-GB" altLang="cs-CZ" sz="2800" dirty="0" err="1"/>
              <a:t>i</a:t>
            </a:r>
            <a:r>
              <a:rPr lang="en-GB" altLang="cs-CZ" sz="2800" dirty="0"/>
              <a:t>)  </a:t>
            </a:r>
            <a:r>
              <a:rPr lang="en-GB" altLang="cs-CZ" sz="2800" b="1" i="1" dirty="0"/>
              <a:t>P </a:t>
            </a:r>
            <a:r>
              <a:rPr lang="en-GB" altLang="cs-CZ" sz="2800" b="1" dirty="0"/>
              <a:t>is a </a:t>
            </a:r>
            <a:r>
              <a:rPr lang="en-GB" altLang="cs-CZ" sz="2800" b="1" i="1" dirty="0"/>
              <a:t>presupposition</a:t>
            </a:r>
            <a:r>
              <a:rPr lang="en-GB" altLang="cs-CZ" sz="2800" b="1" dirty="0"/>
              <a:t> of</a:t>
            </a:r>
            <a:r>
              <a:rPr lang="en-GB" altLang="cs-CZ" sz="2800" b="1" i="1" dirty="0"/>
              <a:t> S</a:t>
            </a:r>
            <a:endParaRPr lang="en-GB" altLang="cs-CZ" sz="2800" dirty="0"/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GB" altLang="cs-CZ" sz="2800" dirty="0"/>
              <a:t>	 (</a:t>
            </a:r>
            <a:r>
              <a:rPr lang="en-GB" altLang="cs-CZ" sz="2800" i="1" dirty="0"/>
              <a:t>S </a:t>
            </a:r>
            <a:r>
              <a:rPr lang="en-GB" altLang="cs-CZ" sz="2800" dirty="0"/>
              <a:t>|= </a:t>
            </a:r>
            <a:r>
              <a:rPr lang="en-GB" altLang="cs-CZ" sz="2800" i="1" dirty="0"/>
              <a:t>P</a:t>
            </a:r>
            <a:r>
              <a:rPr lang="en-GB" altLang="cs-CZ" sz="2800" dirty="0"/>
              <a:t>)</a:t>
            </a:r>
            <a:r>
              <a:rPr lang="en-GB" altLang="cs-CZ" sz="2800" i="1" dirty="0"/>
              <a:t> </a:t>
            </a:r>
            <a:r>
              <a:rPr lang="en-GB" altLang="cs-CZ" sz="2800" dirty="0"/>
              <a:t>	and (</a:t>
            </a:r>
            <a:r>
              <a:rPr lang="en-GB" altLang="cs-CZ" sz="2800" i="1" dirty="0"/>
              <a:t>not-S</a:t>
            </a:r>
            <a:r>
              <a:rPr lang="en-GB" altLang="cs-CZ" sz="2800" dirty="0"/>
              <a:t> |= </a:t>
            </a:r>
            <a:r>
              <a:rPr lang="en-GB" altLang="cs-CZ" sz="2800" i="1" dirty="0"/>
              <a:t>P</a:t>
            </a:r>
            <a:r>
              <a:rPr lang="en-GB" altLang="cs-CZ" sz="2800" dirty="0"/>
              <a:t>)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GB" altLang="cs-CZ" sz="2800" i="1" dirty="0"/>
              <a:t>	Corollary</a:t>
            </a:r>
            <a:r>
              <a:rPr lang="en-GB" altLang="cs-CZ" sz="2800" dirty="0"/>
              <a:t>: </a:t>
            </a:r>
            <a:r>
              <a:rPr lang="en-GB" altLang="cs-CZ" sz="2800" dirty="0">
                <a:solidFill>
                  <a:srgbClr val="800000"/>
                </a:solidFill>
              </a:rPr>
              <a:t>If </a:t>
            </a:r>
            <a:r>
              <a:rPr lang="en-GB" altLang="cs-CZ" sz="2800" i="1" dirty="0">
                <a:solidFill>
                  <a:srgbClr val="800000"/>
                </a:solidFill>
              </a:rPr>
              <a:t>not-P</a:t>
            </a:r>
            <a:r>
              <a:rPr lang="en-GB" altLang="cs-CZ" sz="2800" i="1" dirty="0"/>
              <a:t> </a:t>
            </a:r>
            <a:r>
              <a:rPr lang="en-GB" altLang="cs-CZ" sz="2800" dirty="0"/>
              <a:t>then </a:t>
            </a:r>
            <a:r>
              <a:rPr lang="en-GB" altLang="cs-CZ" sz="2800" i="1" dirty="0"/>
              <a:t>neither</a:t>
            </a:r>
            <a:r>
              <a:rPr lang="en-GB" altLang="cs-CZ" sz="2800" dirty="0"/>
              <a:t> </a:t>
            </a:r>
            <a:r>
              <a:rPr lang="en-GB" altLang="cs-CZ" sz="2800" i="1" dirty="0"/>
              <a:t>S nor</a:t>
            </a:r>
            <a:r>
              <a:rPr lang="en-GB" altLang="cs-CZ" sz="2800" dirty="0"/>
              <a:t> </a:t>
            </a:r>
            <a:r>
              <a:rPr lang="en-GB" altLang="cs-CZ" sz="2800" i="1" dirty="0"/>
              <a:t>not-S </a:t>
            </a:r>
            <a:r>
              <a:rPr lang="en-GB" altLang="cs-CZ" sz="2800" dirty="0"/>
              <a:t>is true; </a:t>
            </a:r>
            <a:r>
              <a:rPr lang="en-GB" altLang="cs-CZ" sz="2800" i="1" dirty="0">
                <a:solidFill>
                  <a:srgbClr val="800000"/>
                </a:solidFill>
              </a:rPr>
              <a:t>S </a:t>
            </a:r>
            <a:r>
              <a:rPr lang="en-GB" altLang="cs-CZ" sz="2800" dirty="0">
                <a:solidFill>
                  <a:srgbClr val="800000"/>
                </a:solidFill>
              </a:rPr>
              <a:t>has a </a:t>
            </a:r>
            <a:r>
              <a:rPr lang="en-GB" altLang="cs-CZ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truth-value gap</a:t>
            </a:r>
            <a:r>
              <a:rPr lang="en-GB" altLang="cs-CZ" sz="2800" i="1" dirty="0"/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GB" altLang="cs-CZ" sz="2800" dirty="0"/>
              <a:t>(ii)  </a:t>
            </a:r>
            <a:r>
              <a:rPr lang="en-GB" altLang="cs-CZ" sz="2800" b="1" i="1" dirty="0"/>
              <a:t>S entails but does not presuppose P</a:t>
            </a:r>
            <a:endParaRPr lang="en-GB" altLang="cs-CZ" sz="28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GB" altLang="cs-CZ" sz="2800" dirty="0"/>
              <a:t>	 (</a:t>
            </a:r>
            <a:r>
              <a:rPr lang="en-GB" altLang="cs-CZ" sz="2800" i="1" dirty="0"/>
              <a:t>S </a:t>
            </a:r>
            <a:r>
              <a:rPr lang="en-GB" altLang="cs-CZ" sz="2800" dirty="0"/>
              <a:t>|= </a:t>
            </a:r>
            <a:r>
              <a:rPr lang="en-GB" altLang="cs-CZ" sz="2800" i="1" dirty="0"/>
              <a:t>P</a:t>
            </a:r>
            <a:r>
              <a:rPr lang="en-GB" altLang="cs-CZ" sz="2800" dirty="0"/>
              <a:t>)</a:t>
            </a:r>
            <a:r>
              <a:rPr lang="en-GB" altLang="cs-CZ" sz="2800" i="1" dirty="0"/>
              <a:t> </a:t>
            </a:r>
            <a:r>
              <a:rPr lang="en-GB" altLang="cs-CZ" sz="2800" dirty="0"/>
              <a:t>	and </a:t>
            </a:r>
            <a:br>
              <a:rPr lang="en-GB" altLang="cs-CZ" sz="2800" dirty="0"/>
            </a:br>
            <a:r>
              <a:rPr lang="en-GB" altLang="cs-CZ" sz="2800" dirty="0"/>
              <a:t> </a:t>
            </a:r>
            <a:r>
              <a:rPr lang="en-GB" altLang="cs-CZ" sz="2800" i="1" dirty="0"/>
              <a:t>neither</a:t>
            </a:r>
            <a:r>
              <a:rPr lang="en-GB" altLang="cs-CZ" sz="2800" b="1" i="1" dirty="0"/>
              <a:t> </a:t>
            </a:r>
            <a:r>
              <a:rPr lang="en-GB" altLang="cs-CZ" sz="2800" i="1" dirty="0"/>
              <a:t>(not-S</a:t>
            </a:r>
            <a:r>
              <a:rPr lang="en-GB" altLang="cs-CZ" sz="2800" dirty="0"/>
              <a:t> |= </a:t>
            </a:r>
            <a:r>
              <a:rPr lang="en-GB" altLang="cs-CZ" sz="2800" i="1" dirty="0"/>
              <a:t>P) nor</a:t>
            </a:r>
            <a:r>
              <a:rPr lang="en-GB" altLang="cs-CZ" sz="2800" b="1" i="1" dirty="0"/>
              <a:t> </a:t>
            </a:r>
            <a:r>
              <a:rPr lang="en-GB" altLang="cs-CZ" sz="2800" i="1" dirty="0"/>
              <a:t>(not-S</a:t>
            </a:r>
            <a:r>
              <a:rPr lang="en-GB" altLang="cs-CZ" sz="2800" dirty="0"/>
              <a:t> |= </a:t>
            </a:r>
            <a:r>
              <a:rPr lang="en-GB" altLang="cs-CZ" sz="2800" i="1" dirty="0"/>
              <a:t>not-P)</a:t>
            </a:r>
            <a:r>
              <a:rPr lang="en-GB" altLang="cs-CZ" sz="2800" b="1" i="1" dirty="0"/>
              <a:t> </a:t>
            </a:r>
            <a:r>
              <a:rPr lang="en-GB" altLang="cs-CZ" sz="2800" i="1" dirty="0"/>
              <a:t>	</a:t>
            </a:r>
          </a:p>
          <a:p>
            <a:pPr indent="-28575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GB" altLang="cs-CZ" sz="2800" i="1" dirty="0"/>
              <a:t>	</a:t>
            </a:r>
            <a:r>
              <a:rPr lang="en-GB" altLang="cs-CZ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follow </a:t>
            </a:r>
            <a:r>
              <a:rPr lang="en-GB" altLang="cs-CZ" sz="28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Frege</a:t>
            </a:r>
            <a:r>
              <a:rPr lang="en-GB" altLang="cs-CZ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Strawson in treating survival under negation as the most important test for presupposition.</a:t>
            </a:r>
            <a:r>
              <a:rPr lang="cs-CZ" altLang="cs-CZ" sz="2800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800" dirty="0"/>
              <a:t> </a:t>
            </a:r>
            <a:endParaRPr lang="cs-CZ" altLang="cs-CZ" sz="2800" dirty="0"/>
          </a:p>
        </p:txBody>
      </p:sp>
      <p:sp>
        <p:nvSpPr>
          <p:cNvPr id="18434" name="Zástupný symbol pro číslo snímku 5">
            <a:extLst>
              <a:ext uri="{FF2B5EF4-FFF2-40B4-BE49-F238E27FC236}">
                <a16:creationId xmlns:a16="http://schemas.microsoft.com/office/drawing/2014/main" id="{4272C8C3-CB98-4194-8744-D1056489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4BCF2-56FE-439A-AB5A-3268B7905345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9E4C3CE-2D69-4AD6-9425-8F70963B7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n-US" altLang="cs-CZ" dirty="0"/>
              <a:t>(Boolean) negation; </a:t>
            </a:r>
            <a:r>
              <a:rPr lang="en-US" altLang="cs-CZ" i="1" dirty="0"/>
              <a:t>not-S</a:t>
            </a:r>
            <a:endParaRPr lang="cs-CZ" altLang="cs-CZ" dirty="0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5217C70-F6A8-4FAD-A215-AC30D6F13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0538" y="1340768"/>
            <a:ext cx="8229600" cy="490445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(S)    </a:t>
            </a:r>
            <a:r>
              <a:rPr lang="en-US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Narrow-scope </a:t>
            </a:r>
            <a:r>
              <a:rPr lang="en-US" altLang="cs-CZ" sz="24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Strawsonian</a:t>
            </a:r>
            <a:r>
              <a:rPr lang="en-US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negation</a:t>
            </a:r>
            <a:r>
              <a:rPr lang="en-US" altLang="cs-CZ" sz="2400" dirty="0">
                <a:solidFill>
                  <a:srgbClr val="800000"/>
                </a:solidFill>
              </a:rPr>
              <a:t>;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King of France is not bald</a:t>
            </a:r>
            <a:endParaRPr lang="en-US" altLang="cs-CZ" sz="2400" i="1" dirty="0"/>
          </a:p>
          <a:p>
            <a:pPr marL="1004888" lvl="1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000" dirty="0"/>
              <a:t>	ascribes the property of not being bald to the holder (if any) of the office of the King of France;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the property is being negated</a:t>
            </a:r>
            <a:r>
              <a:rPr lang="cs-CZ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(not bald)</a:t>
            </a:r>
            <a:endParaRPr lang="en-US" altLang="cs-CZ" sz="24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US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(R)	</a:t>
            </a:r>
            <a:r>
              <a:rPr lang="en-US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Wide-scope </a:t>
            </a:r>
            <a:r>
              <a:rPr lang="en-US" altLang="cs-CZ" sz="24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Russellian</a:t>
            </a:r>
            <a:r>
              <a:rPr lang="en-US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negation</a:t>
            </a:r>
            <a:r>
              <a:rPr lang="en-US" altLang="cs-CZ" sz="2400" dirty="0">
                <a:solidFill>
                  <a:srgbClr val="800000"/>
                </a:solidFill>
              </a:rPr>
              <a:t>;</a:t>
            </a: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It is not true that the King of France is bald</a:t>
            </a:r>
          </a:p>
          <a:p>
            <a:pPr marL="1004888" lvl="1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000" dirty="0"/>
              <a:t>	ascribes the property of not being true to the whole proposition that the King of France is bald;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the proposition is being negated</a:t>
            </a:r>
          </a:p>
          <a:p>
            <a:pPr marL="609600" indent="-609600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Does it matter? Yes, it does. </a:t>
            </a:r>
          </a:p>
          <a:p>
            <a:pPr marL="609600" indent="-609600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While (S) is presupposition preserving, </a:t>
            </a: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wide-scope negation </a:t>
            </a:r>
            <a:r>
              <a:rPr lang="en-US" altLang="cs-CZ" sz="2400" dirty="0"/>
              <a:t>(R)</a:t>
            </a: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presupposition-disregarding </a:t>
            </a:r>
            <a:endParaRPr lang="cs-CZ" altLang="cs-CZ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Zástupný symbol pro číslo snímku 1">
            <a:extLst>
              <a:ext uri="{FF2B5EF4-FFF2-40B4-BE49-F238E27FC236}">
                <a16:creationId xmlns:a16="http://schemas.microsoft.com/office/drawing/2014/main" id="{3D829B03-44BF-47FD-A9B3-446221FFE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2214BF-D123-47EC-B0C7-07292C95ECED}" type="slidenum">
              <a:rPr lang="cs-CZ" altLang="cs-CZ" smtClean="0">
                <a:latin typeface="Arial" panose="020B0604020202020204" pitchFamily="34" charset="0"/>
              </a:rPr>
              <a:pPr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E722FE5E-22C2-4A5A-9A7C-2295E5F30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081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2800" dirty="0" err="1"/>
              <a:t>Russellian</a:t>
            </a:r>
            <a:r>
              <a:rPr lang="en-US" altLang="cs-CZ" sz="2800" dirty="0"/>
              <a:t> vs. </a:t>
            </a:r>
            <a:r>
              <a:rPr lang="en-US" altLang="cs-CZ" sz="2800" dirty="0" err="1"/>
              <a:t>Strawsonian</a:t>
            </a:r>
            <a:r>
              <a:rPr lang="en-US" altLang="cs-CZ" sz="2800" dirty="0"/>
              <a:t> reading of </a:t>
            </a:r>
            <a:br>
              <a:rPr lang="en-US" altLang="cs-CZ" sz="2800" dirty="0"/>
            </a:br>
            <a:r>
              <a:rPr lang="en-US" altLang="cs-CZ" sz="2800" dirty="0"/>
              <a:t>“The King of France is bald”</a:t>
            </a:r>
            <a:endParaRPr lang="cs-CZ" altLang="cs-CZ" sz="28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45BBFB9-F692-4E33-9690-A500E94A05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4441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cs-CZ" sz="2400" b="1" i="1" dirty="0">
                <a:solidFill>
                  <a:srgbClr val="800000"/>
                </a:solidFill>
              </a:rPr>
              <a:t>(R) |= (S) and (S) |= (R)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cs-CZ" sz="2400" i="1" dirty="0"/>
              <a:t> 	the two readings are </a:t>
            </a:r>
            <a:r>
              <a:rPr lang="en-US" alt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co-entailing</a:t>
            </a:r>
            <a:r>
              <a:rPr lang="en-US" altLang="cs-CZ" sz="2400" i="1" dirty="0"/>
              <a:t> but </a:t>
            </a:r>
            <a:r>
              <a:rPr lang="en-US" altLang="cs-CZ" sz="24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equivalent</a:t>
            </a:r>
            <a:r>
              <a:rPr lang="en-US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cs-CZ" sz="2400" dirty="0">
              <a:solidFill>
                <a:srgbClr val="2C66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Propositions are </a:t>
            </a:r>
            <a:r>
              <a:rPr lang="en-US" altLang="cs-CZ" sz="2400" b="1" i="1" dirty="0"/>
              <a:t>properly partial </a:t>
            </a:r>
            <a:r>
              <a:rPr lang="en-US" altLang="cs-CZ" sz="2400" dirty="0"/>
              <a:t>functions</a:t>
            </a:r>
            <a:r>
              <a:rPr lang="cs-CZ" altLang="cs-CZ" sz="2400" dirty="0"/>
              <a:t>:</a:t>
            </a:r>
            <a:endParaRPr lang="en-US" altLang="cs-CZ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cs-CZ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cs-CZ" dirty="0"/>
          </a:p>
        </p:txBody>
      </p:sp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A81B2363-28B2-4C93-80AA-C0361FD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F47140-2276-49DA-A18D-52A4E877283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graphicFrame>
        <p:nvGraphicFramePr>
          <p:cNvPr id="10279" name="Group 39">
            <a:extLst>
              <a:ext uri="{FF2B5EF4-FFF2-40B4-BE49-F238E27FC236}">
                <a16:creationId xmlns:a16="http://schemas.microsoft.com/office/drawing/2014/main" id="{D3760B3E-74B8-41F3-B421-FB087A17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71218"/>
              </p:ext>
            </p:extLst>
          </p:nvPr>
        </p:nvGraphicFramePr>
        <p:xfrm>
          <a:off x="611188" y="3429000"/>
          <a:ext cx="8064500" cy="2255838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12950974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192289229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35435222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143813753"/>
                    </a:ext>
                  </a:extLst>
                </a:gridCol>
                <a:gridCol w="3671888">
                  <a:extLst>
                    <a:ext uri="{9D8B030D-6E8A-4147-A177-3AD203B41FA5}">
                      <a16:colId xmlns:a16="http://schemas.microsoft.com/office/drawing/2014/main" val="2822406250"/>
                    </a:ext>
                  </a:extLst>
                </a:gridCol>
              </a:tblGrid>
              <a:tr h="701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nl-NL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Presup</a:t>
                      </a: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-position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(S)</a:t>
                      </a: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(R)</a:t>
                      </a: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nl-NL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055442"/>
                  </a:ext>
                </a:extLst>
              </a:tr>
              <a:tr h="5182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</a:t>
                      </a:r>
                      <a:r>
                        <a:rPr kumimoji="0" lang="en-US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w</a:t>
                      </a:r>
                      <a:r>
                        <a:rPr kumimoji="0" lang="en-US" altLang="cs-CZ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kumimoji="0" lang="en-US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kumimoji="0" lang="en-US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altLang="cs-CZ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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The King exists and is bald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500917"/>
                  </a:ext>
                </a:extLst>
              </a:tr>
              <a:tr h="5182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</a:t>
                      </a:r>
                      <a:r>
                        <a:rPr kumimoji="0" lang="en-US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w</a:t>
                      </a:r>
                      <a:r>
                        <a:rPr kumimoji="0" lang="en-US" altLang="cs-CZ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kumimoji="0" lang="en-US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kumimoji="0" lang="en-US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altLang="cs-CZ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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The King exists but is not bald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499740"/>
                  </a:ext>
                </a:extLst>
              </a:tr>
              <a:tr h="5182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</a:t>
                      </a:r>
                      <a:r>
                        <a:rPr kumimoji="0" lang="en-US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w</a:t>
                      </a:r>
                      <a:r>
                        <a:rPr kumimoji="0" lang="en-US" altLang="cs-CZ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3</a:t>
                      </a:r>
                      <a:r>
                        <a:rPr kumimoji="0" lang="en-US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kumimoji="0" lang="en-US" alt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kumimoji="0" lang="en-US" altLang="cs-CZ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3</a:t>
                      </a: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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F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l-NL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gap</a:t>
                      </a:r>
                      <a:endParaRPr kumimoji="0" lang="cs-CZ" alt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F</a:t>
                      </a:r>
                      <a:endParaRPr kumimoji="0" lang="cs-CZ" alt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The King does not exist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118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2CB9D34B-60FD-4257-B074-18C9798E2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cs-CZ" sz="4000" dirty="0"/>
              <a:t>Bertrand Russell (1905): </a:t>
            </a:r>
            <a:r>
              <a:rPr lang="en-US" altLang="cs-CZ" sz="4000" i="1" dirty="0"/>
              <a:t>On denoting</a:t>
            </a:r>
            <a:endParaRPr lang="cs-CZ" altLang="cs-CZ" sz="4000" i="1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17FAE06-9513-4B6C-A445-CB569EAD7D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9"/>
            <a:ext cx="5338763" cy="453164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The contemporary discussion of the distinction between names and descriptions was triggered by </a:t>
            </a:r>
            <a:br>
              <a:rPr lang="en-GB" altLang="cs-CZ" sz="2400" dirty="0"/>
            </a:br>
            <a:r>
              <a:rPr lang="en-GB" altLang="cs-CZ" sz="2400" dirty="0"/>
              <a:t>Russell (1905).</a:t>
            </a:r>
            <a:r>
              <a:rPr lang="cs-CZ" altLang="cs-CZ" sz="2400" dirty="0"/>
              <a:t> 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Russell’s key idea is the proposal that a sentence like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None/>
            </a:pPr>
            <a:r>
              <a:rPr lang="en-GB" altLang="cs-CZ" sz="2400" b="1" dirty="0">
                <a:solidFill>
                  <a:schemeClr val="tx2"/>
                </a:solidFill>
              </a:rPr>
              <a:t>(1)		The </a:t>
            </a:r>
            <a:r>
              <a:rPr lang="en-GB" altLang="cs-CZ" sz="2400" b="1" i="1" dirty="0">
                <a:solidFill>
                  <a:schemeClr val="tx2"/>
                </a:solidFill>
              </a:rPr>
              <a:t>F</a:t>
            </a:r>
            <a:r>
              <a:rPr lang="en-GB" altLang="cs-CZ" sz="2400" b="1" dirty="0">
                <a:solidFill>
                  <a:schemeClr val="tx2"/>
                </a:solidFill>
              </a:rPr>
              <a:t> is a </a:t>
            </a:r>
            <a:r>
              <a:rPr lang="en-GB" altLang="cs-CZ" sz="2400" b="1" i="1" dirty="0">
                <a:solidFill>
                  <a:schemeClr val="tx2"/>
                </a:solidFill>
              </a:rPr>
              <a:t>G</a:t>
            </a:r>
            <a:endParaRPr lang="en-GB" altLang="cs-CZ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	is understood to have the logical form of (1′)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None/>
            </a:pPr>
            <a:r>
              <a:rPr lang="en-GB" altLang="cs-CZ" sz="2400" b="1" dirty="0">
                <a:solidFill>
                  <a:schemeClr val="tx2"/>
                </a:solidFill>
              </a:rPr>
              <a:t>(1′)	</a:t>
            </a:r>
            <a:r>
              <a:rPr lang="en-GB" altLang="cs-CZ" sz="2400" b="1" dirty="0">
                <a:solidFill>
                  <a:schemeClr val="tx2"/>
                </a:solidFill>
                <a:sym typeface="Symbol" panose="05050102010706020507" pitchFamily="18" charset="2"/>
              </a:rPr>
              <a:t></a:t>
            </a:r>
            <a:r>
              <a:rPr lang="en-GB" altLang="cs-CZ" sz="2400" b="1" i="1" dirty="0">
                <a:solidFill>
                  <a:schemeClr val="tx2"/>
                </a:solidFill>
              </a:rPr>
              <a:t>x </a:t>
            </a:r>
            <a:r>
              <a:rPr lang="en-GB" altLang="cs-CZ" sz="2400" b="1" dirty="0">
                <a:solidFill>
                  <a:schemeClr val="tx2"/>
                </a:solidFill>
              </a:rPr>
              <a:t>(</a:t>
            </a:r>
            <a:r>
              <a:rPr lang="en-GB" altLang="cs-CZ" sz="2400" b="1" i="1" dirty="0" err="1">
                <a:solidFill>
                  <a:schemeClr val="tx2"/>
                </a:solidFill>
              </a:rPr>
              <a:t>Fx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>
                <a:solidFill>
                  <a:schemeClr val="tx2"/>
                </a:solidFill>
                <a:sym typeface="Symbol" panose="05050102010706020507" pitchFamily="18" charset="2"/>
              </a:rPr>
              <a:t>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>
                <a:solidFill>
                  <a:schemeClr val="tx2"/>
                </a:solidFill>
                <a:sym typeface="Symbol" panose="05050102010706020507" pitchFamily="18" charset="2"/>
              </a:rPr>
              <a:t></a:t>
            </a:r>
            <a:r>
              <a:rPr lang="en-GB" altLang="cs-CZ" sz="2400" b="1" i="1" dirty="0">
                <a:solidFill>
                  <a:schemeClr val="tx2"/>
                </a:solidFill>
              </a:rPr>
              <a:t>y </a:t>
            </a:r>
            <a:r>
              <a:rPr lang="en-GB" altLang="cs-CZ" sz="2400" b="1" dirty="0">
                <a:solidFill>
                  <a:schemeClr val="tx2"/>
                </a:solidFill>
              </a:rPr>
              <a:t>(</a:t>
            </a:r>
            <a:r>
              <a:rPr lang="en-GB" altLang="cs-CZ" sz="2400" b="1" i="1" dirty="0" err="1">
                <a:solidFill>
                  <a:schemeClr val="tx2"/>
                </a:solidFill>
              </a:rPr>
              <a:t>Fy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dirty="0">
                <a:solidFill>
                  <a:schemeClr val="tx2"/>
                </a:solidFill>
                <a:sym typeface="Symbol" panose="05050102010706020507" pitchFamily="18" charset="2"/>
              </a:rPr>
              <a:t>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i="1" dirty="0">
                <a:solidFill>
                  <a:schemeClr val="tx2"/>
                </a:solidFill>
              </a:rPr>
              <a:t>x</a:t>
            </a:r>
            <a:r>
              <a:rPr lang="en-GB" altLang="cs-CZ" sz="2400" b="1" dirty="0">
                <a:solidFill>
                  <a:schemeClr val="tx2"/>
                </a:solidFill>
              </a:rPr>
              <a:t>=</a:t>
            </a:r>
            <a:r>
              <a:rPr lang="en-GB" altLang="cs-CZ" sz="2400" b="1" i="1" dirty="0">
                <a:solidFill>
                  <a:schemeClr val="tx2"/>
                </a:solidFill>
              </a:rPr>
              <a:t>y</a:t>
            </a:r>
            <a:r>
              <a:rPr lang="en-GB" altLang="cs-CZ" sz="2400" b="1" dirty="0">
                <a:solidFill>
                  <a:schemeClr val="tx2"/>
                </a:solidFill>
              </a:rPr>
              <a:t>) </a:t>
            </a:r>
            <a:r>
              <a:rPr lang="en-GB" altLang="cs-CZ" sz="2400" b="1" dirty="0">
                <a:solidFill>
                  <a:schemeClr val="tx2"/>
                </a:solidFill>
                <a:sym typeface="Symbol" panose="05050102010706020507" pitchFamily="18" charset="2"/>
              </a:rPr>
              <a:t>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i="1" dirty="0" err="1">
                <a:solidFill>
                  <a:schemeClr val="tx2"/>
                </a:solidFill>
              </a:rPr>
              <a:t>Gx</a:t>
            </a:r>
            <a:r>
              <a:rPr lang="en-GB" altLang="cs-CZ" sz="2400" b="1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	rather than </a:t>
            </a:r>
            <a:r>
              <a:rPr lang="en-GB" altLang="cs-CZ" sz="2400" b="1" i="1" dirty="0">
                <a:solidFill>
                  <a:schemeClr val="tx2"/>
                </a:solidFill>
              </a:rPr>
              <a:t>G</a:t>
            </a:r>
            <a:r>
              <a:rPr lang="en-GB" altLang="cs-CZ" sz="2400" b="1" dirty="0">
                <a:solidFill>
                  <a:schemeClr val="tx2"/>
                </a:solidFill>
              </a:rPr>
              <a:t>(</a:t>
            </a:r>
            <a:r>
              <a:rPr lang="en-GB" altLang="cs-CZ" sz="2400" b="1" i="1" dirty="0">
                <a:solidFill>
                  <a:schemeClr val="tx2"/>
                </a:solidFill>
                <a:sym typeface="Symbol" panose="05050102010706020507" pitchFamily="18" charset="2"/>
              </a:rPr>
              <a:t></a:t>
            </a:r>
            <a:r>
              <a:rPr lang="en-GB" altLang="cs-CZ" sz="2400" b="1" i="1" dirty="0">
                <a:solidFill>
                  <a:schemeClr val="tx2"/>
                </a:solidFill>
              </a:rPr>
              <a:t>x</a:t>
            </a:r>
            <a:r>
              <a:rPr lang="en-GB" altLang="cs-CZ" sz="2400" b="1" dirty="0">
                <a:solidFill>
                  <a:schemeClr val="tx2"/>
                </a:solidFill>
              </a:rPr>
              <a:t> </a:t>
            </a:r>
            <a:r>
              <a:rPr lang="en-GB" altLang="cs-CZ" sz="2400" b="1" i="1" dirty="0" err="1">
                <a:solidFill>
                  <a:schemeClr val="tx2"/>
                </a:solidFill>
              </a:rPr>
              <a:t>Fx</a:t>
            </a:r>
            <a:r>
              <a:rPr lang="en-GB" altLang="cs-CZ" sz="2400" b="1" dirty="0">
                <a:solidFill>
                  <a:schemeClr val="tx2"/>
                </a:solidFill>
              </a:rPr>
              <a:t>)</a:t>
            </a:r>
            <a:r>
              <a:rPr lang="en-GB" altLang="cs-CZ" sz="2400" dirty="0">
                <a:solidFill>
                  <a:schemeClr val="tx2"/>
                </a:solidFill>
              </a:rPr>
              <a:t>.</a:t>
            </a:r>
            <a:r>
              <a:rPr lang="en-GB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	</a:t>
            </a:r>
            <a:endParaRPr lang="cs-CZ" altLang="cs-CZ" sz="2400" dirty="0"/>
          </a:p>
        </p:txBody>
      </p:sp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767C3453-3367-48D8-B32A-67070BE8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0E7893-BC2A-4DFC-8676-00C30EA4188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pic>
        <p:nvPicPr>
          <p:cNvPr id="21509" name="Picture 5" descr="180px-Russell1907-2">
            <a:extLst>
              <a:ext uri="{FF2B5EF4-FFF2-40B4-BE49-F238E27FC236}">
                <a16:creationId xmlns:a16="http://schemas.microsoft.com/office/drawing/2014/main" id="{96D07F52-69A7-402F-9804-EDBF91443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90" y="2564731"/>
            <a:ext cx="257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F07E06EF-BB49-46D0-BAAF-20BCC569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89138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800"/>
              <a:t>Russell in 1907</a:t>
            </a:r>
            <a:endParaRPr lang="cs-CZ" altLang="cs-CZ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33C293E6-F9DF-48E1-A925-7BA069CCC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92089"/>
          </a:xfrm>
        </p:spPr>
        <p:txBody>
          <a:bodyPr/>
          <a:lstStyle/>
          <a:p>
            <a:pPr eaLnBrk="1" hangingPunct="1"/>
            <a:r>
              <a:rPr lang="en-US" altLang="cs-CZ" dirty="0"/>
              <a:t>‘</a:t>
            </a:r>
            <a:r>
              <a:rPr lang="en-US" altLang="cs-CZ" i="1" dirty="0"/>
              <a:t>On denoting</a:t>
            </a:r>
            <a:r>
              <a:rPr lang="en-US" altLang="cs-CZ" dirty="0"/>
              <a:t>’</a:t>
            </a:r>
            <a:r>
              <a:rPr lang="cs-CZ" altLang="cs-CZ" dirty="0"/>
              <a:t> </a:t>
            </a:r>
            <a:r>
              <a:rPr lang="en-US" altLang="cs-CZ" dirty="0"/>
              <a:t>– </a:t>
            </a:r>
            <a:r>
              <a:rPr lang="cs-CZ" altLang="cs-CZ" dirty="0" err="1"/>
              <a:t>criticism</a:t>
            </a:r>
            <a:endParaRPr lang="cs-CZ" altLang="cs-CZ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0A4BFBE-9FFA-4AA7-9D7B-67120CD518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29600" cy="4680519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55000"/>
              </a:spcBef>
              <a:buSzTx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contention is that Russell simply got </a:t>
            </a:r>
            <a:br>
              <a:rPr lang="en-US" altLang="cs-CZ" sz="2400" dirty="0">
                <a:latin typeface="Arial" panose="020B0604020202020204" pitchFamily="34" charset="0"/>
              </a:rPr>
            </a:br>
            <a:r>
              <a:rPr lang="en-US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truth conditions wrong</a:t>
            </a:r>
            <a:r>
              <a:rPr lang="en-US" altLang="cs-CZ" sz="2400" dirty="0">
                <a:latin typeface="Arial" panose="020B0604020202020204" pitchFamily="34" charset="0"/>
              </a:rPr>
              <a:t> in important cases of using descriptions when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there is </a:t>
            </a:r>
            <a:r>
              <a:rPr lang="en-US" altLang="cs-CZ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no unique F</a:t>
            </a:r>
            <a:r>
              <a:rPr lang="en-US" altLang="cs-CZ" sz="2400" b="1" i="1" dirty="0">
                <a:latin typeface="Arial" panose="020B0604020202020204" pitchFamily="34" charset="0"/>
              </a:rPr>
              <a:t>.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5000"/>
              </a:spcBef>
              <a:defRPr/>
            </a:pPr>
            <a:r>
              <a:rPr lang="en-US" altLang="cs-CZ" sz="2400" dirty="0"/>
              <a:t>Russell’s translation of simple</a:t>
            </a:r>
            <a:r>
              <a:rPr lang="en-US" altLang="cs-CZ" sz="2400" dirty="0">
                <a:solidFill>
                  <a:srgbClr val="FF0000"/>
                </a:solidFill>
              </a:rPr>
              <a:t> </a:t>
            </a:r>
            <a:r>
              <a:rPr lang="en-US" alt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r>
              <a:rPr lang="en-US" altLang="cs-CZ" sz="2400" dirty="0"/>
              <a:t> sentences like </a:t>
            </a:r>
            <a:endParaRPr lang="cs-CZ" altLang="cs-CZ" sz="2400" dirty="0"/>
          </a:p>
          <a:p>
            <a:pPr marL="609600" indent="-609600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	</a:t>
            </a:r>
            <a:r>
              <a:rPr lang="en-US" altLang="cs-CZ" sz="2400" dirty="0"/>
              <a:t>“</a:t>
            </a:r>
            <a:r>
              <a:rPr lang="en-US" altLang="cs-CZ" sz="2400" b="1" dirty="0"/>
              <a:t>The </a:t>
            </a:r>
            <a:r>
              <a:rPr lang="en-US" altLang="cs-CZ" sz="2400" b="1" i="1" dirty="0"/>
              <a:t>F </a:t>
            </a:r>
            <a:r>
              <a:rPr lang="en-US" altLang="cs-CZ" sz="2400" b="1" dirty="0"/>
              <a:t>is a </a:t>
            </a:r>
            <a:r>
              <a:rPr lang="en-US" altLang="cs-CZ" sz="2400" b="1" i="1" dirty="0"/>
              <a:t>G</a:t>
            </a:r>
            <a:r>
              <a:rPr lang="en-US" altLang="cs-CZ" sz="2400" dirty="0"/>
              <a:t>”</a:t>
            </a:r>
            <a:r>
              <a:rPr lang="cs-CZ" altLang="cs-CZ" sz="2400" dirty="0"/>
              <a:t> </a:t>
            </a:r>
            <a:r>
              <a:rPr lang="en-US" altLang="cs-CZ" sz="2400" dirty="0"/>
              <a:t>into the </a:t>
            </a:r>
            <a:r>
              <a:rPr lang="en-US" alt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</a:t>
            </a:r>
            <a:r>
              <a:rPr lang="en-US" altLang="cs-CZ" sz="2400" dirty="0"/>
              <a:t> form </a:t>
            </a:r>
            <a:endParaRPr lang="cs-CZ" altLang="cs-CZ" sz="2400" dirty="0"/>
          </a:p>
          <a:p>
            <a:pPr marL="609600" indent="-609600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	</a:t>
            </a:r>
            <a:r>
              <a:rPr lang="en-US" altLang="cs-CZ" sz="2400" dirty="0"/>
              <a:t>“</a:t>
            </a:r>
            <a:r>
              <a:rPr lang="en-US" altLang="cs-CZ" sz="2400" b="1" dirty="0"/>
              <a:t>There is an </a:t>
            </a:r>
            <a:r>
              <a:rPr lang="en-US" altLang="cs-CZ" sz="2400" b="1" i="1" dirty="0"/>
              <a:t>F </a:t>
            </a:r>
            <a:r>
              <a:rPr lang="en-US" altLang="cs-CZ" sz="2400" b="1" dirty="0"/>
              <a:t>and at most one thing is an </a:t>
            </a:r>
            <a:r>
              <a:rPr lang="en-US" altLang="cs-CZ" sz="2400" b="1" i="1" dirty="0"/>
              <a:t>F </a:t>
            </a:r>
            <a:r>
              <a:rPr lang="en-US" altLang="cs-CZ" sz="2400" b="1" dirty="0"/>
              <a:t>and this thing is a </a:t>
            </a:r>
            <a:r>
              <a:rPr lang="en-US" altLang="cs-CZ" sz="2400" b="1" i="1" dirty="0"/>
              <a:t>G</a:t>
            </a:r>
            <a:r>
              <a:rPr lang="en-US" altLang="cs-CZ" sz="2400" dirty="0"/>
              <a:t>” </a:t>
            </a:r>
            <a:endParaRPr lang="cs-CZ" altLang="cs-CZ" sz="2400" dirty="0"/>
          </a:p>
          <a:p>
            <a:pPr marL="609600" indent="-609600"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	</a:t>
            </a:r>
            <a:r>
              <a:rPr lang="en-US" altLang="cs-CZ" sz="2400" dirty="0"/>
              <a:t>is rather enigmatic (disregarding structural similarity between </a:t>
            </a:r>
            <a:r>
              <a:rPr lang="en-US" altLang="cs-CZ" sz="2400" dirty="0" err="1"/>
              <a:t>analysandum</a:t>
            </a:r>
            <a:r>
              <a:rPr lang="cs-CZ" altLang="cs-CZ" sz="2400" dirty="0"/>
              <a:t> </a:t>
            </a:r>
            <a:r>
              <a:rPr lang="en-US" altLang="cs-CZ" sz="2400" dirty="0"/>
              <a:t>and </a:t>
            </a:r>
            <a:r>
              <a:rPr lang="en-US" altLang="cs-CZ" sz="2400" dirty="0" err="1"/>
              <a:t>analysans</a:t>
            </a:r>
            <a:r>
              <a:rPr lang="en-US" altLang="cs-CZ" sz="2400" dirty="0"/>
              <a:t>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5000"/>
              </a:spcBef>
              <a:defRPr/>
            </a:pPr>
            <a:r>
              <a:rPr lang="en-US" altLang="cs-CZ" sz="2400" dirty="0"/>
              <a:t>Russell </a:t>
            </a: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deprived definite descriptions of their self-contained meaning</a:t>
            </a:r>
            <a:r>
              <a:rPr lang="en-US" altLang="cs-CZ" sz="2400" dirty="0"/>
              <a:t>. </a:t>
            </a:r>
            <a:endParaRPr lang="cs-CZ" altLang="cs-CZ" sz="2400" dirty="0"/>
          </a:p>
        </p:txBody>
      </p:sp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5D2B8E56-5370-4A37-814F-D1CD7E79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7CE666-DB4C-4DC3-86B2-27966179642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4F3E5389-FDDA-447E-84FC-CC1CB0A45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58838"/>
          </a:xfrm>
        </p:spPr>
        <p:txBody>
          <a:bodyPr/>
          <a:lstStyle/>
          <a:p>
            <a:pPr eaLnBrk="1" hangingPunct="1"/>
            <a:r>
              <a:rPr lang="en-GB" altLang="cs-CZ" sz="4000" dirty="0"/>
              <a:t>Strawson, P.F. (1950): </a:t>
            </a:r>
            <a:r>
              <a:rPr lang="en-GB" altLang="cs-CZ" sz="4000" i="1" dirty="0"/>
              <a:t>On referring</a:t>
            </a:r>
            <a:r>
              <a:rPr lang="cs-CZ" altLang="cs-CZ" sz="4000" dirty="0"/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9BEFF29-41BB-400F-A895-56CC2DA189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5162" y="1556792"/>
            <a:ext cx="5562601" cy="47678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	This criticism was launched by Strawson: Russell's theory predicts the wrong truth-conditions for sentences like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“</a:t>
            </a:r>
            <a:r>
              <a:rPr lang="en-US" altLang="cs-CZ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King of France is bald</a:t>
            </a:r>
            <a:r>
              <a:rPr lang="en-US" altLang="cs-CZ" sz="2400" dirty="0"/>
              <a:t>”.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Russell</a:t>
            </a:r>
            <a:r>
              <a:rPr lang="en-US" altLang="cs-CZ" sz="2400" dirty="0"/>
              <a:t>: currently </a:t>
            </a:r>
            <a:r>
              <a:rPr lang="en-US" altLang="cs-CZ" sz="2400" b="1" i="1" dirty="0"/>
              <a:t>False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Strawson</a:t>
            </a:r>
            <a:r>
              <a:rPr lang="en-US" altLang="cs-CZ" sz="2400" dirty="0"/>
              <a:t>: </a:t>
            </a:r>
            <a:r>
              <a:rPr lang="en-US" altLang="cs-CZ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neither true nor false, </a:t>
            </a:r>
            <a:r>
              <a:rPr lang="en-US" altLang="cs-CZ" sz="2400" dirty="0"/>
              <a:t>because if it were false then “</a:t>
            </a:r>
            <a:r>
              <a:rPr lang="en-US" altLang="cs-CZ" sz="24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King of France is </a:t>
            </a:r>
            <a:r>
              <a:rPr lang="en-US" altLang="cs-CZ" sz="2400" b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altLang="cs-CZ" sz="24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bald</a:t>
            </a:r>
            <a:r>
              <a:rPr lang="en-US" altLang="cs-CZ" sz="2400" dirty="0"/>
              <a:t>” must be true, which in turn entails that there is a unique King of France, contrary to the assumption. Hence, </a:t>
            </a:r>
            <a:r>
              <a:rPr lang="en-US" altLang="cs-CZ" sz="2400" dirty="0">
                <a:sym typeface="Wingdings" panose="05000000000000000000" pitchFamily="2" charset="2"/>
              </a:rPr>
              <a:t>the sentence </a:t>
            </a:r>
            <a:r>
              <a:rPr lang="en-US" altLang="cs-CZ" sz="2400" b="1" i="1" dirty="0">
                <a:sym typeface="Wingdings" panose="05000000000000000000" pitchFamily="2" charset="2"/>
              </a:rPr>
              <a:t>not only entails but also presupposes</a:t>
            </a:r>
            <a:r>
              <a:rPr lang="en-US" altLang="cs-CZ" sz="2400" dirty="0">
                <a:sym typeface="Wingdings" panose="05000000000000000000" pitchFamily="2" charset="2"/>
              </a:rPr>
              <a:t> the existence of the King of France</a:t>
            </a:r>
            <a:endParaRPr lang="en-US" altLang="cs-CZ" sz="2400" dirty="0"/>
          </a:p>
        </p:txBody>
      </p:sp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F6F745E3-675C-4FF3-A052-9B51C3E8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2F17E1-64BE-4EF1-A71D-67C6115C0E1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pic>
        <p:nvPicPr>
          <p:cNvPr id="23557" name="Picture 8" descr="Strawson">
            <a:extLst>
              <a:ext uri="{FF2B5EF4-FFF2-40B4-BE49-F238E27FC236}">
                <a16:creationId xmlns:a16="http://schemas.microsoft.com/office/drawing/2014/main" id="{F19B81A2-3EE2-438B-90A5-81C17602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19621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F4BC1D12-EE3F-4D6E-8C61-CD4239684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8229600" cy="807368"/>
          </a:xfrm>
        </p:spPr>
        <p:txBody>
          <a:bodyPr/>
          <a:lstStyle/>
          <a:p>
            <a:pPr eaLnBrk="1" hangingPunct="1"/>
            <a:r>
              <a:rPr lang="en-GB" altLang="cs-CZ" dirty="0"/>
              <a:t>Russell (1957) in response</a:t>
            </a:r>
            <a:r>
              <a:rPr lang="cs-CZ" altLang="cs-CZ" dirty="0"/>
              <a:t> …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505C058-02CF-46D9-A9DB-1FCAE068A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cs-CZ" dirty="0"/>
              <a:t>Suppose, for example, that in some country there was a law that no person could hold public office if he considered it false that </a:t>
            </a:r>
            <a:r>
              <a:rPr lang="en-GB" altLang="cs-CZ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Ruler of the Universe is wise</a:t>
            </a:r>
            <a:r>
              <a:rPr lang="en-GB" altLang="cs-CZ" dirty="0"/>
              <a:t>. </a:t>
            </a:r>
            <a:endParaRPr lang="cs-CZ" altLang="cs-CZ" dirty="0"/>
          </a:p>
          <a:p>
            <a:pPr eaLnBrk="1" hangingPunct="1">
              <a:defRPr/>
            </a:pPr>
            <a:r>
              <a:rPr lang="en-GB" altLang="cs-CZ" dirty="0"/>
              <a:t>I think an avowed atheist who took advantage of Mr. Strawson’s doctrine to say that </a:t>
            </a:r>
            <a:r>
              <a:rPr lang="en-GB" alt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 did not hold this proposition false</a:t>
            </a:r>
            <a:r>
              <a:rPr lang="en-GB" altLang="cs-CZ" dirty="0"/>
              <a:t> would be regarded as a somewhat shifty character.    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E7248ABD-2D55-4B49-8863-2B710F50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F42147-1744-4189-93C9-FCD2BBE629C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C08D6441-89B5-4251-84D8-3B7D5B949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79605"/>
          </a:xfrm>
        </p:spPr>
        <p:txBody>
          <a:bodyPr/>
          <a:lstStyle/>
          <a:p>
            <a:pPr eaLnBrk="1" hangingPunct="1"/>
            <a:r>
              <a:rPr lang="en-US" altLang="cs-CZ" sz="3200" dirty="0"/>
              <a:t>And the battle rages on …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D509313-8FE4-4574-BCF3-9115595EE3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7" y="1412777"/>
            <a:ext cx="7704857" cy="48324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200" dirty="0"/>
              <a:t>Strawson himself in (1964) came to doubt whether the debate of </a:t>
            </a:r>
            <a:r>
              <a:rPr lang="en-GB" sz="2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entailment</a:t>
            </a:r>
            <a:r>
              <a:rPr lang="en-GB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versus </a:t>
            </a:r>
            <a:r>
              <a:rPr lang="en-GB" sz="2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presupposition</a:t>
            </a:r>
            <a:r>
              <a:rPr lang="en-GB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could be settled by “brisk little formal argument[s]”</a:t>
            </a:r>
            <a:r>
              <a:rPr lang="en-GB" sz="2200" dirty="0"/>
              <a:t>.</a:t>
            </a:r>
            <a:r>
              <a:rPr lang="cs-CZ" sz="2200" dirty="0"/>
              <a:t> </a:t>
            </a:r>
            <a:endParaRPr lang="en-US" sz="2200" dirty="0"/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defRPr/>
            </a:pPr>
            <a:r>
              <a:rPr lang="en-GB" sz="2200" b="1" i="1" dirty="0">
                <a:solidFill>
                  <a:srgbClr val="55542A"/>
                </a:solidFill>
              </a:rPr>
              <a:t>Donnellan</a:t>
            </a:r>
            <a:r>
              <a:rPr lang="en-GB" sz="2200" dirty="0">
                <a:solidFill>
                  <a:srgbClr val="473C1D"/>
                </a:solidFill>
              </a:rPr>
              <a:t> </a:t>
            </a:r>
            <a:r>
              <a:rPr lang="en-GB" sz="2200" dirty="0"/>
              <a:t>(1966): there is a sense in which Strawson and Russell are </a:t>
            </a:r>
            <a:r>
              <a:rPr lang="en-GB" sz="22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right (and both wrong)</a:t>
            </a:r>
            <a:r>
              <a:rPr lang="en-GB" sz="2200" dirty="0"/>
              <a:t>, because definite descriptions can be used in (at least) two different ways. 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en-GB" sz="2000" b="1" i="1" dirty="0">
                <a:solidFill>
                  <a:srgbClr val="2C6637"/>
                </a:solidFill>
              </a:rPr>
              <a:t>attributive use</a:t>
            </a:r>
            <a:r>
              <a:rPr lang="en-GB" sz="2000" b="1" i="1" dirty="0">
                <a:solidFill>
                  <a:schemeClr val="bg2"/>
                </a:solidFill>
              </a:rPr>
              <a:t>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GB" sz="2000" dirty="0"/>
              <a:t> ‘The </a:t>
            </a:r>
            <a:r>
              <a:rPr lang="en-GB" sz="2000" i="1" dirty="0"/>
              <a:t>F</a:t>
            </a:r>
            <a:r>
              <a:rPr lang="en-GB" sz="2000" dirty="0"/>
              <a:t> is a </a:t>
            </a:r>
            <a:r>
              <a:rPr lang="en-GB" sz="2000" i="1" dirty="0"/>
              <a:t>G</a:t>
            </a:r>
            <a:r>
              <a:rPr lang="en-GB" sz="2000" dirty="0"/>
              <a:t>’ – </a:t>
            </a:r>
            <a:r>
              <a:rPr lang="en-GB" sz="2000" dirty="0">
                <a:solidFill>
                  <a:srgbClr val="2C6637"/>
                </a:solidFill>
              </a:rPr>
              <a:t>‘Whatever is uniquely </a:t>
            </a:r>
            <a:r>
              <a:rPr lang="en-GB" sz="2000" i="1" dirty="0">
                <a:solidFill>
                  <a:srgbClr val="2C6637"/>
                </a:solidFill>
              </a:rPr>
              <a:t>F</a:t>
            </a:r>
            <a:r>
              <a:rPr lang="en-GB" sz="2000" dirty="0">
                <a:solidFill>
                  <a:srgbClr val="2C6637"/>
                </a:solidFill>
              </a:rPr>
              <a:t> is a </a:t>
            </a:r>
            <a:r>
              <a:rPr lang="en-GB" sz="2000" i="1" dirty="0">
                <a:solidFill>
                  <a:srgbClr val="2C6637"/>
                </a:solidFill>
              </a:rPr>
              <a:t>G</a:t>
            </a:r>
            <a:r>
              <a:rPr lang="en-GB" sz="2000" dirty="0">
                <a:solidFill>
                  <a:srgbClr val="2C6637"/>
                </a:solidFill>
              </a:rPr>
              <a:t>’</a:t>
            </a:r>
            <a:r>
              <a:rPr lang="en-GB" sz="2000" dirty="0"/>
              <a:t> (Russellian truth-conditions).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en-GB" sz="2000" b="1" i="1" dirty="0">
                <a:solidFill>
                  <a:srgbClr val="2C6637"/>
                </a:solidFill>
              </a:rPr>
              <a:t>referential</a:t>
            </a:r>
            <a:r>
              <a:rPr lang="en-GB" sz="2000" b="1" dirty="0">
                <a:solidFill>
                  <a:srgbClr val="2C6637"/>
                </a:solidFill>
              </a:rPr>
              <a:t> </a:t>
            </a:r>
            <a:r>
              <a:rPr lang="en-GB" sz="2000" b="1" i="1" dirty="0">
                <a:solidFill>
                  <a:srgbClr val="2C6637"/>
                </a:solidFill>
              </a:rPr>
              <a:t>use</a:t>
            </a:r>
            <a:r>
              <a:rPr lang="en-GB" sz="2000" b="1" i="1" dirty="0">
                <a:solidFill>
                  <a:schemeClr val="bg2"/>
                </a:solidFill>
              </a:rPr>
              <a:t>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GB" sz="2000" dirty="0"/>
              <a:t> ‘The </a:t>
            </a:r>
            <a:r>
              <a:rPr lang="en-GB" sz="2000" i="1" dirty="0"/>
              <a:t>F</a:t>
            </a:r>
            <a:r>
              <a:rPr lang="en-GB" sz="2000" dirty="0"/>
              <a:t> is a </a:t>
            </a:r>
            <a:r>
              <a:rPr lang="en-GB" sz="2000" i="1" dirty="0"/>
              <a:t>G</a:t>
            </a:r>
            <a:r>
              <a:rPr lang="en-GB" sz="2000" dirty="0"/>
              <a:t>’ – ‘the </a:t>
            </a:r>
            <a:r>
              <a:rPr lang="en-GB" sz="2000" i="1" dirty="0"/>
              <a:t>F</a:t>
            </a:r>
            <a:r>
              <a:rPr lang="en-GB" sz="2000" dirty="0"/>
              <a:t>’ is used to pick out a specific individual, </a:t>
            </a:r>
            <a:r>
              <a:rPr lang="en-GB" sz="2000" i="1" dirty="0"/>
              <a:t>a</a:t>
            </a:r>
            <a:r>
              <a:rPr lang="en-GB" sz="2000" dirty="0"/>
              <a:t>, and say of </a:t>
            </a:r>
            <a:r>
              <a:rPr lang="en-GB" sz="2000" i="1" dirty="0"/>
              <a:t>a</a:t>
            </a:r>
            <a:r>
              <a:rPr lang="en-GB" sz="2000" dirty="0"/>
              <a:t> that it is a </a:t>
            </a:r>
            <a:r>
              <a:rPr lang="en-GB" sz="2000" i="1" dirty="0"/>
              <a:t>G </a:t>
            </a:r>
            <a:r>
              <a:rPr lang="en-GB" sz="2000" dirty="0"/>
              <a:t>(Strawsonian truth-conditions).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200" dirty="0"/>
              <a:t>Donnellan suggested that Russell’s quantificational account of definite descriptions might capture </a:t>
            </a:r>
            <a:r>
              <a:rPr lang="en-GB" sz="2200" b="1" dirty="0"/>
              <a:t>attributive uses</a:t>
            </a:r>
            <a:r>
              <a:rPr lang="en-GB" sz="2200" dirty="0"/>
              <a:t>, but that </a:t>
            </a:r>
            <a:r>
              <a:rPr lang="en-GB" sz="2200" b="1" i="1" dirty="0"/>
              <a:t>it does not work for referential uses</a:t>
            </a:r>
            <a:r>
              <a:rPr lang="en-GB" sz="2200" dirty="0"/>
              <a:t>.</a:t>
            </a:r>
            <a:r>
              <a:rPr lang="cs-CZ" sz="2200" dirty="0"/>
              <a:t> </a:t>
            </a:r>
          </a:p>
        </p:txBody>
      </p:sp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7709728D-58AD-4A8A-B381-19FA80EF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61D7D8-B4F4-47DF-B55A-D40E82AFD51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6A8D3B2-1743-4FF8-9C38-145BFF03D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0748AB8-872D-4C5C-AEE7-B032F4FE0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8196" name="Picture 4" descr="Logo">
            <a:extLst>
              <a:ext uri="{FF2B5EF4-FFF2-40B4-BE49-F238E27FC236}">
                <a16:creationId xmlns:a16="http://schemas.microsoft.com/office/drawing/2014/main" id="{3EEB24D9-2FBC-44D3-9F64-370981F0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31838"/>
            <a:ext cx="5127625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A6775DF-7B62-4342-AB53-252CD3DC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B13F1-83E4-4A50-9E4B-579783683ABF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FA597C3D-C609-4B0C-BB7D-0329BF83C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US" altLang="cs-CZ" sz="3200" dirty="0"/>
              <a:t>And the battle still rages on …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95868C1-2F9E-48CF-8CAC-13EB6FD0B1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Ludlow</a:t>
            </a:r>
            <a:r>
              <a:rPr lang="en-GB" sz="2400" dirty="0"/>
              <a:t> in (2007): in some cases descriptions are Russellian and in other cases they are Strawsonian.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i="1" dirty="0"/>
              <a:t>Kripke</a:t>
            </a:r>
            <a:r>
              <a:rPr lang="en-GB" sz="2400" dirty="0"/>
              <a:t> (1977, in response to Donnellan): the </a:t>
            </a:r>
            <a:r>
              <a:rPr lang="en-GB" sz="2400" i="1" dirty="0"/>
              <a:t>Russellian account</a:t>
            </a:r>
            <a:r>
              <a:rPr lang="en-GB" sz="2400" dirty="0"/>
              <a:t> of definite descriptions could, by itself, account </a:t>
            </a:r>
            <a:r>
              <a:rPr lang="en-GB" sz="2400" i="1" dirty="0"/>
              <a:t>for both referential and attributive uses</a:t>
            </a:r>
            <a:r>
              <a:rPr lang="en-GB" sz="2400" dirty="0"/>
              <a:t>, and the difference between the two cases could be </a:t>
            </a:r>
            <a:r>
              <a:rPr lang="en-GB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entirely a matter of </a:t>
            </a:r>
            <a:r>
              <a:rPr lang="en-GB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pragmatics</a:t>
            </a:r>
            <a:r>
              <a:rPr lang="en-GB" sz="2400" dirty="0"/>
              <a:t>, because there is an important distinction between what one </a:t>
            </a:r>
            <a:r>
              <a:rPr lang="en-GB" sz="2400" i="1" dirty="0"/>
              <a:t>literally</a:t>
            </a:r>
            <a:r>
              <a:rPr lang="en-GB" sz="2400" dirty="0"/>
              <a:t> says by an utterance and what one </a:t>
            </a:r>
            <a:r>
              <a:rPr lang="en-GB" sz="2400" i="1" dirty="0"/>
              <a:t>intends</a:t>
            </a:r>
            <a:r>
              <a:rPr lang="en-GB" sz="2400" dirty="0"/>
              <a:t> to communicate by that utterance.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i="1" dirty="0"/>
              <a:t>Neale</a:t>
            </a:r>
            <a:r>
              <a:rPr lang="en-GB" sz="2400" dirty="0"/>
              <a:t> (1990) supported </a:t>
            </a:r>
            <a:r>
              <a:rPr lang="en-GB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Russell’s view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On the other hand, a number of logicians and linguists have recently come to </a:t>
            </a:r>
            <a:r>
              <a:rPr lang="en-GB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Strawson’s defence</a:t>
            </a:r>
            <a:r>
              <a:rPr lang="en-GB" sz="2400" dirty="0"/>
              <a:t>.</a:t>
            </a:r>
            <a:r>
              <a:rPr lang="cs-CZ" sz="2400" dirty="0"/>
              <a:t> </a:t>
            </a:r>
          </a:p>
        </p:txBody>
      </p:sp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27922AAB-B793-4637-9236-EB87B280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82C18D-28EE-4648-93FA-866E9E6E39A2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75A6A278-CEEC-4345-B2EC-73F767599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n-US" altLang="cs-CZ" dirty="0"/>
              <a:t>And the battle…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5CD4569-C246-4EA6-897A-2C45138485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90445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Fintel</a:t>
            </a:r>
            <a:r>
              <a:rPr lang="de-DE" sz="2800" dirty="0"/>
              <a:t>, Kai von (2004). </a:t>
            </a:r>
            <a:br>
              <a:rPr lang="de-DE" sz="2800" dirty="0"/>
            </a:br>
            <a:r>
              <a:rPr lang="de-DE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Would you believe it?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King of France is Back!</a:t>
            </a:r>
            <a:r>
              <a:rPr lang="en-US" sz="2800" dirty="0"/>
              <a:t> (Presuppositions and Truth-Value Intuitions).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Strawson’s concerns have not delivered a knock-out blow to Russell’s theory of descriptions, and so this </a:t>
            </a:r>
            <a:r>
              <a:rPr lang="en-US" sz="2800" b="1" i="1" dirty="0"/>
              <a:t>topic remains very much alive</a:t>
            </a:r>
            <a:r>
              <a:rPr lang="en-US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Mind October 2005, vol. 114</a:t>
            </a:r>
            <a:r>
              <a:rPr lang="en-US" sz="2800" dirty="0"/>
              <a:t>: </a:t>
            </a:r>
            <a:r>
              <a:rPr lang="en-US" sz="2800" b="1" dirty="0"/>
              <a:t>A Century Later </a:t>
            </a:r>
            <a:r>
              <a:rPr lang="en-US" sz="2800" dirty="0"/>
              <a:t>(Stephen Neale, ed.)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	a collection commemorating the 100</a:t>
            </a:r>
            <a:r>
              <a:rPr lang="en-US" sz="2800" baseline="30000" dirty="0"/>
              <a:t>th</a:t>
            </a:r>
            <a:r>
              <a:rPr lang="en-US" sz="2800" dirty="0"/>
              <a:t> anniversary of the publication in </a:t>
            </a:r>
            <a:r>
              <a:rPr lang="en-US" sz="2800" i="1" dirty="0"/>
              <a:t>Mind</a:t>
            </a:r>
            <a:r>
              <a:rPr lang="en-US" sz="2800" dirty="0"/>
              <a:t> of Bertrand Russell's paper ‘On denoting’.</a:t>
            </a:r>
          </a:p>
        </p:txBody>
      </p:sp>
      <p:sp>
        <p:nvSpPr>
          <p:cNvPr id="27650" name="Zástupný symbol pro číslo snímku 5">
            <a:extLst>
              <a:ext uri="{FF2B5EF4-FFF2-40B4-BE49-F238E27FC236}">
                <a16:creationId xmlns:a16="http://schemas.microsoft.com/office/drawing/2014/main" id="{199EAB96-DEEA-4078-8B9A-D94E18E5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C72F76-FCF5-4C01-B959-E63D162DE82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B5DEA1BB-1CC6-43A7-98D3-23C091AE1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6"/>
            <a:ext cx="8229600" cy="8633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3600" dirty="0"/>
              <a:t>My proposal: </a:t>
            </a:r>
            <a:r>
              <a:rPr lang="en-US" altLang="cs-CZ" sz="3600" i="1" dirty="0"/>
              <a:t>the proper division of </a:t>
            </a:r>
            <a:r>
              <a:rPr lang="en-US" altLang="cs-CZ" sz="3600" i="1" dirty="0" err="1"/>
              <a:t>labour</a:t>
            </a:r>
            <a:r>
              <a:rPr lang="en-US" altLang="cs-CZ" sz="3600" i="1" dirty="0"/>
              <a:t> </a:t>
            </a:r>
            <a:endParaRPr lang="cs-CZ" altLang="cs-CZ" sz="36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F7CEDF0-936C-42C7-BCFF-F6D74A853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147248" cy="497646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I am going to show that: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Tx/>
              <a:buFont typeface="Wingdings" panose="05000000000000000000" pitchFamily="2" charset="2"/>
              <a:buAutoNum type="arabicParenR"/>
              <a:defRPr/>
            </a:pPr>
            <a:r>
              <a:rPr lang="cs-CZ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definite descriptions</a:t>
            </a:r>
            <a:r>
              <a:rPr lang="en-GB" sz="2800" dirty="0"/>
              <a:t> are not deprived of </a:t>
            </a:r>
            <a:r>
              <a:rPr lang="nl-NL" sz="2800" dirty="0"/>
              <a:t>a</a:t>
            </a:r>
            <a:r>
              <a:rPr lang="en-GB" sz="2800" dirty="0"/>
              <a:t> self-contained meaning and they denote one and the same entity in any context. Thus they 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not Russellian</a:t>
            </a:r>
            <a:r>
              <a:rPr lang="en-GB" sz="2800" dirty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2)	</a:t>
            </a:r>
            <a:r>
              <a:rPr lang="cs-CZ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Russell was nevertheless right</a:t>
            </a:r>
            <a:r>
              <a:rPr lang="en-GB" sz="2800" dirty="0"/>
              <a:t> that the 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definite description ‘the F’</a:t>
            </a:r>
            <a:r>
              <a:rPr lang="en-GB" sz="2800" dirty="0"/>
              <a:t> does not refer to a definite individual; rather, it 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denotes a condition</a:t>
            </a:r>
            <a:r>
              <a:rPr lang="en-GB" sz="2800" dirty="0"/>
              <a:t> to be contingently satisfied by the individual (if any) that happens to be the </a:t>
            </a:r>
            <a:r>
              <a:rPr lang="en-GB" sz="2800" i="1" dirty="0"/>
              <a:t>F.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lang="en-GB" sz="2400" dirty="0"/>
              <a:t>	Such conditions are explicated in terms of </a:t>
            </a:r>
            <a:r>
              <a:rPr lang="en-GB" sz="2400" b="1" i="1" dirty="0"/>
              <a:t>possible-world intensions</a:t>
            </a:r>
            <a:r>
              <a:rPr lang="en-GB" sz="2400" dirty="0"/>
              <a:t>, </a:t>
            </a:r>
            <a:r>
              <a:rPr lang="en-GB" sz="2400" i="1" dirty="0"/>
              <a:t>viz. </a:t>
            </a:r>
            <a:r>
              <a:rPr lang="en-GB" sz="2400" dirty="0"/>
              <a:t>as </a:t>
            </a:r>
            <a:r>
              <a:rPr lang="en-GB" sz="2400" b="1" i="1" dirty="0"/>
              <a:t>individual roles or offices</a:t>
            </a:r>
            <a:r>
              <a:rPr lang="en-GB" sz="2400" dirty="0"/>
              <a:t> to be occupied by </a:t>
            </a:r>
            <a:r>
              <a:rPr lang="cs-CZ" sz="2400" i="1" dirty="0"/>
              <a:t>at most</a:t>
            </a:r>
            <a:r>
              <a:rPr lang="en-GB" sz="2400" dirty="0"/>
              <a:t> one individual per world/time pair. </a:t>
            </a:r>
          </a:p>
        </p:txBody>
      </p:sp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62BFE54D-D7D6-4C34-94EB-5BD19C7F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32A18C-2138-43C5-92AF-76CCE0B4065A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76D48FA3-54AA-4136-85D6-08C7944B0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8229600" cy="735360"/>
          </a:xfrm>
        </p:spPr>
        <p:txBody>
          <a:bodyPr/>
          <a:lstStyle/>
          <a:p>
            <a:pPr eaLnBrk="1" hangingPunct="1"/>
            <a:r>
              <a:rPr lang="en-US" altLang="cs-CZ" sz="4000" dirty="0"/>
              <a:t>Topic-focus ambiguities</a:t>
            </a:r>
            <a:endParaRPr lang="cs-CZ" altLang="cs-CZ" sz="4000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077B9AD-D42F-4442-B4DA-D7C90A2E1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398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lang="en-GB" dirty="0"/>
              <a:t>3)	I am going to show that </a:t>
            </a:r>
            <a:r>
              <a:rPr lang="en-GB" i="1" dirty="0"/>
              <a:t>Donnellan was right</a:t>
            </a:r>
            <a:r>
              <a:rPr lang="en-GB" dirty="0"/>
              <a:t> that sentences of the form </a:t>
            </a:r>
            <a:br>
              <a:rPr lang="cs-CZ" dirty="0"/>
            </a:br>
            <a:r>
              <a:rPr lang="en-GB" b="1" dirty="0"/>
              <a:t>“The </a:t>
            </a:r>
            <a:r>
              <a:rPr lang="en-GB" b="1" i="1" dirty="0"/>
              <a:t>F </a:t>
            </a:r>
            <a:r>
              <a:rPr lang="en-GB" b="1" dirty="0"/>
              <a:t>is a </a:t>
            </a:r>
            <a:r>
              <a:rPr lang="en-GB" b="1" i="1" dirty="0"/>
              <a:t>G</a:t>
            </a:r>
            <a:r>
              <a:rPr lang="en-GB" b="1" dirty="0"/>
              <a:t>”</a:t>
            </a:r>
            <a:r>
              <a:rPr lang="en-GB" dirty="0"/>
              <a:t> are </a:t>
            </a:r>
            <a:r>
              <a:rPr lang="en-GB" b="1" i="1" dirty="0"/>
              <a:t>ambiguous</a:t>
            </a:r>
            <a:r>
              <a:rPr lang="en-GB" dirty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lang="en-GB" dirty="0"/>
              <a:t>4)	Their ambiguity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concern a shift of meaning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/>
              <a:t>of the definite description ‘the </a:t>
            </a:r>
            <a:r>
              <a:rPr lang="en-GB" i="1" dirty="0"/>
              <a:t>F</a:t>
            </a:r>
            <a:r>
              <a:rPr lang="en-GB" dirty="0"/>
              <a:t>’. Rather,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ambiguity concerns different topic-focus articulations</a:t>
            </a:r>
            <a:r>
              <a:rPr lang="en-GB" dirty="0"/>
              <a:t> of these sentences, i.e.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suppositions</a:t>
            </a:r>
            <a:r>
              <a:rPr lang="cs-CZ" dirty="0"/>
              <a:t> in which one and the same meaning occurs: </a:t>
            </a:r>
            <a:r>
              <a:rPr lang="cs-CZ" i="1" dirty="0"/>
              <a:t>de dicto </a:t>
            </a:r>
            <a:r>
              <a:rPr lang="cs-CZ" dirty="0"/>
              <a:t>vs. </a:t>
            </a:r>
            <a:r>
              <a:rPr lang="cs-CZ" i="1" dirty="0"/>
              <a:t>de re</a:t>
            </a:r>
            <a:r>
              <a:rPr lang="en-GB" dirty="0"/>
              <a:t>. </a:t>
            </a:r>
          </a:p>
        </p:txBody>
      </p:sp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811F68FC-931A-4B12-9184-B7B6F05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4E6C17-0799-4044-BB7A-6D85D02E00EA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7F44806F-5781-4129-A33E-6D9086D95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cs-CZ" sz="3600" dirty="0"/>
              <a:t>Topic-focus ambiguities</a:t>
            </a:r>
            <a:endParaRPr lang="cs-CZ" altLang="cs-CZ" sz="3600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ED711E0-A665-4010-A87A-7BD15EFC0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Russell and Strawson</a:t>
            </a:r>
            <a:r>
              <a:rPr lang="en-US" sz="2400" dirty="0"/>
              <a:t> took themselves to be at loggerheads; whereas, in fact, they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spoke at cross purposes</a:t>
            </a:r>
            <a:r>
              <a:rPr lang="en-US" sz="2400" dirty="0"/>
              <a:t>. 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en-US" sz="2400" dirty="0"/>
              <a:t>The received view still tends to be that there is room for at most one of the two positions, since they are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deemed incompatible</a:t>
            </a:r>
            <a:r>
              <a:rPr lang="en-US" sz="2400" dirty="0"/>
              <a:t>. And they are, of course, incompatible – </a:t>
            </a:r>
            <a:r>
              <a:rPr lang="en-US" sz="2400" i="1" dirty="0"/>
              <a:t>if</a:t>
            </a:r>
            <a:r>
              <a:rPr lang="en-US" sz="2400" dirty="0"/>
              <a:t> they must explain the same set of data. 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en-US" sz="2400" dirty="0"/>
              <a:t>But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should not</a:t>
            </a:r>
            <a:r>
              <a:rPr lang="en-US" sz="2400" dirty="0"/>
              <a:t>, in my view. One theory is excellent at explaining one set of data, but poor at explaining the data that the other theory is excellent at explaining; and </a:t>
            </a:r>
            <a:r>
              <a:rPr lang="en-US" sz="2400" i="1" dirty="0"/>
              <a:t>vice versa</a:t>
            </a:r>
            <a:r>
              <a:rPr lang="en-US" sz="2400" dirty="0"/>
              <a:t>.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Tx/>
              <a:buFont typeface="Wingdings" panose="05000000000000000000" pitchFamily="2" charset="2"/>
              <a:buNone/>
              <a:defRPr/>
            </a:pPr>
            <a:r>
              <a:rPr lang="en-US" sz="2400" dirty="0"/>
              <a:t>My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novel contribution</a:t>
            </a:r>
            <a:r>
              <a:rPr lang="en-US" sz="2400" dirty="0"/>
              <a:t> advances the research into definite descriptions by pointing out how progress has been hampered by a false dilemma and </a:t>
            </a:r>
            <a:r>
              <a:rPr lang="en-US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move beyond that dilemma</a:t>
            </a:r>
            <a:r>
              <a:rPr lang="en-US" sz="2400" dirty="0"/>
              <a:t>.</a:t>
            </a:r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9692AEE1-51B1-4CD1-92C5-F78ACB42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9F8D23-DFD5-4B6E-9ED2-CBEF62822EB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EB48D572-00A1-4F7C-8246-7FD08420F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i="1"/>
              <a:t>Topic-focus ambiguity </a:t>
            </a:r>
            <a:endParaRPr lang="cs-CZ" altLang="cs-CZ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4C5D50C-2582-4A63-B0C5-C33375A19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6450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55000"/>
              </a:spcBef>
              <a:buSzPct val="95000"/>
              <a:buFont typeface="Wingdings" panose="05000000000000000000" pitchFamily="2" charset="2"/>
              <a:buAutoNum type="alphaLcParenR"/>
              <a:defRPr/>
            </a:pPr>
            <a:r>
              <a:rPr lang="en-GB" sz="2800" dirty="0"/>
              <a:t> Description </a:t>
            </a:r>
            <a:r>
              <a:rPr lang="en-GB" sz="2800" b="1" dirty="0"/>
              <a:t>‘the </a:t>
            </a:r>
            <a:r>
              <a:rPr lang="en-GB" sz="2800" b="1" i="1" dirty="0"/>
              <a:t>F</a:t>
            </a:r>
            <a:r>
              <a:rPr lang="en-GB" sz="2800" b="1" dirty="0"/>
              <a:t>’</a:t>
            </a:r>
            <a:r>
              <a:rPr lang="en-GB" sz="2800" dirty="0"/>
              <a:t> may occur as </a:t>
            </a:r>
            <a:r>
              <a:rPr lang="en-GB" sz="2800" b="1" i="1" dirty="0"/>
              <a:t>the topic</a:t>
            </a:r>
            <a:r>
              <a:rPr lang="en-GB" sz="2800" dirty="0"/>
              <a:t> of a sentence and some </a:t>
            </a:r>
            <a:r>
              <a:rPr lang="en-GB" sz="2800" b="1" i="1" dirty="0"/>
              <a:t>G</a:t>
            </a:r>
            <a:r>
              <a:rPr lang="en-GB" sz="2800" b="1" dirty="0"/>
              <a:t> (the focus)</a:t>
            </a:r>
            <a:r>
              <a:rPr lang="en-GB" sz="2800" dirty="0"/>
              <a:t> is predicated about the topic: </a:t>
            </a:r>
            <a:r>
              <a:rPr lang="en-GB" sz="2800" b="1" i="1" dirty="0"/>
              <a:t>G(F)</a:t>
            </a:r>
            <a:r>
              <a:rPr lang="en-GB" sz="2800" i="1" dirty="0"/>
              <a:t>.</a:t>
            </a:r>
            <a:r>
              <a:rPr lang="en-GB" sz="2800" dirty="0"/>
              <a:t> </a:t>
            </a:r>
          </a:p>
          <a:p>
            <a:pPr lvl="1" eaLnBrk="1" hangingPunct="1"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This case corresponds to Donnellan’s </a:t>
            </a:r>
            <a:r>
              <a:rPr lang="en-GB" sz="2400" b="1" i="1" dirty="0"/>
              <a:t>referential</a:t>
            </a:r>
            <a:r>
              <a:rPr lang="en-GB" sz="2400" dirty="0"/>
              <a:t> use; </a:t>
            </a:r>
          </a:p>
          <a:p>
            <a:pPr lvl="1" eaLnBrk="1" hangingPunct="1"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I will say that </a:t>
            </a:r>
            <a:r>
              <a:rPr lang="en-GB" sz="2400" b="1" i="1" dirty="0"/>
              <a:t>‘the F’</a:t>
            </a:r>
            <a:r>
              <a:rPr lang="en-GB" sz="2400" dirty="0"/>
              <a:t> </a:t>
            </a:r>
            <a:r>
              <a:rPr lang="en-GB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with de re supposition</a:t>
            </a:r>
            <a:r>
              <a:rPr lang="en-GB" sz="2400" dirty="0">
                <a:solidFill>
                  <a:srgbClr val="800000"/>
                </a:solidFill>
              </a:rPr>
              <a:t>.</a:t>
            </a:r>
          </a:p>
          <a:p>
            <a:pPr lvl="1" eaLnBrk="1" hangingPunct="1"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The sentence </a:t>
            </a:r>
            <a:r>
              <a:rPr lang="en-GB" sz="2400" b="1" i="1" dirty="0">
                <a:solidFill>
                  <a:srgbClr val="800000"/>
                </a:solidFill>
              </a:rPr>
              <a:t>presupposes</a:t>
            </a:r>
            <a:r>
              <a:rPr lang="en-GB" sz="2400" i="1" dirty="0"/>
              <a:t> </a:t>
            </a:r>
            <a:r>
              <a:rPr lang="en-GB" sz="2400" dirty="0"/>
              <a:t>the existence of </a:t>
            </a:r>
            <a:r>
              <a:rPr lang="cs-CZ" sz="2400" dirty="0" err="1"/>
              <a:t>the</a:t>
            </a:r>
            <a:r>
              <a:rPr lang="en-GB" sz="2400" dirty="0"/>
              <a:t> unique </a:t>
            </a:r>
            <a:r>
              <a:rPr lang="en-GB" sz="2400" i="1" dirty="0"/>
              <a:t>F</a:t>
            </a:r>
            <a:r>
              <a:rPr lang="en-GB" sz="2400" dirty="0"/>
              <a:t>.</a:t>
            </a:r>
          </a:p>
          <a:p>
            <a:pPr eaLnBrk="1" hangingPunct="1"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800" dirty="0"/>
              <a:t>Thus </a:t>
            </a:r>
            <a:r>
              <a:rPr lang="en-GB" sz="28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Strawson</a:t>
            </a:r>
            <a:r>
              <a:rPr lang="en-GB" sz="2800" b="1" dirty="0">
                <a:solidFill>
                  <a:srgbClr val="2C6637"/>
                </a:solidFill>
              </a:rPr>
              <a:t>’s analysis appears to be adequate for this reading, i.e. </a:t>
            </a:r>
            <a:r>
              <a:rPr lang="en-GB" sz="2800" b="1" i="1" dirty="0">
                <a:solidFill>
                  <a:srgbClr val="2C6637"/>
                </a:solidFill>
              </a:rPr>
              <a:t>de re </a:t>
            </a:r>
            <a:r>
              <a:rPr lang="en-GB" sz="2800" b="1" dirty="0">
                <a:solidFill>
                  <a:srgbClr val="2C6637"/>
                </a:solidFill>
              </a:rPr>
              <a:t>case</a:t>
            </a:r>
            <a:r>
              <a:rPr lang="en-GB" sz="2800" dirty="0"/>
              <a:t>. </a:t>
            </a:r>
          </a:p>
        </p:txBody>
      </p:sp>
      <p:sp>
        <p:nvSpPr>
          <p:cNvPr id="31746" name="Zástupný symbol pro číslo snímku 5">
            <a:extLst>
              <a:ext uri="{FF2B5EF4-FFF2-40B4-BE49-F238E27FC236}">
                <a16:creationId xmlns:a16="http://schemas.microsoft.com/office/drawing/2014/main" id="{BCE1966C-4B19-41AF-A61F-EAE70C3A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E6A4FE-A777-4338-8C84-3FFE4342105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842F5ECE-F781-4E37-A2AC-C00F7AFA5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4097"/>
          </a:xfrm>
        </p:spPr>
        <p:txBody>
          <a:bodyPr/>
          <a:lstStyle/>
          <a:p>
            <a:pPr eaLnBrk="1" hangingPunct="1"/>
            <a:r>
              <a:rPr lang="en-US" altLang="cs-CZ" i="1" dirty="0"/>
              <a:t>Topic-focus ambiguity </a:t>
            </a:r>
            <a:endParaRPr lang="cs-CZ" altLang="cs-CZ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1CF08D7-F533-4277-93F2-8B305EAB7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b)	The other option is </a:t>
            </a:r>
            <a:r>
              <a:rPr lang="en-GB" sz="2400" b="1" dirty="0"/>
              <a:t>‘</a:t>
            </a:r>
            <a:r>
              <a:rPr lang="en-GB" sz="2400" b="1" i="1" dirty="0"/>
              <a:t>G</a:t>
            </a:r>
            <a:r>
              <a:rPr lang="en-GB" sz="2400" b="1" dirty="0"/>
              <a:t>’</a:t>
            </a:r>
            <a:r>
              <a:rPr lang="en-GB" sz="2400" dirty="0"/>
              <a:t> occurring as </a:t>
            </a:r>
            <a:r>
              <a:rPr lang="en-GB" sz="2400" b="1" i="1" dirty="0"/>
              <a:t>the topic</a:t>
            </a:r>
            <a:r>
              <a:rPr lang="en-GB" sz="2400" dirty="0"/>
              <a:t> and </a:t>
            </a:r>
            <a:r>
              <a:rPr lang="en-GB" sz="2400" b="1" i="1" dirty="0"/>
              <a:t>‘the F’ in the focus</a:t>
            </a:r>
            <a:r>
              <a:rPr lang="en-GB" sz="2400" dirty="0"/>
              <a:t> of the sentence: </a:t>
            </a:r>
            <a:r>
              <a:rPr lang="en-GB" sz="2400" i="1" dirty="0"/>
              <a:t>F(G).</a:t>
            </a:r>
            <a:r>
              <a:rPr lang="en-GB" sz="2400" dirty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	This reading corresponds to Donnellan’s </a:t>
            </a:r>
            <a:r>
              <a:rPr lang="en-GB" sz="2400" i="1" dirty="0"/>
              <a:t>attributive</a:t>
            </a:r>
            <a:r>
              <a:rPr lang="en-GB" sz="2400" dirty="0"/>
              <a:t> use of ‘the </a:t>
            </a:r>
            <a:r>
              <a:rPr lang="en-GB" sz="2400" i="1" dirty="0"/>
              <a:t>F</a:t>
            </a:r>
            <a:r>
              <a:rPr lang="en-GB" sz="2400" dirty="0"/>
              <a:t>’ and the description occurs with </a:t>
            </a:r>
            <a:r>
              <a:rPr lang="en-GB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dicto supposition</a:t>
            </a:r>
            <a:r>
              <a:rPr lang="en-GB" sz="2400" dirty="0"/>
              <a:t>.</a:t>
            </a:r>
          </a:p>
          <a:p>
            <a:pPr eaLnBrk="1" hangingPunct="1">
              <a:lnSpc>
                <a:spcPct val="110000"/>
              </a:lnSpc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GB" sz="2400" dirty="0"/>
              <a:t> the truth-conditions as specified by </a:t>
            </a:r>
            <a:r>
              <a:rPr lang="en-GB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Russellian analysis</a:t>
            </a:r>
            <a:r>
              <a:rPr lang="en-GB" sz="2400" dirty="0"/>
              <a:t>. </a:t>
            </a:r>
          </a:p>
          <a:p>
            <a:pPr eaLnBrk="1" hangingPunct="1">
              <a:lnSpc>
                <a:spcPct val="110000"/>
              </a:lnSpc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	They </a:t>
            </a:r>
            <a:r>
              <a:rPr lang="en-GB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 not presuppose</a:t>
            </a:r>
            <a:r>
              <a:rPr lang="en-GB" sz="2400" dirty="0"/>
              <a:t>, but </a:t>
            </a:r>
            <a:r>
              <a:rPr lang="en-GB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entail</a:t>
            </a:r>
            <a:r>
              <a:rPr lang="en-GB" sz="2400" dirty="0"/>
              <a:t>, the existence of a unique </a:t>
            </a:r>
            <a:r>
              <a:rPr lang="en-GB" sz="2400" i="1" dirty="0"/>
              <a:t>F</a:t>
            </a:r>
            <a:r>
              <a:rPr lang="en-GB" sz="2400" dirty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000" dirty="0"/>
              <a:t>	However, </a:t>
            </a:r>
            <a:r>
              <a:rPr lang="en-GB" sz="2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Russellian</a:t>
            </a: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analysis</a:t>
            </a:r>
            <a:r>
              <a:rPr lang="en-GB" sz="2000" dirty="0"/>
              <a:t>, though being equivalent to the one I am going to propose, </a:t>
            </a: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not an adequate literal analysis</a:t>
            </a:r>
            <a:r>
              <a:rPr lang="en-GB" sz="2000" dirty="0"/>
              <a:t> of </a:t>
            </a:r>
            <a:r>
              <a:rPr lang="en-GB" sz="2000" i="1" dirty="0"/>
              <a:t>de </a:t>
            </a:r>
            <a:r>
              <a:rPr lang="en-GB" sz="2000" i="1" dirty="0" err="1"/>
              <a:t>dicto</a:t>
            </a:r>
            <a:r>
              <a:rPr lang="en-GB" sz="2000" i="1" dirty="0"/>
              <a:t> </a:t>
            </a:r>
            <a:r>
              <a:rPr lang="en-GB" sz="2000" dirty="0"/>
              <a:t>readings, because it deprives the semantically meaningful constituent ‘the only </a:t>
            </a:r>
            <a:r>
              <a:rPr lang="en-GB" sz="2000" i="1" dirty="0"/>
              <a:t>F</a:t>
            </a:r>
            <a:r>
              <a:rPr lang="en-GB" sz="2000" dirty="0"/>
              <a:t>’ of its meaning.</a:t>
            </a:r>
            <a:r>
              <a:rPr lang="cs-CZ" sz="2000" dirty="0"/>
              <a:t> </a:t>
            </a:r>
            <a:endParaRPr lang="en-US" sz="2000" dirty="0"/>
          </a:p>
          <a:p>
            <a:pPr eaLnBrk="1" hangingPunct="1">
              <a:lnSpc>
                <a:spcPct val="110000"/>
              </a:lnSpc>
              <a:spcBef>
                <a:spcPct val="55000"/>
              </a:spcBef>
              <a:buSzPct val="95000"/>
              <a:buFont typeface="Wingdings" panose="05000000000000000000" pitchFamily="2" charset="2"/>
              <a:buNone/>
              <a:defRPr/>
            </a:pPr>
            <a:r>
              <a:rPr lang="en-GB" sz="2400" dirty="0"/>
              <a:t>c) </a:t>
            </a:r>
            <a:r>
              <a:rPr lang="en-GB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Neutr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 reading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 every definite description is connected with existential presupposition</a:t>
            </a:r>
            <a:r>
              <a:rPr lang="cs-CZ" sz="2400" dirty="0">
                <a:sym typeface="Wingdings" pitchFamily="2" charset="2"/>
              </a:rPr>
              <a:t> (</a:t>
            </a:r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Kai von </a:t>
            </a:r>
            <a:r>
              <a:rPr lang="cs-CZ" sz="24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Fintel</a:t>
            </a:r>
            <a:r>
              <a:rPr lang="cs-CZ" sz="2400" dirty="0">
                <a:sym typeface="Wingdings" pitchFamily="2" charset="2"/>
              </a:rPr>
              <a:t>)</a:t>
            </a:r>
            <a:endParaRPr lang="en-GB" sz="2400" dirty="0">
              <a:sym typeface="Wingdings" pitchFamily="2" charset="2"/>
            </a:endParaRPr>
          </a:p>
        </p:txBody>
      </p:sp>
      <p:sp>
        <p:nvSpPr>
          <p:cNvPr id="32770" name="Zástupný symbol pro číslo snímku 5">
            <a:extLst>
              <a:ext uri="{FF2B5EF4-FFF2-40B4-BE49-F238E27FC236}">
                <a16:creationId xmlns:a16="http://schemas.microsoft.com/office/drawing/2014/main" id="{93B4268B-C9EF-4C99-A8CC-3E398F43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2AC88F-DB6E-4A69-B365-41B63DEA14FD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EB1A2EB-1AD1-4935-9F4A-DBDB23508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64097"/>
          </a:xfrm>
        </p:spPr>
        <p:txBody>
          <a:bodyPr/>
          <a:lstStyle/>
          <a:p>
            <a:r>
              <a:rPr lang="en-GB" alt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Pope of the Roman Catholic Church visited </a:t>
            </a:r>
            <a:br>
              <a:rPr lang="en-GB" alt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Pope of the Coptic Orthodox Church in 2010</a:t>
            </a:r>
            <a:endParaRPr lang="cs-CZ" alt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C11214E-B813-4F26-BBE7-4DEEF15D54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556792"/>
            <a:ext cx="8642350" cy="468843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000" dirty="0"/>
              <a:t>	There are (at least) four non-equivalent readings. 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Catholic Pope</a:t>
            </a:r>
            <a:r>
              <a:rPr lang="en-GB" sz="2000" i="1" dirty="0"/>
              <a:t> </a:t>
            </a:r>
            <a:r>
              <a:rPr lang="en-GB" sz="2000" dirty="0"/>
              <a:t>visited The Coptic Pope in 2010  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i="1" dirty="0"/>
              <a:t>entails</a:t>
            </a:r>
            <a:r>
              <a:rPr lang="en-GB" sz="2000" b="1" dirty="0"/>
              <a:t>:</a:t>
            </a:r>
            <a:r>
              <a:rPr lang="en-GB" sz="2000" dirty="0"/>
              <a:t>  The Coptic Pope existed in 2010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i="1" dirty="0"/>
              <a:t>presupposes</a:t>
            </a:r>
            <a:r>
              <a:rPr lang="en-GB" sz="2000" dirty="0"/>
              <a:t>: The</a:t>
            </a:r>
            <a:r>
              <a:rPr lang="en-GB" sz="2000" b="1" dirty="0"/>
              <a:t> </a:t>
            </a:r>
            <a:r>
              <a:rPr lang="en-GB" sz="2000" dirty="0"/>
              <a:t>Catholic Pope exists now   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sz="2000" dirty="0"/>
              <a:t>The Catholic Pope visited </a:t>
            </a:r>
            <a:r>
              <a:rPr lang="en-GB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Coptic Pope</a:t>
            </a:r>
            <a:r>
              <a:rPr lang="en-GB" sz="2000" dirty="0"/>
              <a:t> in 2010 </a:t>
            </a:r>
          </a:p>
          <a:p>
            <a:pPr marL="609600" indent="-609600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GB" sz="2000" b="1" i="1" dirty="0"/>
              <a:t>	 </a:t>
            </a:r>
            <a:r>
              <a:rPr lang="en-GB" sz="2000" dirty="0"/>
              <a:t>(The</a:t>
            </a:r>
            <a:r>
              <a:rPr lang="en-GB" sz="2000" i="1" dirty="0"/>
              <a:t> Coptic Pope </a:t>
            </a:r>
            <a:r>
              <a:rPr lang="en-GB" sz="2000" dirty="0"/>
              <a:t>was visited by The Catholic Pope in 2010.)</a:t>
            </a:r>
            <a:r>
              <a:rPr lang="en-GB" sz="2000" b="1" i="1" dirty="0"/>
              <a:t>  </a:t>
            </a:r>
            <a:br>
              <a:rPr lang="en-GB" sz="2000" b="1" i="1" dirty="0"/>
            </a:br>
            <a:r>
              <a:rPr lang="en-GB" sz="2000" b="1" i="1" dirty="0"/>
              <a:t>	entails</a:t>
            </a:r>
            <a:r>
              <a:rPr lang="en-GB" sz="2000" b="1" dirty="0"/>
              <a:t>: </a:t>
            </a:r>
            <a:r>
              <a:rPr lang="en-GB" sz="2000" dirty="0"/>
              <a:t>The Catholic Pope existed in 2010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i="1" dirty="0" err="1"/>
              <a:t>presupposses</a:t>
            </a:r>
            <a:r>
              <a:rPr lang="en-GB" sz="2000" b="1" dirty="0"/>
              <a:t>: </a:t>
            </a:r>
            <a:r>
              <a:rPr lang="en-GB" sz="2000" dirty="0"/>
              <a:t>The Coptic Pope exists now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AutoNum type="arabicPeriod" startAt="3"/>
              <a:defRPr/>
            </a:pPr>
            <a:r>
              <a:rPr lang="en-GB" sz="2000" dirty="0"/>
              <a:t>The Catholic Pope</a:t>
            </a:r>
            <a:r>
              <a:rPr lang="en-GB" sz="2000" i="1" dirty="0"/>
              <a:t> </a:t>
            </a:r>
            <a:r>
              <a:rPr lang="en-GB" sz="2000" dirty="0"/>
              <a:t>visited The Coptic Pope </a:t>
            </a:r>
            <a:r>
              <a:rPr lang="en-GB" sz="20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2010</a:t>
            </a:r>
            <a:r>
              <a:rPr lang="en-GB" sz="2000" dirty="0">
                <a:solidFill>
                  <a:srgbClr val="800000"/>
                </a:solidFill>
              </a:rPr>
              <a:t> </a:t>
            </a:r>
            <a:r>
              <a:rPr lang="en-GB" sz="2000" dirty="0"/>
              <a:t>   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i="1" dirty="0"/>
              <a:t>entails</a:t>
            </a:r>
            <a:r>
              <a:rPr lang="en-GB" sz="2000" dirty="0"/>
              <a:t>: The Catholic Pope and the Coptic Pope existed in 2010</a:t>
            </a:r>
            <a:br>
              <a:rPr lang="en-GB" sz="2000" dirty="0"/>
            </a:br>
            <a:r>
              <a:rPr lang="en-GB" sz="2000" dirty="0"/>
              <a:t> 	(</a:t>
            </a:r>
            <a:r>
              <a:rPr lang="en-GB" sz="2000" i="1" dirty="0"/>
              <a:t>In 2010</a:t>
            </a:r>
            <a:r>
              <a:rPr lang="en-GB" sz="2000" dirty="0"/>
              <a:t> the Catholic Pope</a:t>
            </a:r>
            <a:r>
              <a:rPr lang="en-GB" sz="2000" i="1" dirty="0"/>
              <a:t> </a:t>
            </a:r>
            <a:r>
              <a:rPr lang="en-GB" sz="2000" dirty="0"/>
              <a:t>visited the Coptic Pope.)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AutoNum type="arabicPeriod" startAt="3"/>
              <a:defRPr/>
            </a:pPr>
            <a:r>
              <a:rPr lang="en-GB" sz="2000" dirty="0"/>
              <a:t>The Catholic Pope</a:t>
            </a:r>
            <a:r>
              <a:rPr lang="en-GB" sz="2000" i="1" dirty="0"/>
              <a:t> </a:t>
            </a:r>
            <a:r>
              <a:rPr lang="en-GB" sz="2000" dirty="0"/>
              <a:t>visited the Coptic Pope in 2010 	(neutral)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i="1" dirty="0"/>
              <a:t>Presupposition</a:t>
            </a:r>
            <a:r>
              <a:rPr lang="en-GB" sz="2000" dirty="0"/>
              <a:t>: The Catholic Pope and the Coptic Pope exist now</a:t>
            </a:r>
            <a:endParaRPr lang="cs-CZ" sz="2000" dirty="0"/>
          </a:p>
        </p:txBody>
      </p:sp>
      <p:sp>
        <p:nvSpPr>
          <p:cNvPr id="33796" name="Zástupný symbol pro číslo snímku 1">
            <a:extLst>
              <a:ext uri="{FF2B5EF4-FFF2-40B4-BE49-F238E27FC236}">
                <a16:creationId xmlns:a16="http://schemas.microsoft.com/office/drawing/2014/main" id="{E78DECC2-9344-4D6E-9240-A9D95B07F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B66C20-DD45-4677-A813-155D54468B6D}" type="slidenum">
              <a:rPr lang="cs-CZ" altLang="cs-CZ" smtClean="0">
                <a:latin typeface="Arial" panose="020B0604020202020204" pitchFamily="34" charset="0"/>
              </a:rPr>
              <a:pPr/>
              <a:t>27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4745EA2-470F-4EBA-84B3-D0BE436B3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6"/>
            <a:ext cx="8229600" cy="935384"/>
          </a:xfrm>
        </p:spPr>
        <p:txBody>
          <a:bodyPr/>
          <a:lstStyle/>
          <a:p>
            <a:r>
              <a:rPr lang="en-GB" alt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Pope of the Roman Catholic Church visited </a:t>
            </a:r>
            <a:br>
              <a:rPr lang="en-GB" alt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Pope of the Coptic Orthodox Church in 2010</a:t>
            </a:r>
            <a:endParaRPr lang="cs-CZ" alt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4507B0F-44D0-44BE-A874-D62D44F6F7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16832"/>
            <a:ext cx="8291512" cy="432839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Ad 1)	The</a:t>
            </a:r>
            <a:r>
              <a:rPr lang="en-GB" sz="2200" i="1" dirty="0"/>
              <a:t> </a:t>
            </a:r>
            <a:r>
              <a:rPr lang="en-GB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Catholic Pope</a:t>
            </a:r>
            <a:r>
              <a:rPr lang="en-GB" sz="2200" i="1" dirty="0"/>
              <a:t> </a:t>
            </a:r>
            <a:r>
              <a:rPr lang="en-GB" sz="2200" dirty="0"/>
              <a:t>visited the Coptic Pope in 2010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The Catholic Pope is Francisco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The Coptic Pope in 2010 was </a:t>
            </a:r>
            <a:r>
              <a:rPr lang="en-GB" sz="2200" dirty="0" err="1"/>
              <a:t>Shenouda</a:t>
            </a:r>
            <a:r>
              <a:rPr lang="en-GB" sz="2200" dirty="0"/>
              <a:t> III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2200" dirty="0"/>
              <a:t>		–––––––––––––––––––––––––––––––––––––		Francisco visited </a:t>
            </a:r>
            <a:r>
              <a:rPr lang="en-GB" sz="2200" dirty="0" err="1"/>
              <a:t>Shenouda</a:t>
            </a:r>
            <a:r>
              <a:rPr lang="en-GB" sz="2200" dirty="0"/>
              <a:t> III in 2010</a:t>
            </a:r>
          </a:p>
          <a:p>
            <a:pPr marL="609600" indent="-609600">
              <a:lnSpc>
                <a:spcPct val="90000"/>
              </a:lnSpc>
              <a:spcBef>
                <a:spcPct val="90000"/>
              </a:spcBef>
              <a:buFont typeface="Wingdings" panose="05000000000000000000" pitchFamily="2" charset="2"/>
              <a:buNone/>
              <a:defRPr/>
            </a:pPr>
            <a:r>
              <a:rPr lang="en-GB" sz="2200" dirty="0"/>
              <a:t>Ad 2)	The</a:t>
            </a:r>
            <a:r>
              <a:rPr lang="en-GB" sz="2200" i="1" dirty="0"/>
              <a:t> </a:t>
            </a:r>
            <a:r>
              <a:rPr lang="en-GB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Coptic Pope</a:t>
            </a:r>
            <a:r>
              <a:rPr lang="en-GB" sz="2200" i="1" dirty="0"/>
              <a:t> </a:t>
            </a:r>
            <a:r>
              <a:rPr lang="en-GB" sz="2200" dirty="0"/>
              <a:t>was visited by the Catholic Pope in 2010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The Coptic Pope is </a:t>
            </a:r>
            <a:r>
              <a:rPr lang="en-GB" sz="2200" dirty="0" err="1"/>
              <a:t>Tawadros</a:t>
            </a:r>
            <a:r>
              <a:rPr lang="en-GB" sz="2200" dirty="0"/>
              <a:t> II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The Catholic Pope in 2010 was Benedict XVI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2200" dirty="0"/>
              <a:t>		–––––––––––––––––––––––––––––––––––––––––	</a:t>
            </a:r>
            <a:r>
              <a:rPr lang="en-GB" sz="2200" dirty="0" err="1"/>
              <a:t>Tawadros</a:t>
            </a:r>
            <a:r>
              <a:rPr lang="en-GB" sz="2200" dirty="0"/>
              <a:t> II was visited by Benedict XVI in 2010</a:t>
            </a:r>
            <a:endParaRPr lang="cs-CZ" sz="2200" dirty="0"/>
          </a:p>
        </p:txBody>
      </p:sp>
      <p:sp>
        <p:nvSpPr>
          <p:cNvPr id="34820" name="Zástupný symbol pro číslo snímku 1">
            <a:extLst>
              <a:ext uri="{FF2B5EF4-FFF2-40B4-BE49-F238E27FC236}">
                <a16:creationId xmlns:a16="http://schemas.microsoft.com/office/drawing/2014/main" id="{C2C43C07-A565-462A-9E8C-12C811285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DD165A-1A86-4C08-B414-D8197CEBC591}" type="slidenum">
              <a:rPr lang="cs-CZ" altLang="cs-CZ" smtClean="0">
                <a:latin typeface="Arial" panose="020B0604020202020204" pitchFamily="34" charset="0"/>
              </a:rPr>
              <a:pPr/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48FDAB7-AB0D-46B9-9C0B-F274B5AE0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en-GB" altLang="cs-CZ" sz="2800" dirty="0"/>
              <a:t>The Pope of the Roman Catholic Church visited </a:t>
            </a:r>
            <a:br>
              <a:rPr lang="en-GB" altLang="cs-CZ" sz="2800" dirty="0"/>
            </a:br>
            <a:r>
              <a:rPr lang="en-GB" altLang="cs-CZ" sz="2800" dirty="0"/>
              <a:t>the Pope of the Coptic Orthodox Church in 2010</a:t>
            </a:r>
            <a:endParaRPr lang="cs-CZ" altLang="cs-CZ" sz="2800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8D886FC-3127-4A86-AC76-062BA5373C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Ad 3)	The</a:t>
            </a:r>
            <a:r>
              <a:rPr lang="en-GB" sz="2200" i="1" dirty="0"/>
              <a:t> </a:t>
            </a:r>
            <a:r>
              <a:rPr lang="en-GB" sz="2200" dirty="0"/>
              <a:t>Catholic Pope</a:t>
            </a:r>
            <a:r>
              <a:rPr lang="en-GB" sz="2200" i="1" dirty="0"/>
              <a:t> </a:t>
            </a:r>
            <a:r>
              <a:rPr lang="en-GB" sz="2200" dirty="0"/>
              <a:t>visited the Coptic Pope </a:t>
            </a:r>
            <a:r>
              <a:rPr lang="en-GB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2010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In 2010 the Catholic Pope was Benedict XVI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In 2010 the Coptic Pope was </a:t>
            </a:r>
            <a:r>
              <a:rPr lang="en-GB" sz="2200" dirty="0" err="1"/>
              <a:t>Shenouda</a:t>
            </a:r>
            <a:r>
              <a:rPr lang="en-GB" sz="2200" dirty="0"/>
              <a:t> III</a:t>
            </a:r>
            <a:r>
              <a:rPr lang="cs-CZ" sz="2200" dirty="0"/>
              <a:t> </a:t>
            </a:r>
            <a:endParaRPr lang="en-GB" sz="2200" dirty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sz="2200" dirty="0"/>
              <a:t> </a:t>
            </a:r>
            <a:r>
              <a:rPr lang="en-GB" sz="2200" dirty="0"/>
              <a:t>		–––––––––––––––––––––––––––––––––––––		In 2010 Benedict XVI visited </a:t>
            </a:r>
            <a:r>
              <a:rPr lang="en-GB" sz="2200" dirty="0" err="1"/>
              <a:t>Shenouda</a:t>
            </a:r>
            <a:r>
              <a:rPr lang="en-GB" sz="2200" dirty="0"/>
              <a:t> III</a:t>
            </a:r>
          </a:p>
          <a:p>
            <a:pPr>
              <a:lnSpc>
                <a:spcPct val="90000"/>
              </a:lnSpc>
              <a:spcBef>
                <a:spcPct val="90000"/>
              </a:spcBef>
              <a:buFont typeface="Wingdings" panose="05000000000000000000" pitchFamily="2" charset="2"/>
              <a:buNone/>
              <a:defRPr/>
            </a:pPr>
            <a:r>
              <a:rPr lang="en-GB" sz="2200" dirty="0"/>
              <a:t>Ad 4)	The</a:t>
            </a:r>
            <a:r>
              <a:rPr lang="en-GB" sz="2200" i="1" dirty="0"/>
              <a:t> </a:t>
            </a:r>
            <a:r>
              <a:rPr lang="en-GB" sz="2200" dirty="0"/>
              <a:t>Catholic Pope</a:t>
            </a:r>
            <a:r>
              <a:rPr lang="en-GB" sz="2200" i="1" dirty="0"/>
              <a:t> </a:t>
            </a:r>
            <a:r>
              <a:rPr lang="en-GB" sz="2200" dirty="0"/>
              <a:t>visited the Coptic Pope in 2010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The Catholic Pope is Francisco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200" dirty="0"/>
              <a:t>		The Coptic Pope is </a:t>
            </a:r>
            <a:r>
              <a:rPr lang="en-GB" sz="2200" dirty="0" err="1"/>
              <a:t>Tawadros</a:t>
            </a:r>
            <a:r>
              <a:rPr lang="en-GB" sz="2200" dirty="0"/>
              <a:t> II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GB" sz="2200" dirty="0"/>
              <a:t>		–––––––––––––––––––––––––––––––––––––  	Francisco visited </a:t>
            </a:r>
            <a:r>
              <a:rPr lang="en-GB" sz="2200" dirty="0" err="1"/>
              <a:t>Tawadros</a:t>
            </a:r>
            <a:r>
              <a:rPr lang="en-GB" sz="2200" dirty="0"/>
              <a:t> II in 2010</a:t>
            </a:r>
            <a:endParaRPr lang="cs-CZ" sz="2200" dirty="0"/>
          </a:p>
        </p:txBody>
      </p:sp>
      <p:sp>
        <p:nvSpPr>
          <p:cNvPr id="35844" name="Zástupný symbol pro číslo snímku 1">
            <a:extLst>
              <a:ext uri="{FF2B5EF4-FFF2-40B4-BE49-F238E27FC236}">
                <a16:creationId xmlns:a16="http://schemas.microsoft.com/office/drawing/2014/main" id="{2871452F-6546-4074-8555-304BF9B9B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4C074E-C342-4C03-91B7-272D17D16C5B}" type="slidenum">
              <a:rPr lang="cs-CZ" altLang="cs-CZ" smtClean="0">
                <a:latin typeface="Arial" panose="020B0604020202020204" pitchFamily="34" charset="0"/>
              </a:rPr>
              <a:pPr/>
              <a:t>29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5C845D2-299D-408F-93A7-AF076347F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Many kinds of negation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B74E5C-274D-4536-9DD4-51A0E9207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/>
              <a:t>boolean</a:t>
            </a:r>
            <a:r>
              <a:rPr lang="en-US" dirty="0"/>
              <a:t> negation</a:t>
            </a:r>
          </a:p>
          <a:p>
            <a:pPr>
              <a:defRPr/>
            </a:pPr>
            <a:r>
              <a:rPr lang="en-US" dirty="0"/>
              <a:t>complement function </a:t>
            </a:r>
          </a:p>
          <a:p>
            <a:pPr>
              <a:defRPr/>
            </a:pPr>
            <a:r>
              <a:rPr lang="en-US" dirty="0"/>
              <a:t>negation as failure </a:t>
            </a:r>
          </a:p>
          <a:p>
            <a:pPr>
              <a:defRPr/>
            </a:pPr>
            <a:r>
              <a:rPr lang="en-US" dirty="0"/>
              <a:t>argumentation ad absurdum</a:t>
            </a:r>
          </a:p>
          <a:p>
            <a:pPr>
              <a:defRPr/>
            </a:pPr>
            <a:r>
              <a:rPr lang="en-US" b="1" i="1" dirty="0"/>
              <a:t>negation of propositions</a:t>
            </a:r>
            <a:r>
              <a:rPr lang="en-US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I am going to deal with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2C6637"/>
                </a:solidFill>
              </a:rPr>
              <a:t>affirmative and denying forms of sentences denoting </a:t>
            </a:r>
            <a:r>
              <a:rPr lang="en-US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</a:t>
            </a:r>
            <a:r>
              <a:rPr lang="en-US" dirty="0">
                <a:solidFill>
                  <a:srgbClr val="2C6637"/>
                </a:solidFill>
              </a:rPr>
              <a:t> that come attached with a </a:t>
            </a:r>
            <a:r>
              <a:rPr lang="en-US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presupposition</a:t>
            </a:r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FD595D2-A7B6-446E-AE2E-DFBAF50CE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D2DBC6-1F66-4EE0-8DEA-97A409715E86}" type="slidenum">
              <a:rPr lang="cs-CZ" altLang="cs-CZ" smtClean="0">
                <a:latin typeface="Arial" panose="020B0604020202020204" pitchFamily="34" charset="0"/>
              </a:rPr>
              <a:pPr/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D8625F-35D4-414F-9AE2-D9CD7CD0C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Topic – focus articulation</a:t>
            </a:r>
            <a:endParaRPr lang="cs-CZ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25B6230-CE01-4AD0-B3E3-ECCFC38B9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2800" dirty="0"/>
              <a:t>I am going to demonstrate the </a:t>
            </a:r>
            <a:r>
              <a:rPr lang="en-US" altLang="cs-CZ" sz="2800" i="1" dirty="0"/>
              <a:t>semantic</a:t>
            </a:r>
            <a:r>
              <a:rPr lang="en-US" altLang="cs-CZ" sz="2800" dirty="0"/>
              <a:t> nature of the topic-focus difference by means of a </a:t>
            </a:r>
            <a:r>
              <a:rPr lang="en-US" altLang="cs-CZ" sz="2800" i="1" dirty="0"/>
              <a:t>logical </a:t>
            </a:r>
            <a:r>
              <a:rPr lang="en-US" altLang="cs-CZ" sz="2800" dirty="0"/>
              <a:t>analysis, using the procedural semantics of </a:t>
            </a:r>
            <a:r>
              <a:rPr lang="en-US" altLang="cs-CZ" sz="2800" i="1" dirty="0"/>
              <a:t>Transparent </a:t>
            </a:r>
            <a:r>
              <a:rPr lang="en-US" altLang="cs-CZ" sz="2800" i="1" dirty="0" err="1"/>
              <a:t>Intensional</a:t>
            </a:r>
            <a:r>
              <a:rPr lang="en-US" altLang="cs-CZ" sz="2800" i="1" dirty="0"/>
              <a:t> Logic</a:t>
            </a:r>
            <a:r>
              <a:rPr lang="en-US" altLang="cs-CZ" sz="2800" dirty="0"/>
              <a:t> (TIL) </a:t>
            </a:r>
          </a:p>
          <a:p>
            <a:pPr eaLnBrk="1" hangingPunct="1">
              <a:defRPr/>
            </a:pPr>
            <a:r>
              <a:rPr lang="en-US" altLang="cs-CZ" sz="2800" b="1" i="1" dirty="0"/>
              <a:t>Topic </a:t>
            </a:r>
            <a:r>
              <a:rPr lang="en-US" altLang="cs-CZ" sz="2800" dirty="0">
                <a:sym typeface="Wingdings" panose="05000000000000000000" pitchFamily="2" charset="2"/>
              </a:rPr>
              <a:t></a:t>
            </a:r>
            <a:r>
              <a:rPr lang="en-US" altLang="cs-CZ" sz="2800" b="1" i="1" dirty="0">
                <a:sym typeface="Wingdings" panose="05000000000000000000" pitchFamily="2" charset="2"/>
              </a:rPr>
              <a:t> presupposition</a:t>
            </a:r>
          </a:p>
          <a:p>
            <a:pPr eaLnBrk="1" hangingPunct="1">
              <a:defRPr/>
            </a:pPr>
            <a:r>
              <a:rPr lang="en-US" altLang="cs-CZ" sz="2800" b="1" i="1" dirty="0"/>
              <a:t>Focus </a:t>
            </a:r>
            <a:r>
              <a:rPr lang="en-US" altLang="cs-CZ" sz="2800" dirty="0">
                <a:sym typeface="Wingdings" panose="05000000000000000000" pitchFamily="2" charset="2"/>
              </a:rPr>
              <a:t></a:t>
            </a:r>
            <a:r>
              <a:rPr lang="en-US" altLang="cs-CZ" sz="2800" b="1" i="1" dirty="0">
                <a:sym typeface="Wingdings" panose="05000000000000000000" pitchFamily="2" charset="2"/>
              </a:rPr>
              <a:t> mere entailment</a:t>
            </a:r>
          </a:p>
          <a:p>
            <a:pPr eaLnBrk="1" hangingPunct="1">
              <a:defRPr/>
            </a:pPr>
            <a:r>
              <a:rPr lang="en-US" altLang="cs-CZ" sz="2800" i="1" dirty="0"/>
              <a:t>Moreover, </a:t>
            </a:r>
            <a:r>
              <a:rPr lang="en-US" altLang="cs-CZ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proposed solution to the problem of definite descriptions </a:t>
            </a:r>
            <a:r>
              <a:rPr lang="en-US" altLang="cs-C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generalizes</a:t>
            </a:r>
            <a:r>
              <a:rPr lang="en-US" altLang="cs-CZ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sentences that come with a presupposition</a:t>
            </a:r>
            <a:r>
              <a:rPr lang="en-US" altLang="cs-CZ" sz="2800" i="1" dirty="0">
                <a:solidFill>
                  <a:srgbClr val="4D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80E4D20D-58D8-4B0B-B810-6AB485FF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FAF397-FFE4-4F4C-8D4B-4271CBCC10FB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2E718C-A908-4269-9DD1-9148EB1D4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362950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“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students of Logic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enrolled in the 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 Ostrava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800" dirty="0" err="1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summer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term 201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passed the final exam</a:t>
            </a:r>
            <a:r>
              <a:rPr lang="en-US" sz="2800" dirty="0">
                <a:latin typeface="Arial" charset="0"/>
              </a:rPr>
              <a:t>”</a:t>
            </a:r>
            <a:endParaRPr lang="cs-CZ" sz="2800" dirty="0">
              <a:latin typeface="Arial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A1A0A4E-C786-4278-B07C-473778DE8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1" y="1628800"/>
            <a:ext cx="8568630" cy="46164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b="1" i="1" dirty="0">
                <a:latin typeface="Arial" charset="0"/>
              </a:rPr>
              <a:t>Scenario 1</a:t>
            </a:r>
            <a:r>
              <a:rPr lang="en-US" sz="2200" dirty="0">
                <a:latin typeface="Arial" charset="0"/>
              </a:rPr>
              <a:t>: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</a:rPr>
              <a:t>Q.: What about the students who signed up for the Logic course, how did they do?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</a:rPr>
              <a:t>A.: Oh, actually, they all passed the final exam.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  <a:sym typeface="Wingdings" pitchFamily="2" charset="2"/>
              </a:rPr>
              <a:t> </a:t>
            </a:r>
            <a:r>
              <a:rPr lang="en-US" sz="22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presupposition</a:t>
            </a:r>
            <a:r>
              <a:rPr lang="en-US" sz="2200" dirty="0">
                <a:latin typeface="Arial" charset="0"/>
                <a:sym typeface="Wingdings" pitchFamily="2" charset="2"/>
              </a:rPr>
              <a:t>: </a:t>
            </a:r>
            <a:r>
              <a:rPr lang="en-US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There are some students enrolled in the Logic course in the </a:t>
            </a:r>
            <a:r>
              <a:rPr lang="cs-CZ" sz="22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summer</a:t>
            </a:r>
            <a:r>
              <a:rPr lang="en-US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semester</a:t>
            </a:r>
            <a:r>
              <a:rPr lang="en-US" sz="2200" dirty="0">
                <a:latin typeface="Arial" charset="0"/>
                <a:sym typeface="Wingdings" pitchFamily="2" charset="2"/>
              </a:rPr>
              <a:t>; </a:t>
            </a:r>
            <a:r>
              <a:rPr lang="en-US" sz="2200" b="1" i="1" dirty="0">
                <a:latin typeface="Arial" charset="0"/>
                <a:sym typeface="Wingdings" pitchFamily="2" charset="2"/>
              </a:rPr>
              <a:t>if not</a:t>
            </a:r>
            <a:r>
              <a:rPr lang="en-US" sz="2200" dirty="0">
                <a:latin typeface="Arial" charset="0"/>
                <a:sym typeface="Wingdings" pitchFamily="2" charset="2"/>
              </a:rPr>
              <a:t> (for instance, because the course runs in the </a:t>
            </a:r>
            <a:r>
              <a:rPr lang="cs-CZ" sz="2200" dirty="0" err="1">
                <a:latin typeface="Arial" charset="0"/>
                <a:sym typeface="Wingdings" pitchFamily="2" charset="2"/>
              </a:rPr>
              <a:t>winter</a:t>
            </a:r>
            <a:r>
              <a:rPr lang="en-US" sz="2200" dirty="0">
                <a:latin typeface="Arial" charset="0"/>
                <a:sym typeface="Wingdings" pitchFamily="2" charset="2"/>
              </a:rPr>
              <a:t> term), then </a:t>
            </a:r>
            <a:r>
              <a:rPr lang="en-US" sz="2200" i="1" dirty="0">
                <a:latin typeface="Arial" charset="0"/>
                <a:sym typeface="Wingdings" pitchFamily="2" charset="2"/>
              </a:rPr>
              <a:t>no truth-value.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i="1" dirty="0">
                <a:latin typeface="Arial" charset="0"/>
                <a:sym typeface="Wingdings" pitchFamily="2" charset="2"/>
              </a:rPr>
              <a:t>	</a:t>
            </a:r>
            <a:r>
              <a:rPr lang="en-US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Because</a:t>
            </a:r>
            <a:r>
              <a:rPr lang="en-US" sz="2200" i="1" dirty="0">
                <a:latin typeface="Arial" charset="0"/>
                <a:sym typeface="Wingdings" pitchFamily="2" charset="2"/>
              </a:rPr>
              <a:t>, </a:t>
            </a:r>
            <a:r>
              <a:rPr lang="en-US" sz="2200" dirty="0">
                <a:latin typeface="Arial" charset="0"/>
                <a:sym typeface="Wingdings" pitchFamily="2" charset="2"/>
              </a:rPr>
              <a:t>the </a:t>
            </a:r>
            <a:r>
              <a:rPr lang="en-US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negated sentence</a:t>
            </a:r>
            <a:r>
              <a:rPr lang="en-US" sz="2200" dirty="0">
                <a:latin typeface="Arial" charset="0"/>
                <a:sym typeface="Wingdings" pitchFamily="2" charset="2"/>
              </a:rPr>
              <a:t> cannot be true as well: </a:t>
            </a:r>
            <a:br>
              <a:rPr lang="en-US" sz="2200" dirty="0">
                <a:latin typeface="Arial" charset="0"/>
                <a:sym typeface="Wingdings" pitchFamily="2" charset="2"/>
              </a:rPr>
            </a:br>
            <a:r>
              <a:rPr lang="en-US" sz="2200" dirty="0">
                <a:latin typeface="Arial" charset="0"/>
                <a:sym typeface="Wingdings" pitchFamily="2" charset="2"/>
              </a:rPr>
              <a:t>“</a:t>
            </a:r>
            <a:r>
              <a:rPr lang="en-US" sz="2200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Some students who signed up for the Logic course did not pass the final exam</a:t>
            </a:r>
            <a:r>
              <a:rPr lang="en-US" sz="2200" dirty="0">
                <a:latin typeface="Arial" charset="0"/>
                <a:sym typeface="Wingdings" pitchFamily="2" charset="2"/>
              </a:rPr>
              <a:t>”.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  <a:sym typeface="Wingdings" pitchFamily="2" charset="2"/>
              </a:rPr>
              <a:t></a:t>
            </a:r>
            <a:r>
              <a:rPr lang="en-US" sz="2200" b="1" i="1" dirty="0">
                <a:latin typeface="Arial" charset="0"/>
              </a:rPr>
              <a:t> </a:t>
            </a:r>
            <a:r>
              <a:rPr lang="en-US" sz="2200" b="1" i="1" dirty="0">
                <a:solidFill>
                  <a:srgbClr val="2C6637"/>
                </a:solidFill>
                <a:latin typeface="Arial" charset="0"/>
              </a:rPr>
              <a:t>mere entailment</a:t>
            </a:r>
            <a:r>
              <a:rPr lang="en-US" sz="2200" b="1" dirty="0">
                <a:latin typeface="Arial" charset="0"/>
              </a:rPr>
              <a:t>:</a:t>
            </a:r>
            <a:r>
              <a:rPr lang="en-US" sz="2200" i="1" dirty="0">
                <a:latin typeface="Arial" charset="0"/>
              </a:rPr>
              <a:t> The final exam has taken place.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Because</a:t>
            </a:r>
            <a:r>
              <a:rPr lang="en-US" sz="2200" dirty="0">
                <a:latin typeface="Arial" charset="0"/>
              </a:rPr>
              <a:t>, the sentence can be false for two reasons: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i="1" dirty="0">
                <a:latin typeface="Arial" charset="0"/>
              </a:rPr>
              <a:t>Either some of the students did not succeed, or none of the students succeeded because the exam has yet to take place</a:t>
            </a:r>
            <a:r>
              <a:rPr lang="nl-NL" sz="2200" i="1" dirty="0">
                <a:latin typeface="Arial" charset="0"/>
              </a:rPr>
              <a:t>.</a:t>
            </a:r>
            <a:endParaRPr lang="cs-CZ" sz="2200" i="1" dirty="0">
              <a:latin typeface="Arial" charset="0"/>
            </a:endParaRPr>
          </a:p>
        </p:txBody>
      </p:sp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70EB7A8F-859F-46D3-84E1-8EFC66BF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38CA6-A779-4C7B-9944-54A047BEB45A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7173205-08FB-45BA-A8A8-3D590E4B2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“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students of Logic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enrolled in the TU Ostrava </a:t>
            </a:r>
            <a:r>
              <a:rPr lang="cs-CZ" sz="2800" dirty="0" err="1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summer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term 201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passed </a:t>
            </a:r>
            <a:r>
              <a:rPr lang="en-US" sz="2800" b="1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final exam</a:t>
            </a:r>
            <a:r>
              <a:rPr lang="en-US" sz="2800" dirty="0">
                <a:latin typeface="Arial" charset="0"/>
              </a:rPr>
              <a:t>”</a:t>
            </a:r>
            <a:endParaRPr lang="cs-CZ" sz="2800" dirty="0">
              <a:latin typeface="Arial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38212D6-C649-499F-8A5E-4AB404AA7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32033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latin typeface="Arial" charset="0"/>
                <a:sym typeface="Wingdings" pitchFamily="2" charset="2"/>
              </a:rPr>
              <a:t>Scenario 2</a:t>
            </a:r>
            <a:r>
              <a:rPr lang="en-US" sz="2400" dirty="0">
                <a:latin typeface="Arial" charset="0"/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</a:rPr>
              <a:t>Q.: What about the final exam in Logic, what are the results?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</a:rPr>
              <a:t>A.: Oh well, all the students passed.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sym typeface="Wingdings" pitchFamily="2" charset="2"/>
              </a:rPr>
              <a:t> </a:t>
            </a:r>
            <a:r>
              <a:rPr lang="en-US" sz="24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presupposition</a:t>
            </a:r>
            <a:r>
              <a:rPr lang="en-US" sz="2400" dirty="0">
                <a:latin typeface="Arial" charset="0"/>
                <a:sym typeface="Wingdings" pitchFamily="2" charset="2"/>
              </a:rPr>
              <a:t>: </a:t>
            </a:r>
            <a:r>
              <a:rPr lang="en-US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The final exam </a:t>
            </a:r>
            <a:r>
              <a:rPr lang="en-US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has already taken place</a:t>
            </a:r>
            <a:r>
              <a:rPr lang="en-US" sz="2400" dirty="0">
                <a:latin typeface="Arial" charset="0"/>
                <a:sym typeface="Wingdings" pitchFamily="2" charset="2"/>
              </a:rPr>
              <a:t>; </a:t>
            </a:r>
            <a:br>
              <a:rPr lang="en-US" sz="2400" dirty="0">
                <a:latin typeface="Arial" charset="0"/>
                <a:sym typeface="Wingdings" pitchFamily="2" charset="2"/>
              </a:rPr>
            </a:br>
            <a:r>
              <a:rPr lang="en-US" sz="2400" b="1" i="1" dirty="0">
                <a:latin typeface="Arial" charset="0"/>
                <a:sym typeface="Wingdings" pitchFamily="2" charset="2"/>
              </a:rPr>
              <a:t>if it has not</a:t>
            </a:r>
            <a:r>
              <a:rPr lang="en-US" sz="2400" dirty="0">
                <a:latin typeface="Arial" charset="0"/>
                <a:sym typeface="Wingdings" pitchFamily="2" charset="2"/>
              </a:rPr>
              <a:t> then </a:t>
            </a:r>
            <a:r>
              <a:rPr lang="en-US" sz="2400" i="1" dirty="0">
                <a:latin typeface="Arial" charset="0"/>
                <a:sym typeface="Wingdings" pitchFamily="2" charset="2"/>
              </a:rPr>
              <a:t>no truth-value, because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the negated</a:t>
            </a:r>
            <a:r>
              <a:rPr lang="en-US" sz="2400" dirty="0">
                <a:latin typeface="Arial" charset="0"/>
                <a:sym typeface="Wingdings" pitchFamily="2" charset="2"/>
              </a:rPr>
              <a:t> sentence cannot be true as well: </a:t>
            </a:r>
            <a:br>
              <a:rPr lang="en-US" sz="2400" dirty="0">
                <a:latin typeface="Arial" charset="0"/>
                <a:sym typeface="Wingdings" pitchFamily="2" charset="2"/>
              </a:rPr>
            </a:br>
            <a:r>
              <a:rPr lang="en-US" sz="2400" dirty="0">
                <a:latin typeface="Arial" charset="0"/>
                <a:sym typeface="Wingdings" pitchFamily="2" charset="2"/>
              </a:rPr>
              <a:t>“</a:t>
            </a:r>
            <a:r>
              <a:rPr lang="en-US" sz="2400" b="1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The final exam</a:t>
            </a:r>
            <a:r>
              <a:rPr lang="en-US" sz="2400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has not been passed by all the students” </a:t>
            </a:r>
            <a:endParaRPr lang="en-US" sz="2400" dirty="0"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charset="0"/>
                <a:sym typeface="Wingdings" pitchFamily="2" charset="2"/>
              </a:rPr>
              <a:t></a:t>
            </a:r>
            <a:r>
              <a:rPr lang="en-US" sz="2400" b="1" i="1" dirty="0">
                <a:latin typeface="Arial" charset="0"/>
              </a:rPr>
              <a:t> </a:t>
            </a:r>
            <a:r>
              <a:rPr lang="en-US" sz="2400" b="1" i="1" dirty="0">
                <a:solidFill>
                  <a:srgbClr val="2C6637"/>
                </a:solidFill>
                <a:latin typeface="Arial" charset="0"/>
              </a:rPr>
              <a:t>mere entailment</a:t>
            </a:r>
            <a:r>
              <a:rPr lang="en-US" sz="2400" b="1" dirty="0">
                <a:latin typeface="Arial" charset="0"/>
              </a:rPr>
              <a:t>: </a:t>
            </a:r>
            <a:r>
              <a:rPr lang="en-US" sz="2400" i="1" dirty="0">
                <a:latin typeface="Arial" charset="0"/>
              </a:rPr>
              <a:t>Some students signed up for the course … </a:t>
            </a:r>
            <a:endParaRPr lang="cs-CZ" sz="2400" i="1" dirty="0">
              <a:latin typeface="Arial" charset="0"/>
            </a:endParaRPr>
          </a:p>
        </p:txBody>
      </p:sp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C5382E5D-3C09-4D25-8E49-B7789E96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C6E9DF-15D2-4F7B-8171-DC6E0318C95C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93F8311-1D4E-4B3A-8F55-24ED05038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“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students of Logic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enrolled in the TU Ostrava winter term 2015 passed the final exam</a:t>
            </a:r>
            <a:r>
              <a:rPr lang="en-US" sz="2800" dirty="0">
                <a:latin typeface="Arial" charset="0"/>
              </a:rPr>
              <a:t>”</a:t>
            </a:r>
            <a:endParaRPr lang="cs-CZ" sz="2800" dirty="0">
              <a:latin typeface="Arial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FB2247A-5285-470E-8107-FF7498BFA5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35975" cy="4416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>
                <a:latin typeface="Arial" panose="020B0604020202020204" pitchFamily="34" charset="0"/>
              </a:rPr>
              <a:t>	</a:t>
            </a:r>
            <a:r>
              <a:rPr lang="en-US" altLang="cs-CZ" sz="2800" dirty="0">
                <a:latin typeface="Arial" panose="020B0604020202020204" pitchFamily="34" charset="0"/>
              </a:rPr>
              <a:t>FOL regimentation: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>
                <a:latin typeface="Arial" panose="020B0604020202020204" pitchFamily="34" charset="0"/>
              </a:rPr>
              <a:t>(</a:t>
            </a:r>
            <a:r>
              <a:rPr lang="en-US" altLang="cs-CZ" i="1" dirty="0">
                <a:latin typeface="Arial" panose="020B0604020202020204" pitchFamily="34" charset="0"/>
              </a:rPr>
              <a:t>S – students of logic …</a:t>
            </a:r>
            <a:r>
              <a:rPr lang="en-US" altLang="cs-CZ" dirty="0">
                <a:latin typeface="Arial" panose="020B0604020202020204" pitchFamily="34" charset="0"/>
              </a:rPr>
              <a:t>; </a:t>
            </a:r>
            <a:r>
              <a:rPr lang="en-US" altLang="cs-CZ" i="1" dirty="0">
                <a:latin typeface="Arial" panose="020B0604020202020204" pitchFamily="34" charset="0"/>
              </a:rPr>
              <a:t>T – success in test</a:t>
            </a:r>
            <a:r>
              <a:rPr lang="en-US" altLang="cs-CZ" dirty="0">
                <a:latin typeface="Arial" panose="020B0604020202020204" pitchFamily="34" charset="0"/>
              </a:rPr>
              <a:t>):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US" altLang="cs-CZ" i="1" dirty="0">
                <a:latin typeface="Arial" panose="020B0604020202020204" pitchFamily="34" charset="0"/>
                <a:sym typeface="Symbol" panose="05050102010706020507" pitchFamily="18" charset="2"/>
              </a:rPr>
              <a:t>x </a:t>
            </a:r>
            <a:r>
              <a:rPr lang="en-US" altLang="cs-CZ" dirty="0">
                <a:latin typeface="Arial" panose="020B0604020202020204" pitchFamily="34" charset="0"/>
                <a:sym typeface="Symbol" panose="05050102010706020507" pitchFamily="18" charset="2"/>
              </a:rPr>
              <a:t>[</a:t>
            </a:r>
            <a:r>
              <a:rPr lang="en-US" altLang="cs-CZ" i="1" dirty="0">
                <a:latin typeface="Arial" panose="020B0604020202020204" pitchFamily="34" charset="0"/>
                <a:sym typeface="Symbol" panose="05050102010706020507" pitchFamily="18" charset="2"/>
              </a:rPr>
              <a:t>S(x)</a:t>
            </a:r>
            <a:r>
              <a:rPr lang="en-US" altLang="cs-CZ" dirty="0">
                <a:latin typeface="Arial" panose="020B0604020202020204" pitchFamily="34" charset="0"/>
                <a:sym typeface="Symbol" panose="05050102010706020507" pitchFamily="18" charset="2"/>
              </a:rPr>
              <a:t>  </a:t>
            </a:r>
            <a:r>
              <a:rPr lang="en-US" altLang="cs-CZ" i="1" dirty="0">
                <a:latin typeface="Arial" panose="020B0604020202020204" pitchFamily="34" charset="0"/>
                <a:sym typeface="Symbol" panose="05050102010706020507" pitchFamily="18" charset="2"/>
              </a:rPr>
              <a:t>T(x)</a:t>
            </a:r>
            <a:r>
              <a:rPr lang="en-US" altLang="cs-CZ" dirty="0">
                <a:latin typeface="Arial" panose="020B0604020202020204" pitchFamily="34" charset="0"/>
                <a:sym typeface="Symbol" panose="05050102010706020507" pitchFamily="18" charset="2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>
                <a:latin typeface="Arial" panose="020B0604020202020204" pitchFamily="34" charset="0"/>
                <a:sym typeface="Symbol" panose="05050102010706020507" pitchFamily="18" charset="2"/>
              </a:rPr>
              <a:t>But, every interpretation assigning an </a:t>
            </a:r>
            <a:r>
              <a:rPr lang="en-US" altLang="cs-CZ" b="1" i="1" dirty="0">
                <a:latin typeface="Arial" panose="020B0604020202020204" pitchFamily="34" charset="0"/>
                <a:sym typeface="Symbol" panose="05050102010706020507" pitchFamily="18" charset="2"/>
              </a:rPr>
              <a:t>empty set </a:t>
            </a:r>
            <a:r>
              <a:rPr lang="en-US" altLang="cs-CZ" dirty="0">
                <a:latin typeface="Arial" panose="020B0604020202020204" pitchFamily="34" charset="0"/>
                <a:sym typeface="Symbol" panose="05050102010706020507" pitchFamily="18" charset="2"/>
              </a:rPr>
              <a:t>to </a:t>
            </a:r>
            <a:r>
              <a:rPr lang="en-US" altLang="cs-CZ" b="1" i="1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i="1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dirty="0">
                <a:latin typeface="Arial" panose="020B0604020202020204" pitchFamily="34" charset="0"/>
                <a:sym typeface="Symbol" panose="05050102010706020507" pitchFamily="18" charset="2"/>
              </a:rPr>
              <a:t>is a model 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b="1" i="1" dirty="0">
                <a:solidFill>
                  <a:srgbClr val="800000"/>
                </a:solidFill>
                <a:latin typeface="Arial" panose="020B0604020202020204" pitchFamily="34" charset="0"/>
              </a:rPr>
              <a:t>No way to respect the truth-conditions concerning presuppositions in FOL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i="1" dirty="0">
                <a:solidFill>
                  <a:srgbClr val="800000"/>
                </a:solidFill>
                <a:latin typeface="Arial" panose="020B0604020202020204" pitchFamily="34" charset="0"/>
              </a:rPr>
              <a:t>The need for a richer framework</a:t>
            </a:r>
            <a:r>
              <a:rPr lang="en-US" altLang="cs-CZ" b="1" i="1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b="1" i="1" dirty="0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TIL</a:t>
            </a:r>
            <a:endParaRPr lang="cs-CZ" altLang="cs-CZ" b="1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39938" name="Zástupný symbol pro číslo snímku 5">
            <a:extLst>
              <a:ext uri="{FF2B5EF4-FFF2-40B4-BE49-F238E27FC236}">
                <a16:creationId xmlns:a16="http://schemas.microsoft.com/office/drawing/2014/main" id="{73BD86D7-811B-40CA-A291-F034DEB3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071A51-D98E-4A51-BD5A-BA3FB531A13D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CA11F0CE-FA45-46A2-991D-E1C8E7863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04665"/>
            <a:ext cx="8075612" cy="86409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cs-CZ" sz="3200" i="1" dirty="0"/>
              <a:t>TIL comes with </a:t>
            </a:r>
            <a:r>
              <a:rPr lang="en-GB" altLang="cs-CZ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procedural</a:t>
            </a:r>
            <a:r>
              <a:rPr lang="en-GB" altLang="cs-CZ" sz="3200" i="1" dirty="0"/>
              <a:t> semantics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42BC15E-DE9A-43AB-A41F-CC26BF9F2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12776"/>
            <a:ext cx="8075612" cy="4718149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sz="2500" dirty="0">
                <a:sym typeface="Wingdings" panose="05000000000000000000" pitchFamily="2" charset="2"/>
              </a:rPr>
              <a:t> </a:t>
            </a:r>
            <a:r>
              <a:rPr lang="en-GB" altLang="cs-CZ" sz="2500" dirty="0"/>
              <a:t>A few arguments in favour of procedures as meanings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sz="2500" dirty="0"/>
              <a:t>How is it possible that we are able to learn a language?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cs-CZ" sz="2100" dirty="0"/>
              <a:t>On its standard conception, a language is a (potentially) </a:t>
            </a:r>
            <a:r>
              <a:rPr lang="en-GB" altLang="cs-CZ" sz="2100" i="1" dirty="0">
                <a:solidFill>
                  <a:srgbClr val="3F3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 set</a:t>
            </a:r>
            <a:r>
              <a:rPr lang="en-GB" altLang="cs-CZ" sz="2100" dirty="0">
                <a:solidFill>
                  <a:schemeClr val="bg2"/>
                </a:solidFill>
              </a:rPr>
              <a:t> </a:t>
            </a:r>
            <a:r>
              <a:rPr lang="en-GB" altLang="cs-CZ" sz="2100" dirty="0"/>
              <a:t>of expressions.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cs-CZ" sz="2100" dirty="0"/>
              <a:t>In order to reach such an infinity we need an</a:t>
            </a:r>
            <a:r>
              <a:rPr lang="en-GB" altLang="cs-CZ" sz="2100" dirty="0">
                <a:solidFill>
                  <a:schemeClr val="bg2"/>
                </a:solidFill>
              </a:rPr>
              <a:t> </a:t>
            </a:r>
            <a:r>
              <a:rPr lang="en-GB" altLang="cs-CZ" sz="2100" i="1" dirty="0">
                <a:solidFill>
                  <a:srgbClr val="3F3E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instruction</a:t>
            </a:r>
            <a:r>
              <a:rPr lang="en-GB" altLang="cs-CZ" sz="2100" dirty="0"/>
              <a:t> that makes it possible to get to know </a:t>
            </a:r>
            <a:r>
              <a:rPr lang="en-GB" altLang="cs-CZ" sz="2100" i="1" dirty="0"/>
              <a:t>any </a:t>
            </a:r>
            <a:r>
              <a:rPr lang="en-GB" altLang="cs-CZ" sz="2100" dirty="0"/>
              <a:t>element of the infinite set in a finite number of steps </a:t>
            </a:r>
            <a:r>
              <a:rPr lang="en-GB" altLang="cs-CZ" sz="2000" dirty="0"/>
              <a:t>(Kant’s </a:t>
            </a:r>
            <a:r>
              <a:rPr lang="en-GB" altLang="cs-CZ" sz="2000" dirty="0" err="1"/>
              <a:t>finitist</a:t>
            </a:r>
            <a:r>
              <a:rPr lang="en-GB" altLang="cs-CZ" sz="2000" dirty="0"/>
              <a:t> view)</a:t>
            </a:r>
            <a:r>
              <a:rPr lang="cs-CZ" altLang="cs-CZ" sz="1900" dirty="0"/>
              <a:t> </a:t>
            </a:r>
            <a:endParaRPr lang="en-US" altLang="cs-CZ" sz="1900" dirty="0"/>
          </a:p>
          <a:p>
            <a:pPr>
              <a:lnSpc>
                <a:spcPct val="90000"/>
              </a:lnSpc>
              <a:defRPr/>
            </a:pPr>
            <a:r>
              <a:rPr lang="en-GB" altLang="cs-CZ" sz="2400" dirty="0"/>
              <a:t>We learn, communicate, execute, …, </a:t>
            </a:r>
            <a:r>
              <a:rPr lang="en-GB" altLang="cs-CZ" sz="2400" i="1" dirty="0"/>
              <a:t>procedures </a:t>
            </a:r>
            <a:r>
              <a:rPr lang="en-GB" altLang="cs-CZ" sz="2800" i="1" dirty="0"/>
              <a:t>(</a:t>
            </a:r>
            <a:r>
              <a:rPr lang="en-GB" altLang="cs-CZ" sz="2400" i="1" dirty="0"/>
              <a:t>instructions)</a:t>
            </a:r>
            <a:endParaRPr lang="en-GB" altLang="cs-CZ" sz="2600" dirty="0"/>
          </a:p>
          <a:p>
            <a:pPr>
              <a:lnSpc>
                <a:spcPct val="90000"/>
              </a:lnSpc>
              <a:defRPr/>
            </a:pPr>
            <a:r>
              <a:rPr lang="en-GB" altLang="cs-CZ" sz="2400" dirty="0"/>
              <a:t>These meaning procedures are central to human communication in all cultures and throughout history</a:t>
            </a:r>
          </a:p>
        </p:txBody>
      </p:sp>
      <p:sp>
        <p:nvSpPr>
          <p:cNvPr id="40962" name="Rectangle 6">
            <a:extLst>
              <a:ext uri="{FF2B5EF4-FFF2-40B4-BE49-F238E27FC236}">
                <a16:creationId xmlns:a16="http://schemas.microsoft.com/office/drawing/2014/main" id="{E3B84EF1-8334-49CA-B731-43A9F87F8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B084F5-05E4-4D11-9809-90E6B08D809B}" type="slidenum">
              <a:rPr lang="cs-CZ" altLang="en-US" smtClean="0">
                <a:latin typeface="Arial" panose="020B0604020202020204" pitchFamily="34" charset="0"/>
              </a:rPr>
              <a:pPr/>
              <a:t>34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0963" name="Zástupný symbol pro číslo snímku 5">
            <a:extLst>
              <a:ext uri="{FF2B5EF4-FFF2-40B4-BE49-F238E27FC236}">
                <a16:creationId xmlns:a16="http://schemas.microsoft.com/office/drawing/2014/main" id="{97E81A38-247F-435B-B52E-89DEC5F59F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>
            <a:extLst>
              <a:ext uri="{FF2B5EF4-FFF2-40B4-BE49-F238E27FC236}">
                <a16:creationId xmlns:a16="http://schemas.microsoft.com/office/drawing/2014/main" id="{A4F51917-4D8C-41A2-B8CE-1E4E51F2F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18488" cy="929407"/>
          </a:xfrm>
        </p:spPr>
        <p:txBody>
          <a:bodyPr/>
          <a:lstStyle/>
          <a:p>
            <a:pPr eaLnBrk="1" hangingPunct="1"/>
            <a:r>
              <a:rPr lang="en-US" altLang="cs-CZ" sz="3200" i="1" dirty="0"/>
              <a:t>Theses, proposal of answers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38EE850-DE0E-4E2C-8E18-4D18D60939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12776"/>
            <a:ext cx="8075612" cy="468004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altLang="cs-CZ" sz="2800" i="1" dirty="0"/>
              <a:t>An expression encodes an instruction on how, in any possible world at any time, to execute the </a:t>
            </a:r>
            <a:r>
              <a:rPr lang="en-GB" altLang="cs-CZ" sz="2800" i="1" dirty="0">
                <a:solidFill>
                  <a:srgbClr val="800000"/>
                </a:solidFill>
              </a:rPr>
              <a:t>procedure encoded by the expression as its meaning.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altLang="cs-CZ" sz="2800" b="1" i="1" dirty="0"/>
              <a:t>Regardless of the way in which the meaning of an expression is encoded, its meaning is a </a:t>
            </a:r>
            <a:r>
              <a:rPr lang="en-GB" altLang="cs-CZ" sz="2800" b="1" i="1" dirty="0">
                <a:solidFill>
                  <a:srgbClr val="800000"/>
                </a:solidFill>
              </a:rPr>
              <a:t>procedure</a:t>
            </a:r>
            <a:r>
              <a:rPr lang="en-GB" altLang="cs-CZ" sz="2800" b="1" i="1" dirty="0"/>
              <a:t>.  </a:t>
            </a:r>
          </a:p>
          <a:p>
            <a:pPr marL="742950" lvl="1" indent="-285750">
              <a:lnSpc>
                <a:spcPct val="110000"/>
              </a:lnSpc>
              <a:defRPr/>
            </a:pPr>
            <a:r>
              <a:rPr lang="en-GB" altLang="cs-CZ" dirty="0"/>
              <a:t>unlike sets, </a:t>
            </a:r>
            <a:r>
              <a:rPr lang="en-GB" alt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procedures are algorithmically structured</a:t>
            </a:r>
            <a:r>
              <a:rPr lang="en-GB" altLang="cs-CZ" dirty="0"/>
              <a:t>; they consist of a finite number of steps (constituent sub-procedures) that can be </a:t>
            </a:r>
            <a:r>
              <a:rPr lang="en-GB" alt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executed</a:t>
            </a:r>
            <a:r>
              <a:rPr lang="en-GB" altLang="cs-CZ" dirty="0"/>
              <a:t>, learnt, shared, followed, …</a:t>
            </a:r>
            <a:r>
              <a:rPr lang="en-GB" altLang="cs-CZ" i="1" dirty="0"/>
              <a:t> </a:t>
            </a:r>
          </a:p>
        </p:txBody>
      </p:sp>
      <p:sp>
        <p:nvSpPr>
          <p:cNvPr id="41986" name="Rectangle 6">
            <a:extLst>
              <a:ext uri="{FF2B5EF4-FFF2-40B4-BE49-F238E27FC236}">
                <a16:creationId xmlns:a16="http://schemas.microsoft.com/office/drawing/2014/main" id="{DD91369A-9676-4925-9C49-98D731B63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E10C49-1231-4058-8401-DC7AD943ABAC}" type="slidenum">
              <a:rPr lang="cs-CZ" altLang="en-US" smtClean="0">
                <a:latin typeface="Arial" panose="020B0604020202020204" pitchFamily="34" charset="0"/>
              </a:rPr>
              <a:pPr/>
              <a:t>35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1987" name="Zástupný symbol pro číslo snímku 5">
            <a:extLst>
              <a:ext uri="{FF2B5EF4-FFF2-40B4-BE49-F238E27FC236}">
                <a16:creationId xmlns:a16="http://schemas.microsoft.com/office/drawing/2014/main" id="{97513BBD-0C78-402B-80FC-55FC0F0170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D915644-9D70-4FD0-9D1F-A45BCEDDC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en-US" altLang="cs-CZ" sz="3800" i="1"/>
              <a:t>Theses, answers</a:t>
            </a:r>
            <a:endParaRPr lang="cs-CZ" altLang="cs-CZ" sz="3800" i="1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5E35E24-9861-473C-A23E-86F3E1F0E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84784"/>
            <a:ext cx="8229601" cy="460804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altLang="cs-CZ" dirty="0"/>
              <a:t>Procedure is not only a sequence of instructions, because a sequence cannot be executed; rather,</a:t>
            </a:r>
            <a:r>
              <a:rPr lang="en-GB" altLang="cs-CZ" i="1" dirty="0"/>
              <a:t> </a:t>
            </a:r>
            <a:r>
              <a:rPr lang="en-GB" altLang="cs-CZ" dirty="0"/>
              <a:t>the</a:t>
            </a:r>
            <a:r>
              <a:rPr lang="en-GB" altLang="cs-CZ" i="1" dirty="0"/>
              <a:t> procedure itself is an instruction that is designed to be </a:t>
            </a:r>
            <a:r>
              <a:rPr lang="en-GB" altLang="cs-CZ" i="1" dirty="0">
                <a:solidFill>
                  <a:srgbClr val="3F3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executed</a:t>
            </a:r>
            <a:endParaRPr lang="en-GB" altLang="cs-CZ" dirty="0">
              <a:solidFill>
                <a:srgbClr val="3F3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GB" altLang="cs-CZ" i="1" dirty="0"/>
              <a:t>Non-</a:t>
            </a:r>
            <a:r>
              <a:rPr lang="en-GB" altLang="cs-CZ" i="1" dirty="0" err="1"/>
              <a:t>Fregean</a:t>
            </a:r>
            <a:r>
              <a:rPr lang="en-GB" altLang="cs-CZ" i="1" dirty="0"/>
              <a:t> concepts</a:t>
            </a:r>
          </a:p>
          <a:p>
            <a:pPr>
              <a:defRPr/>
            </a:pPr>
            <a:r>
              <a:rPr lang="en-GB" altLang="cs-CZ" dirty="0"/>
              <a:t>Not only particular parts matter, but also the </a:t>
            </a:r>
            <a:r>
              <a:rPr lang="en-GB" altLang="cs-CZ" i="1" dirty="0">
                <a:solidFill>
                  <a:srgbClr val="3F3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of combining these parts into one whole instruction </a:t>
            </a:r>
            <a:r>
              <a:rPr lang="en-GB" altLang="cs-CZ" dirty="0"/>
              <a:t>that can be followed, understood, executed, learnt, etc., matters.</a:t>
            </a:r>
          </a:p>
        </p:txBody>
      </p:sp>
      <p:sp>
        <p:nvSpPr>
          <p:cNvPr id="43010" name="Rectangle 6">
            <a:extLst>
              <a:ext uri="{FF2B5EF4-FFF2-40B4-BE49-F238E27FC236}">
                <a16:creationId xmlns:a16="http://schemas.microsoft.com/office/drawing/2014/main" id="{C84914FF-B589-4B85-B25A-2F19F3A55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368936-5A0B-4AE6-A48D-9C3FA21C4BCE}" type="slidenum">
              <a:rPr lang="cs-CZ" altLang="en-US" smtClean="0">
                <a:latin typeface="Arial" panose="020B0604020202020204" pitchFamily="34" charset="0"/>
              </a:rPr>
              <a:pPr/>
              <a:t>36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765AFCED-73D9-4333-9407-8BB1DC85D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18488" cy="9361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100" dirty="0"/>
              <a:t>Bernard </a:t>
            </a:r>
            <a:r>
              <a:rPr lang="cs-CZ" altLang="cs-CZ" sz="3100" dirty="0" err="1"/>
              <a:t>Bolzano</a:t>
            </a:r>
            <a:r>
              <a:rPr lang="en-US" altLang="cs-CZ" sz="3100" dirty="0"/>
              <a:t> </a:t>
            </a:r>
            <a:r>
              <a:rPr lang="cs-CZ" altLang="cs-CZ" sz="3100" dirty="0"/>
              <a:t>on </a:t>
            </a:r>
            <a:r>
              <a:rPr lang="cs-CZ" altLang="cs-CZ" sz="3100" b="1" i="1" dirty="0" err="1"/>
              <a:t>structured</a:t>
            </a:r>
            <a:r>
              <a:rPr lang="cs-CZ" altLang="cs-CZ" sz="3100" b="1" i="1" dirty="0"/>
              <a:t> </a:t>
            </a:r>
            <a:r>
              <a:rPr lang="cs-CZ" altLang="cs-CZ" sz="3100" b="1" i="1" dirty="0" err="1"/>
              <a:t>concepts</a:t>
            </a:r>
            <a:r>
              <a:rPr lang="en-US" altLang="cs-CZ" sz="3100" b="1" i="1" dirty="0"/>
              <a:t> </a:t>
            </a:r>
            <a:r>
              <a:rPr lang="en-US" altLang="cs-CZ" sz="3800" b="1" i="1" dirty="0"/>
              <a:t> </a:t>
            </a:r>
            <a:r>
              <a:rPr lang="en-GB" altLang="cs-CZ" sz="2000" i="1" dirty="0" err="1"/>
              <a:t>Wissenschaftslehre</a:t>
            </a:r>
            <a:r>
              <a:rPr lang="cs-CZ" altLang="cs-CZ" sz="2000" i="1" dirty="0"/>
              <a:t> </a:t>
            </a:r>
            <a:r>
              <a:rPr lang="en-GB" altLang="cs-CZ" sz="2000" dirty="0"/>
              <a:t>(1837, §49)</a:t>
            </a:r>
            <a:endParaRPr lang="cs-CZ" altLang="cs-CZ" sz="2000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B369B2A-76F7-47E4-8981-E3783AAF3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148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cs-CZ" sz="2500" dirty="0"/>
              <a:t>[…] two </a:t>
            </a:r>
            <a:r>
              <a:rPr lang="en-US" altLang="cs-CZ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ideas</a:t>
            </a:r>
            <a:r>
              <a:rPr lang="en-US" altLang="cs-CZ" sz="2500" dirty="0"/>
              <a:t> may have </a:t>
            </a:r>
            <a:r>
              <a:rPr lang="en-US" altLang="cs-CZ" sz="25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same content</a:t>
            </a:r>
            <a:r>
              <a:rPr lang="en-US" altLang="cs-CZ" sz="2500" dirty="0"/>
              <a:t>. </a:t>
            </a:r>
          </a:p>
          <a:p>
            <a:pPr marL="742950" lvl="1" indent="-285750" eaLnBrk="1" hangingPunct="1">
              <a:lnSpc>
                <a:spcPct val="110000"/>
              </a:lnSpc>
              <a:defRPr/>
            </a:pPr>
            <a:r>
              <a:rPr lang="en-US" altLang="cs-CZ" sz="2100" dirty="0"/>
              <a:t>“</a:t>
            </a:r>
            <a:r>
              <a:rPr lang="cs-CZ" altLang="cs-CZ" sz="2100" b="1" dirty="0">
                <a:solidFill>
                  <a:schemeClr val="tx2"/>
                </a:solidFill>
              </a:rPr>
              <a:t>t</a:t>
            </a:r>
            <a:r>
              <a:rPr lang="en-US" altLang="cs-CZ" sz="2100" b="1" dirty="0">
                <a:solidFill>
                  <a:schemeClr val="tx2"/>
                </a:solidFill>
              </a:rPr>
              <a:t>he learned son of an unlearned father</a:t>
            </a:r>
            <a:r>
              <a:rPr lang="en-US" altLang="cs-CZ" sz="2100" dirty="0"/>
              <a:t>”</a:t>
            </a:r>
            <a:r>
              <a:rPr lang="cs-CZ" altLang="cs-CZ" sz="2100" dirty="0"/>
              <a:t> vs.</a:t>
            </a:r>
            <a:r>
              <a:rPr lang="en-US" altLang="cs-CZ" sz="2100" dirty="0"/>
              <a:t> </a:t>
            </a:r>
            <a:br>
              <a:rPr lang="cs-CZ" altLang="cs-CZ" sz="2100" dirty="0"/>
            </a:br>
            <a:r>
              <a:rPr lang="en-US" altLang="cs-CZ" sz="2100" dirty="0"/>
              <a:t>“</a:t>
            </a:r>
            <a:r>
              <a:rPr lang="en-US" altLang="cs-CZ" sz="2100" b="1" dirty="0">
                <a:solidFill>
                  <a:schemeClr val="tx2"/>
                </a:solidFill>
              </a:rPr>
              <a:t>the unlearned son of a learned father</a:t>
            </a:r>
            <a:r>
              <a:rPr lang="en-US" altLang="cs-CZ" sz="2100" dirty="0"/>
              <a:t>”, </a:t>
            </a:r>
            <a:br>
              <a:rPr lang="en-US" altLang="cs-CZ" sz="2100" dirty="0"/>
            </a:br>
            <a:r>
              <a:rPr lang="en-US" altLang="cs-CZ" sz="2100" dirty="0"/>
              <a:t>for instance, have the same content.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cs-CZ" sz="2500" dirty="0"/>
              <a:t>An idea is therefore not determined solely by its content. Its complete determination requires the content and </a:t>
            </a:r>
            <a:r>
              <a:rPr lang="en-US" altLang="cs-CZ" sz="2500" b="1" dirty="0">
                <a:solidFill>
                  <a:schemeClr val="tx2"/>
                </a:solidFill>
              </a:rPr>
              <a:t>the way of arranging its parts</a:t>
            </a:r>
            <a:r>
              <a:rPr lang="cs-CZ" altLang="cs-CZ" sz="2500" b="1" dirty="0">
                <a:solidFill>
                  <a:schemeClr val="tx2"/>
                </a:solidFill>
              </a:rPr>
              <a:t> </a:t>
            </a:r>
            <a:r>
              <a:rPr lang="cs-CZ" altLang="cs-CZ" sz="2500" b="1" dirty="0" err="1">
                <a:solidFill>
                  <a:schemeClr val="tx2"/>
                </a:solidFill>
              </a:rPr>
              <a:t>into</a:t>
            </a:r>
            <a:r>
              <a:rPr lang="cs-CZ" altLang="cs-CZ" sz="2500" b="1" dirty="0">
                <a:solidFill>
                  <a:schemeClr val="tx2"/>
                </a:solidFill>
              </a:rPr>
              <a:t> </a:t>
            </a:r>
            <a:r>
              <a:rPr lang="cs-CZ" altLang="cs-CZ" sz="2500" b="1" dirty="0" err="1">
                <a:solidFill>
                  <a:schemeClr val="tx2"/>
                </a:solidFill>
              </a:rPr>
              <a:t>one</a:t>
            </a:r>
            <a:r>
              <a:rPr lang="cs-CZ" altLang="cs-CZ" sz="2500" b="1" dirty="0">
                <a:solidFill>
                  <a:schemeClr val="tx2"/>
                </a:solidFill>
              </a:rPr>
              <a:t> </a:t>
            </a:r>
            <a:r>
              <a:rPr lang="cs-CZ" altLang="cs-CZ" sz="2500" b="1" dirty="0" err="1">
                <a:solidFill>
                  <a:schemeClr val="tx2"/>
                </a:solidFill>
              </a:rPr>
              <a:t>whole</a:t>
            </a:r>
            <a:r>
              <a:rPr lang="en-US" altLang="cs-CZ" sz="2500" dirty="0"/>
              <a:t>. </a:t>
            </a:r>
          </a:p>
          <a:p>
            <a:pPr marL="742950" lvl="1" indent="-285750">
              <a:lnSpc>
                <a:spcPct val="110000"/>
              </a:lnSpc>
              <a:defRPr/>
            </a:pPr>
            <a:r>
              <a:rPr lang="en-US" altLang="cs-CZ" sz="2100" b="1" dirty="0">
                <a:solidFill>
                  <a:srgbClr val="3F3E1E"/>
                </a:solidFill>
              </a:rPr>
              <a:t>3</a:t>
            </a:r>
            <a:r>
              <a:rPr lang="en-US" altLang="cs-CZ" sz="2100" b="1" baseline="30000" dirty="0">
                <a:solidFill>
                  <a:srgbClr val="3F3E1E"/>
                </a:solidFill>
              </a:rPr>
              <a:t>5</a:t>
            </a:r>
            <a:r>
              <a:rPr lang="en-US" altLang="cs-CZ" sz="2100" b="1" dirty="0">
                <a:solidFill>
                  <a:srgbClr val="3F3E1E"/>
                </a:solidFill>
              </a:rPr>
              <a:t> </a:t>
            </a:r>
            <a:r>
              <a:rPr lang="en-US" altLang="cs-CZ" sz="2100" b="1" dirty="0">
                <a:solidFill>
                  <a:srgbClr val="3F3E1E"/>
                </a:solidFill>
                <a:sym typeface="Symbol" panose="05050102010706020507" pitchFamily="18" charset="2"/>
              </a:rPr>
              <a:t> </a:t>
            </a:r>
            <a:r>
              <a:rPr lang="en-US" altLang="cs-CZ" sz="2100" b="1" dirty="0">
                <a:solidFill>
                  <a:srgbClr val="3F3E1E"/>
                </a:solidFill>
              </a:rPr>
              <a:t>5</a:t>
            </a:r>
            <a:r>
              <a:rPr lang="en-US" altLang="cs-CZ" sz="2100" b="1" baseline="30000" dirty="0">
                <a:solidFill>
                  <a:srgbClr val="3F3E1E"/>
                </a:solidFill>
              </a:rPr>
              <a:t>3</a:t>
            </a:r>
            <a:r>
              <a:rPr lang="en-US" altLang="cs-CZ" sz="2100" b="1" baseline="30000" dirty="0"/>
              <a:t> </a:t>
            </a:r>
            <a:r>
              <a:rPr lang="cs-CZ" altLang="cs-CZ" sz="2100" dirty="0"/>
              <a:t> </a:t>
            </a:r>
            <a:r>
              <a:rPr lang="en-US" altLang="cs-CZ" sz="2100" dirty="0"/>
              <a:t>these two different concepts have the same parts: the numbers 3 and 5, the exponential function; yet they are</a:t>
            </a:r>
            <a:r>
              <a:rPr lang="en-US" altLang="cs-CZ" sz="2100" dirty="0">
                <a:solidFill>
                  <a:srgbClr val="3F3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cs-CZ" sz="2100" i="1" dirty="0">
                <a:solidFill>
                  <a:srgbClr val="3F3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procedurally distinct</a:t>
            </a:r>
            <a:r>
              <a:rPr lang="en-US" altLang="cs-CZ" sz="2100" dirty="0"/>
              <a:t>:</a:t>
            </a:r>
          </a:p>
          <a:p>
            <a:pPr marL="742950" lvl="1" indent="-285750">
              <a:lnSpc>
                <a:spcPct val="110000"/>
              </a:lnSpc>
              <a:defRPr/>
            </a:pPr>
            <a:r>
              <a:rPr lang="en-US" altLang="cs-CZ" sz="2100" dirty="0"/>
              <a:t>Raising 3 to the power of 5</a:t>
            </a:r>
          </a:p>
          <a:p>
            <a:pPr marL="742950" lvl="1" indent="-285750">
              <a:lnSpc>
                <a:spcPct val="110000"/>
              </a:lnSpc>
              <a:defRPr/>
            </a:pPr>
            <a:r>
              <a:rPr lang="en-US" altLang="cs-CZ" sz="2100" dirty="0"/>
              <a:t>Raising 5 to the power of 3</a:t>
            </a:r>
          </a:p>
        </p:txBody>
      </p:sp>
      <p:sp>
        <p:nvSpPr>
          <p:cNvPr id="44034" name="Rectangle 6">
            <a:extLst>
              <a:ext uri="{FF2B5EF4-FFF2-40B4-BE49-F238E27FC236}">
                <a16:creationId xmlns:a16="http://schemas.microsoft.com/office/drawing/2014/main" id="{2657633E-D8F3-46C5-9CB9-73CC7BB92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6F08A6-F728-43A3-AE7E-81A510019176}" type="slidenum">
              <a:rPr lang="cs-CZ" altLang="en-US" smtClean="0">
                <a:latin typeface="Arial" panose="020B0604020202020204" pitchFamily="34" charset="0"/>
              </a:rPr>
              <a:pPr/>
              <a:t>37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4035" name="Zástupný symbol pro číslo snímku 5">
            <a:extLst>
              <a:ext uri="{FF2B5EF4-FFF2-40B4-BE49-F238E27FC236}">
                <a16:creationId xmlns:a16="http://schemas.microsoft.com/office/drawing/2014/main" id="{004642A9-7FE3-478C-BEFE-1C559227F4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9CB5A62-58E2-472A-9D4E-94325389F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7"/>
            <a:ext cx="8291513" cy="936104"/>
          </a:xfrm>
        </p:spPr>
        <p:txBody>
          <a:bodyPr/>
          <a:lstStyle/>
          <a:p>
            <a:pPr>
              <a:defRPr/>
            </a:pPr>
            <a:r>
              <a:rPr lang="en-GB" altLang="cs-CZ" sz="39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Structured mathematical concepts</a:t>
            </a:r>
            <a:endParaRPr lang="cs-CZ" altLang="cs-CZ" sz="39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9D7C9C8-008B-4027-B046-61F15AA66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435975" cy="5040559"/>
          </a:xfrm>
        </p:spPr>
        <p:txBody>
          <a:bodyPr>
            <a:normAutofit fontScale="92500"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GB" altLang="cs-CZ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altLang="cs-CZ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</a:t>
            </a:r>
            <a:r>
              <a:rPr lang="en-GB" altLang="cs-CZ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600" dirty="0">
                <a:solidFill>
                  <a:srgbClr val="3F3E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solving</a:t>
            </a:r>
            <a:r>
              <a:rPr lang="en-GB" altLang="cs-CZ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altLang="cs-CZ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= 0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altLang="cs-CZ" sz="2200" dirty="0"/>
              <a:t>the seeker </a:t>
            </a:r>
            <a:r>
              <a:rPr lang="en-GB" altLang="cs-CZ" sz="2200" i="1" dirty="0"/>
              <a:t>a</a:t>
            </a:r>
            <a:r>
              <a:rPr lang="en-GB" altLang="cs-CZ" sz="2200" dirty="0"/>
              <a:t> is not related to the infinite set {…, </a:t>
            </a:r>
            <a:r>
              <a:rPr lang="en-GB" altLang="cs-CZ" sz="2200" dirty="0">
                <a:sym typeface="Symbol" panose="05050102010706020507" pitchFamily="18" charset="2"/>
              </a:rPr>
              <a:t></a:t>
            </a:r>
            <a:r>
              <a:rPr lang="en-GB" altLang="cs-CZ" sz="2200" dirty="0"/>
              <a:t>, 0, </a:t>
            </a:r>
            <a:r>
              <a:rPr lang="en-GB" altLang="cs-CZ" sz="2200" dirty="0">
                <a:sym typeface="Symbol" panose="05050102010706020507" pitchFamily="18" charset="2"/>
              </a:rPr>
              <a:t></a:t>
            </a:r>
            <a:r>
              <a:rPr lang="en-GB" altLang="cs-CZ" sz="2200" dirty="0"/>
              <a:t>, 2</a:t>
            </a:r>
            <a:r>
              <a:rPr lang="en-GB" altLang="cs-CZ" sz="2200" dirty="0">
                <a:sym typeface="Symbol" panose="05050102010706020507" pitchFamily="18" charset="2"/>
              </a:rPr>
              <a:t></a:t>
            </a:r>
            <a:r>
              <a:rPr lang="en-GB" altLang="cs-CZ" sz="2200" dirty="0"/>
              <a:t>, …}</a:t>
            </a:r>
          </a:p>
          <a:p>
            <a:pPr>
              <a:defRPr/>
            </a:pPr>
            <a:r>
              <a:rPr lang="en-GB" altLang="cs-CZ" sz="2200" dirty="0"/>
              <a:t>relating the seeker to a particular syntactic term is not general enough. The Ancient Greek mathematicians, for instance, would solve such an equation using a different syntactic system. </a:t>
            </a:r>
          </a:p>
          <a:p>
            <a:pPr>
              <a:defRPr/>
            </a:pPr>
            <a:r>
              <a:rPr lang="en-GB" altLang="cs-CZ" sz="2200" dirty="0"/>
              <a:t>Any seeker, whether Greek or Babylonian, modern or </a:t>
            </a:r>
            <a:r>
              <a:rPr lang="en-GB" altLang="cs-CZ" sz="2200" dirty="0" err="1"/>
              <a:t>extraterrestrial</a:t>
            </a:r>
            <a:r>
              <a:rPr lang="en-GB" altLang="cs-CZ" sz="2200" dirty="0"/>
              <a:t>, is related to the </a:t>
            </a:r>
            <a:r>
              <a:rPr lang="en-GB" altLang="cs-CZ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structured</a:t>
            </a:r>
            <a:r>
              <a:rPr lang="en-GB" altLang="cs-CZ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meaning</a:t>
            </a:r>
            <a:r>
              <a:rPr lang="en-GB" altLang="cs-CZ" sz="2200" i="1" dirty="0"/>
              <a:t> </a:t>
            </a:r>
            <a:r>
              <a:rPr lang="en-GB" altLang="cs-CZ" sz="2200" dirty="0"/>
              <a:t>of </a:t>
            </a:r>
            <a:br>
              <a:rPr lang="cs-CZ" altLang="cs-CZ" sz="2200" dirty="0"/>
            </a:br>
            <a:r>
              <a:rPr lang="en-GB" altLang="cs-CZ" sz="2200" dirty="0"/>
              <a:t>“</a:t>
            </a:r>
            <a:r>
              <a:rPr lang="en-GB" altLang="cs-CZ" sz="2200" i="1" dirty="0">
                <a:solidFill>
                  <a:schemeClr val="tx2"/>
                </a:solidFill>
              </a:rPr>
              <a:t>sin</a:t>
            </a:r>
            <a:r>
              <a:rPr lang="en-GB" altLang="cs-CZ" sz="2200" dirty="0">
                <a:solidFill>
                  <a:schemeClr val="tx2"/>
                </a:solidFill>
              </a:rPr>
              <a:t>(</a:t>
            </a:r>
            <a:r>
              <a:rPr lang="en-GB" altLang="cs-CZ" sz="2200" i="1" dirty="0">
                <a:solidFill>
                  <a:schemeClr val="tx2"/>
                </a:solidFill>
              </a:rPr>
              <a:t>x</a:t>
            </a:r>
            <a:r>
              <a:rPr lang="en-GB" altLang="cs-CZ" sz="2200" dirty="0">
                <a:solidFill>
                  <a:schemeClr val="tx2"/>
                </a:solidFill>
              </a:rPr>
              <a:t>) = 0</a:t>
            </a:r>
            <a:r>
              <a:rPr lang="en-GB" altLang="cs-CZ" sz="2200" dirty="0"/>
              <a:t>”, which is the very </a:t>
            </a:r>
            <a:r>
              <a:rPr lang="en-GB" altLang="cs-CZ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procedure</a:t>
            </a:r>
            <a:r>
              <a:rPr lang="en-GB" altLang="cs-CZ" sz="2200" i="1" dirty="0"/>
              <a:t> </a:t>
            </a:r>
            <a:r>
              <a:rPr lang="en-GB" altLang="cs-CZ" sz="2200" dirty="0"/>
              <a:t>consisting of these constituents: </a:t>
            </a:r>
          </a:p>
          <a:p>
            <a:pPr lvl="1">
              <a:defRPr/>
            </a:pPr>
            <a:r>
              <a:rPr lang="en-GB" altLang="cs-CZ" sz="2200" dirty="0"/>
              <a:t>applying the function sine to a real number </a:t>
            </a:r>
            <a:r>
              <a:rPr lang="en-GB" altLang="cs-CZ" sz="2200" i="1" dirty="0"/>
              <a:t>x</a:t>
            </a:r>
            <a:r>
              <a:rPr lang="en-GB" altLang="cs-CZ" sz="2200" dirty="0"/>
              <a:t>, </a:t>
            </a:r>
          </a:p>
          <a:p>
            <a:pPr lvl="1">
              <a:defRPr/>
            </a:pPr>
            <a:r>
              <a:rPr lang="en-GB" altLang="cs-CZ" sz="2200" dirty="0"/>
              <a:t>checking whether the value of the function is zero, and if so </a:t>
            </a:r>
          </a:p>
          <a:p>
            <a:pPr lvl="1">
              <a:defRPr/>
            </a:pPr>
            <a:r>
              <a:rPr lang="en-GB" altLang="cs-CZ" sz="2200" dirty="0"/>
              <a:t>abstracting over the value of the input number </a:t>
            </a:r>
            <a:r>
              <a:rPr lang="en-GB" altLang="cs-CZ" sz="2200" i="1" dirty="0"/>
              <a:t>x. </a:t>
            </a:r>
          </a:p>
          <a:p>
            <a:pPr>
              <a:defRPr/>
            </a:pPr>
            <a:r>
              <a:rPr lang="en-GB" altLang="cs-CZ" sz="2000" dirty="0"/>
              <a:t>When solving the equation the seeker aims to execute this procedure in order to produce the infinite set of multiples of </a:t>
            </a:r>
            <a:r>
              <a:rPr lang="en-GB" altLang="cs-CZ" sz="2000" dirty="0">
                <a:sym typeface="Symbol" panose="05050102010706020507" pitchFamily="18" charset="2"/>
              </a:rPr>
              <a:t></a:t>
            </a:r>
            <a:r>
              <a:rPr lang="en-GB" altLang="cs-CZ" sz="2000" dirty="0"/>
              <a:t>. </a:t>
            </a:r>
          </a:p>
        </p:txBody>
      </p:sp>
      <p:sp>
        <p:nvSpPr>
          <p:cNvPr id="45058" name="Rectangle 6">
            <a:extLst>
              <a:ext uri="{FF2B5EF4-FFF2-40B4-BE49-F238E27FC236}">
                <a16:creationId xmlns:a16="http://schemas.microsoft.com/office/drawing/2014/main" id="{5FF00A50-0B78-45D1-A39E-FC2E1230A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56CCB8-4A9A-4B82-A76C-8E2B3C4F4A7A}" type="slidenum">
              <a:rPr lang="cs-CZ" altLang="en-US" smtClean="0">
                <a:latin typeface="Arial" panose="020B0604020202020204" pitchFamily="34" charset="0"/>
              </a:rPr>
              <a:pPr/>
              <a:t>38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A1E1E0FC-85F9-4E77-8615-BF9E69E23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673"/>
            <a:ext cx="8229600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cs-CZ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Structured mathematical concepts</a:t>
            </a:r>
            <a:endParaRPr lang="cs-CZ" altLang="cs-CZ" sz="43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6223683-4A07-4BCE-B08A-A277F6D226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0905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None/>
              <a:defRPr/>
            </a:pPr>
            <a:r>
              <a:rPr lang="en-GB" altLang="cs-CZ" sz="1800" dirty="0">
                <a:solidFill>
                  <a:srgbClr val="0070C0"/>
                </a:solidFill>
              </a:rPr>
              <a:t>Ascher, M. (2002): </a:t>
            </a:r>
            <a:r>
              <a:rPr lang="en-GB" altLang="cs-CZ" sz="1800" b="1" i="1" dirty="0">
                <a:solidFill>
                  <a:srgbClr val="0070C0"/>
                </a:solidFill>
              </a:rPr>
              <a:t>Mathematics Elsewhere</a:t>
            </a:r>
            <a:r>
              <a:rPr lang="en-GB" altLang="cs-CZ" sz="1800" b="1" dirty="0">
                <a:solidFill>
                  <a:srgbClr val="0070C0"/>
                </a:solidFill>
              </a:rPr>
              <a:t>:</a:t>
            </a:r>
            <a:r>
              <a:rPr lang="en-GB" altLang="cs-CZ" sz="1800" b="1" i="1" dirty="0">
                <a:solidFill>
                  <a:srgbClr val="0070C0"/>
                </a:solidFill>
              </a:rPr>
              <a:t> An Exploration of Ideas Across Cultures.</a:t>
            </a:r>
            <a:r>
              <a:rPr lang="en-GB" altLang="cs-CZ" sz="1800" i="1" dirty="0">
                <a:solidFill>
                  <a:srgbClr val="0070C0"/>
                </a:solidFill>
              </a:rPr>
              <a:t> </a:t>
            </a:r>
            <a:r>
              <a:rPr lang="en-GB" altLang="cs-CZ" sz="1800" dirty="0">
                <a:solidFill>
                  <a:srgbClr val="0070C0"/>
                </a:solidFill>
              </a:rPr>
              <a:t>Princeton University Press. </a:t>
            </a:r>
            <a:endParaRPr lang="cs-CZ" altLang="cs-CZ" sz="1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GB" altLang="cs-CZ" sz="2500" dirty="0"/>
              <a:t>Ascher demonstrates that traditional cultures have mathematical ideas that are far more substantial and sophisticated than is generally acknowledged.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GB" altLang="cs-CZ" sz="2500" dirty="0"/>
              <a:t>The ideas discussed come from geographically varied cultures, including the </a:t>
            </a:r>
            <a:r>
              <a:rPr lang="en-GB" altLang="cs-CZ" sz="2500" dirty="0" err="1"/>
              <a:t>Borana</a:t>
            </a:r>
            <a:r>
              <a:rPr lang="en-GB" altLang="cs-CZ" sz="2500" dirty="0"/>
              <a:t> and Malagasy of Africa, the Tongans and Marshall Islanders of Oceania, the Tamil of South India, the Basques of Western Europe, and the Balinese and </a:t>
            </a:r>
            <a:r>
              <a:rPr lang="en-GB" altLang="cs-CZ" sz="2500" dirty="0" err="1"/>
              <a:t>Kodi</a:t>
            </a:r>
            <a:r>
              <a:rPr lang="en-GB" altLang="cs-CZ" sz="2500" dirty="0"/>
              <a:t> of Indonesia.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GB" altLang="cs-CZ" sz="2500" dirty="0"/>
              <a:t>Ascher reminds us of how</a:t>
            </a:r>
            <a:r>
              <a:rPr lang="en-GB" altLang="cs-CZ" sz="2500" dirty="0">
                <a:solidFill>
                  <a:schemeClr val="bg2"/>
                </a:solidFill>
              </a:rPr>
              <a:t> </a:t>
            </a:r>
            <a:r>
              <a:rPr lang="en-GB" altLang="cs-CZ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mathematical and logical procedures</a:t>
            </a:r>
            <a:r>
              <a:rPr lang="en-GB" alt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GB" altLang="cs-CZ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universal</a:t>
            </a:r>
            <a:r>
              <a:rPr lang="en-GB" alt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across any culture</a:t>
            </a:r>
            <a:r>
              <a:rPr lang="en-GB" altLang="cs-CZ" sz="2500" dirty="0">
                <a:solidFill>
                  <a:srgbClr val="0070C0"/>
                </a:solidFill>
              </a:rPr>
              <a:t>.</a:t>
            </a:r>
            <a:r>
              <a:rPr lang="en-GB" altLang="cs-CZ" sz="2500" dirty="0">
                <a:solidFill>
                  <a:schemeClr val="bg2"/>
                </a:solidFill>
              </a:rPr>
              <a:t> </a:t>
            </a:r>
            <a:endParaRPr lang="cs-CZ" altLang="cs-CZ" sz="1900" i="1" dirty="0">
              <a:solidFill>
                <a:schemeClr val="bg2"/>
              </a:solidFill>
            </a:endParaRPr>
          </a:p>
        </p:txBody>
      </p:sp>
      <p:sp>
        <p:nvSpPr>
          <p:cNvPr id="46082" name="Rectangle 6">
            <a:extLst>
              <a:ext uri="{FF2B5EF4-FFF2-40B4-BE49-F238E27FC236}">
                <a16:creationId xmlns:a16="http://schemas.microsoft.com/office/drawing/2014/main" id="{C1781862-5A2F-4B34-B494-76BF1F568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46241C-512F-497A-ACF5-2EBCE99005B7}" type="slidenum">
              <a:rPr lang="cs-CZ" altLang="en-US" smtClean="0">
                <a:latin typeface="Arial" panose="020B0604020202020204" pitchFamily="34" charset="0"/>
              </a:rPr>
              <a:pPr/>
              <a:t>39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6083" name="Zástupný symbol pro číslo snímku 5">
            <a:extLst>
              <a:ext uri="{FF2B5EF4-FFF2-40B4-BE49-F238E27FC236}">
                <a16:creationId xmlns:a16="http://schemas.microsoft.com/office/drawing/2014/main" id="{06526C9A-648E-43AD-A75D-0C5E9951B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11B77BB7-6C29-486D-81D7-BA23BB60A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Negation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propositions</a:t>
            </a:r>
            <a:endParaRPr lang="cs-CZ" altLang="cs-CZ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196DB716-8F5B-479C-B0B8-B7E020DEA4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28800"/>
            <a:ext cx="8496300" cy="430212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altLang="cs-CZ" i="1" dirty="0"/>
              <a:t>contradictory</a:t>
            </a:r>
            <a:r>
              <a:rPr lang="en-GB" altLang="cs-CZ" dirty="0"/>
              <a:t> opposition between propositions</a:t>
            </a:r>
            <a:r>
              <a:rPr lang="cs-CZ" altLang="cs-CZ" dirty="0"/>
              <a:t> </a:t>
            </a:r>
            <a:r>
              <a:rPr lang="en-US" altLang="cs-CZ" dirty="0">
                <a:sym typeface="Wingdings" panose="05000000000000000000" pitchFamily="2" charset="2"/>
              </a:rPr>
              <a:t></a:t>
            </a:r>
            <a:r>
              <a:rPr lang="en-GB" altLang="cs-CZ" dirty="0"/>
              <a:t> </a:t>
            </a:r>
            <a:r>
              <a:rPr lang="en-GB" altLang="cs-CZ" i="1" dirty="0"/>
              <a:t>not A </a:t>
            </a:r>
            <a:r>
              <a:rPr lang="en-GB" altLang="cs-CZ" dirty="0"/>
              <a:t>= “it is not the case that </a:t>
            </a:r>
            <a:r>
              <a:rPr lang="en-GB" altLang="cs-CZ" i="1" dirty="0"/>
              <a:t>A</a:t>
            </a:r>
            <a:r>
              <a:rPr lang="en-GB" altLang="cs-CZ" dirty="0"/>
              <a:t>”.</a:t>
            </a:r>
          </a:p>
          <a:p>
            <a:pPr lvl="1">
              <a:defRPr/>
            </a:pPr>
            <a:r>
              <a:rPr lang="en-GB" altLang="cs-CZ" dirty="0"/>
              <a:t>Socrates is / is not wise</a:t>
            </a:r>
          </a:p>
          <a:p>
            <a:pPr lvl="1">
              <a:defRPr/>
            </a:pPr>
            <a:r>
              <a:rPr lang="en-GB" altLang="cs-CZ" i="1" dirty="0"/>
              <a:t>All pleasure is good </a:t>
            </a:r>
            <a:r>
              <a:rPr lang="en-GB" altLang="cs-CZ" dirty="0"/>
              <a:t>/ </a:t>
            </a:r>
            <a:r>
              <a:rPr lang="en-GB" altLang="cs-CZ" i="1" dirty="0"/>
              <a:t>Some pleasure is not good</a:t>
            </a:r>
            <a:endParaRPr lang="en-GB" altLang="cs-CZ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altLang="cs-CZ" dirty="0"/>
              <a:t>negation of propositions often includes </a:t>
            </a:r>
            <a:r>
              <a:rPr lang="en-GB" altLang="cs-CZ" i="1" dirty="0"/>
              <a:t>contrariety</a:t>
            </a:r>
            <a:r>
              <a:rPr lang="en-GB" altLang="cs-CZ" dirty="0"/>
              <a:t> rather than contradiction</a:t>
            </a:r>
          </a:p>
          <a:p>
            <a:pPr lvl="1">
              <a:defRPr/>
            </a:pPr>
            <a:r>
              <a:rPr lang="en-GB" altLang="cs-CZ" dirty="0"/>
              <a:t>Socrates is wise / is unwise</a:t>
            </a:r>
          </a:p>
          <a:p>
            <a:pPr lvl="1">
              <a:defRPr/>
            </a:pPr>
            <a:r>
              <a:rPr lang="en-GB" altLang="cs-CZ" i="1" dirty="0"/>
              <a:t>All pleasure is good </a:t>
            </a:r>
            <a:r>
              <a:rPr lang="en-GB" altLang="cs-CZ" dirty="0"/>
              <a:t>/ </a:t>
            </a:r>
            <a:r>
              <a:rPr lang="en-GB" altLang="cs-CZ" i="1" dirty="0"/>
              <a:t>No pleasure is good</a:t>
            </a:r>
            <a:endParaRPr lang="en-GB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11EDAA4D-E89F-4EEF-AD56-128C362A1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910298-9406-4E66-8614-ED9CB05CCC8C}" type="slidenum">
              <a:rPr lang="cs-CZ" altLang="cs-CZ" smtClean="0">
                <a:latin typeface="Arial" panose="020B0604020202020204" pitchFamily="34" charset="0"/>
              </a:rPr>
              <a:pPr/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3C075CA-5587-4A6D-92FC-85807904B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/>
          <a:lstStyle/>
          <a:p>
            <a:pPr>
              <a:defRPr/>
            </a:pPr>
            <a:r>
              <a:rPr lang="en-GB" altLang="cs-CZ" sz="3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Structured empirical concepts</a:t>
            </a:r>
            <a:endParaRPr lang="cs-CZ" altLang="cs-CZ" sz="3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0DDB360-9519-4450-B56C-8D395024C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6" y="1556792"/>
            <a:ext cx="8229600" cy="4968551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cs-CZ" sz="2500" dirty="0"/>
              <a:t>“Tom is wise”</a:t>
            </a:r>
            <a:endParaRPr lang="cs-CZ" altLang="cs-CZ" sz="2500" dirty="0"/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GB" altLang="cs-CZ" sz="2500" dirty="0">
                <a:solidFill>
                  <a:srgbClr val="0070C0"/>
                </a:solidFill>
                <a:sym typeface="Symbol" panose="05050102010706020507" pitchFamily="18" charset="2"/>
              </a:rPr>
              <a:t></a:t>
            </a:r>
            <a:r>
              <a:rPr lang="cs-CZ" altLang="cs-CZ" sz="2500" i="1" dirty="0">
                <a:solidFill>
                  <a:srgbClr val="0070C0"/>
                </a:solidFill>
                <a:sym typeface="Symbol" panose="05050102010706020507" pitchFamily="18" charset="2"/>
              </a:rPr>
              <a:t>w </a:t>
            </a:r>
            <a:r>
              <a:rPr lang="en-GB" altLang="cs-CZ" sz="2500" dirty="0">
                <a:solidFill>
                  <a:srgbClr val="0070C0"/>
                </a:solidFill>
                <a:sym typeface="Symbol" panose="05050102010706020507" pitchFamily="18" charset="2"/>
              </a:rPr>
              <a:t></a:t>
            </a:r>
            <a:r>
              <a:rPr lang="cs-CZ" altLang="cs-CZ" sz="2500" i="1" dirty="0">
                <a:solidFill>
                  <a:srgbClr val="0070C0"/>
                </a:solidFill>
                <a:sym typeface="Symbol" panose="05050102010706020507" pitchFamily="18" charset="2"/>
              </a:rPr>
              <a:t>t</a:t>
            </a:r>
            <a:r>
              <a:rPr lang="en-US" altLang="cs-CZ" sz="2500" i="1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altLang="cs-CZ" sz="2500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en-US" altLang="cs-CZ" sz="25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sz="2500" i="1" dirty="0">
                <a:solidFill>
                  <a:srgbClr val="0070C0"/>
                </a:solidFill>
                <a:sym typeface="Symbol" panose="05050102010706020507" pitchFamily="18" charset="2"/>
              </a:rPr>
              <a:t>Wise</a:t>
            </a:r>
            <a:r>
              <a:rPr lang="en-US" altLang="cs-CZ" sz="2500" i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wt </a:t>
            </a:r>
            <a:r>
              <a:rPr lang="en-US" altLang="cs-CZ" sz="25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sz="2500" i="1" dirty="0">
                <a:solidFill>
                  <a:srgbClr val="0070C0"/>
                </a:solidFill>
                <a:sym typeface="Symbol" panose="05050102010706020507" pitchFamily="18" charset="2"/>
              </a:rPr>
              <a:t>Tom</a:t>
            </a:r>
            <a:r>
              <a:rPr lang="en-US" altLang="cs-CZ" sz="2500" dirty="0">
                <a:solidFill>
                  <a:srgbClr val="0070C0"/>
                </a:solidFill>
                <a:sym typeface="Symbol" panose="05050102010706020507" pitchFamily="18" charset="2"/>
              </a:rPr>
              <a:t>]</a:t>
            </a:r>
            <a:r>
              <a:rPr lang="en-GB" altLang="cs-CZ" sz="2500" dirty="0">
                <a:solidFill>
                  <a:srgbClr val="0070C0"/>
                </a:solidFill>
              </a:rPr>
              <a:t> </a:t>
            </a:r>
          </a:p>
          <a:p>
            <a:pPr marL="57150" indent="0">
              <a:buNone/>
            </a:pPr>
            <a:r>
              <a:rPr lang="en-GB" altLang="cs-CZ" sz="2800" dirty="0"/>
              <a:t>in any possible world </a:t>
            </a:r>
            <a:r>
              <a:rPr lang="en-GB" altLang="cs-CZ" sz="2800" i="1" dirty="0"/>
              <a:t>w </a:t>
            </a:r>
            <a:r>
              <a:rPr lang="en-GB" altLang="cs-CZ" sz="2800" dirty="0"/>
              <a:t>(</a:t>
            </a:r>
            <a:r>
              <a:rPr lang="en-GB" altLang="cs-CZ" sz="2800" dirty="0">
                <a:solidFill>
                  <a:srgbClr val="0070C0"/>
                </a:solidFill>
                <a:sym typeface="Symbol" panose="05050102010706020507" pitchFamily="18" charset="2"/>
              </a:rPr>
              <a:t></a:t>
            </a:r>
            <a:r>
              <a:rPr lang="cs-CZ" altLang="cs-CZ" sz="2800" i="1" dirty="0">
                <a:solidFill>
                  <a:srgbClr val="0070C0"/>
                </a:solidFill>
                <a:sym typeface="Symbol" panose="05050102010706020507" pitchFamily="18" charset="2"/>
              </a:rPr>
              <a:t>w</a:t>
            </a:r>
            <a:r>
              <a:rPr lang="en-GB" altLang="cs-CZ" sz="2800" dirty="0"/>
              <a:t>) at any time </a:t>
            </a:r>
            <a:r>
              <a:rPr lang="en-GB" altLang="cs-CZ" sz="2800" i="1" dirty="0"/>
              <a:t>t </a:t>
            </a:r>
            <a:r>
              <a:rPr lang="en-GB" altLang="cs-CZ" sz="2800" dirty="0"/>
              <a:t>(</a:t>
            </a:r>
            <a:r>
              <a:rPr lang="en-GB" altLang="cs-CZ" sz="2800" dirty="0">
                <a:solidFill>
                  <a:srgbClr val="0070C0"/>
                </a:solidFill>
                <a:sym typeface="Symbol" panose="05050102010706020507" pitchFamily="18" charset="2"/>
              </a:rPr>
              <a:t></a:t>
            </a:r>
            <a:r>
              <a:rPr lang="en-US" altLang="cs-CZ" sz="2800" i="1" dirty="0">
                <a:solidFill>
                  <a:srgbClr val="0070C0"/>
                </a:solidFill>
                <a:sym typeface="Symbol" panose="05050102010706020507" pitchFamily="18" charset="2"/>
              </a:rPr>
              <a:t>t</a:t>
            </a:r>
            <a:r>
              <a:rPr lang="en-GB" altLang="cs-CZ" sz="2800" dirty="0"/>
              <a:t>)</a:t>
            </a:r>
            <a:r>
              <a:rPr lang="en-GB" altLang="cs-CZ" sz="2800" i="1" dirty="0"/>
              <a:t>, </a:t>
            </a:r>
            <a:r>
              <a:rPr lang="en-GB" altLang="cs-CZ" sz="2800" dirty="0"/>
              <a:t>do:</a:t>
            </a:r>
          </a:p>
          <a:p>
            <a:pPr lvl="1"/>
            <a:r>
              <a:rPr lang="en-GB" altLang="cs-CZ" sz="2400" dirty="0"/>
              <a:t>take the individual Tom (</a:t>
            </a:r>
            <a:r>
              <a:rPr lang="en-US" altLang="cs-CZ" sz="24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sz="2400" i="1" dirty="0">
                <a:solidFill>
                  <a:srgbClr val="0070C0"/>
                </a:solidFill>
                <a:sym typeface="Symbol" panose="05050102010706020507" pitchFamily="18" charset="2"/>
              </a:rPr>
              <a:t>Tom</a:t>
            </a:r>
            <a:r>
              <a:rPr lang="en-GB" altLang="cs-CZ" sz="2400" dirty="0"/>
              <a:t>); </a:t>
            </a:r>
          </a:p>
          <a:p>
            <a:pPr lvl="1"/>
            <a:r>
              <a:rPr lang="en-GB" altLang="cs-CZ" sz="2400" dirty="0"/>
              <a:t>take the property of being wise (</a:t>
            </a:r>
            <a:r>
              <a:rPr lang="en-US" altLang="cs-CZ" sz="24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sz="2400" i="1" dirty="0">
                <a:solidFill>
                  <a:srgbClr val="0070C0"/>
                </a:solidFill>
                <a:sym typeface="Symbol" panose="05050102010706020507" pitchFamily="18" charset="2"/>
              </a:rPr>
              <a:t>Wise</a:t>
            </a:r>
            <a:r>
              <a:rPr lang="en-GB" altLang="cs-CZ" sz="2400" dirty="0"/>
              <a:t>); </a:t>
            </a:r>
          </a:p>
          <a:p>
            <a:pPr lvl="1"/>
            <a:r>
              <a:rPr lang="en-GB" altLang="cs-CZ" sz="2400" dirty="0" err="1"/>
              <a:t>extensionalize</a:t>
            </a:r>
            <a:r>
              <a:rPr lang="en-GB" altLang="cs-CZ" sz="2400" dirty="0"/>
              <a:t> the property with respect to the world </a:t>
            </a:r>
            <a:r>
              <a:rPr lang="en-GB" altLang="cs-CZ" sz="2400" i="1" dirty="0"/>
              <a:t>w </a:t>
            </a:r>
            <a:r>
              <a:rPr lang="en-GB" altLang="cs-CZ" sz="2400" dirty="0"/>
              <a:t>and time </a:t>
            </a:r>
            <a:r>
              <a:rPr lang="en-GB" altLang="cs-CZ" sz="2400" i="1" dirty="0"/>
              <a:t>t </a:t>
            </a:r>
            <a:r>
              <a:rPr lang="en-GB" altLang="cs-CZ" sz="2400" dirty="0"/>
              <a:t>of evaluation (</a:t>
            </a:r>
            <a:r>
              <a:rPr lang="en-US" altLang="cs-CZ" sz="24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sz="2400" i="1" dirty="0">
                <a:solidFill>
                  <a:srgbClr val="0070C0"/>
                </a:solidFill>
                <a:sym typeface="Symbol" panose="05050102010706020507" pitchFamily="18" charset="2"/>
              </a:rPr>
              <a:t>Wise</a:t>
            </a:r>
            <a:r>
              <a:rPr lang="en-US" altLang="cs-CZ" sz="2400" i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wt</a:t>
            </a:r>
            <a:r>
              <a:rPr lang="en-GB" altLang="cs-CZ" sz="2400" dirty="0"/>
              <a:t>); </a:t>
            </a:r>
          </a:p>
          <a:p>
            <a:pPr lvl="1"/>
            <a:r>
              <a:rPr lang="en-GB" altLang="cs-CZ" sz="2400" dirty="0"/>
              <a:t>produce a truth-value </a:t>
            </a:r>
            <a:r>
              <a:rPr lang="en-GB" altLang="cs-CZ" sz="2400" b="1" dirty="0"/>
              <a:t>T</a:t>
            </a:r>
            <a:r>
              <a:rPr lang="en-GB" altLang="cs-CZ" sz="2400" dirty="0"/>
              <a:t> or </a:t>
            </a:r>
            <a:r>
              <a:rPr lang="en-GB" altLang="cs-CZ" sz="2400" b="1" dirty="0"/>
              <a:t>F </a:t>
            </a:r>
            <a:r>
              <a:rPr lang="en-GB" altLang="cs-CZ" sz="2400" dirty="0"/>
              <a:t>according as Tom has the property of being wise in that world </a:t>
            </a:r>
            <a:r>
              <a:rPr lang="en-GB" altLang="cs-CZ" sz="2400" i="1" dirty="0"/>
              <a:t>w </a:t>
            </a:r>
            <a:r>
              <a:rPr lang="en-GB" altLang="cs-CZ" sz="2400" dirty="0"/>
              <a:t>and at that time </a:t>
            </a:r>
            <a:r>
              <a:rPr lang="en-GB" altLang="cs-CZ" sz="2400" i="1" dirty="0"/>
              <a:t>t </a:t>
            </a:r>
            <a:r>
              <a:rPr lang="en-GB" altLang="cs-CZ" sz="2400" dirty="0"/>
              <a:t>of evaluation (</a:t>
            </a:r>
            <a:r>
              <a:rPr lang="en-GB" altLang="cs-CZ" sz="2400" dirty="0">
                <a:solidFill>
                  <a:srgbClr val="0070C0"/>
                </a:solidFill>
              </a:rPr>
              <a:t>[</a:t>
            </a:r>
            <a:r>
              <a:rPr lang="en-US" altLang="cs-CZ" sz="24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sz="2400" i="1" dirty="0">
                <a:solidFill>
                  <a:srgbClr val="0070C0"/>
                </a:solidFill>
                <a:sym typeface="Symbol" panose="05050102010706020507" pitchFamily="18" charset="2"/>
              </a:rPr>
              <a:t>Wise</a:t>
            </a:r>
            <a:r>
              <a:rPr lang="en-US" altLang="cs-CZ" sz="2400" i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wt </a:t>
            </a:r>
            <a:r>
              <a:rPr lang="en-US" altLang="cs-CZ" sz="24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cs-CZ" sz="2400" i="1" dirty="0">
                <a:solidFill>
                  <a:srgbClr val="0070C0"/>
                </a:solidFill>
                <a:sym typeface="Symbol" panose="05050102010706020507" pitchFamily="18" charset="2"/>
              </a:rPr>
              <a:t>Tom</a:t>
            </a:r>
            <a:r>
              <a:rPr lang="en-US" alt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] </a:t>
            </a:r>
            <a:r>
              <a:rPr lang="en-US" altLang="cs-CZ" sz="24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cs-CZ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en-US" altLang="cs-CZ" sz="2400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altLang="cs-CZ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F</a:t>
            </a:r>
            <a:r>
              <a:rPr lang="en-US" altLang="cs-CZ" sz="2400" dirty="0">
                <a:sym typeface="Symbol" panose="05050102010706020507" pitchFamily="18" charset="2"/>
              </a:rPr>
              <a:t>)</a:t>
            </a:r>
            <a:r>
              <a:rPr lang="en-GB" altLang="cs-CZ" sz="2400" dirty="0"/>
              <a:t>.</a:t>
            </a:r>
          </a:p>
        </p:txBody>
      </p:sp>
      <p:sp>
        <p:nvSpPr>
          <p:cNvPr id="47106" name="Rectangle 6">
            <a:extLst>
              <a:ext uri="{FF2B5EF4-FFF2-40B4-BE49-F238E27FC236}">
                <a16:creationId xmlns:a16="http://schemas.microsoft.com/office/drawing/2014/main" id="{E2AAB083-2E79-4816-8C5F-064661B28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CFDB9B-331A-4BB4-9461-E868E6B2968D}" type="slidenum">
              <a:rPr lang="cs-CZ" altLang="en-US" smtClean="0">
                <a:latin typeface="Arial" panose="020B0604020202020204" pitchFamily="34" charset="0"/>
              </a:rPr>
              <a:pPr/>
              <a:t>40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>
            <a:extLst>
              <a:ext uri="{FF2B5EF4-FFF2-40B4-BE49-F238E27FC236}">
                <a16:creationId xmlns:a16="http://schemas.microsoft.com/office/drawing/2014/main" id="{32D91736-894C-4AE3-8012-FFDA62529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en-US" altLang="cs-CZ" dirty="0"/>
              <a:t>Empty concepts</a:t>
            </a:r>
            <a:endParaRPr lang="cs-CZ" altLang="cs-CZ" dirty="0"/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69B2F353-158F-4939-B59E-9AF8D747E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eaLnBrk="1" hangingPunct="1"/>
            <a:r>
              <a:rPr lang="en-US" altLang="cs-CZ" dirty="0"/>
              <a:t>‘round square’, ‘the greatest prime’ or ‘Penrose triangle’ are not meaningless expressions, though they lack a denotation, and we can handle them without the category of impossible worlds. </a:t>
            </a:r>
            <a:endParaRPr lang="cs-CZ" altLang="cs-CZ" dirty="0"/>
          </a:p>
          <a:p>
            <a:pPr eaLnBrk="1" hangingPunct="1"/>
            <a:r>
              <a:rPr lang="en-US" altLang="cs-CZ" dirty="0"/>
              <a:t>Their meanings are </a:t>
            </a:r>
            <a:r>
              <a:rPr lang="en-US" altLang="cs-CZ" i="1" dirty="0"/>
              <a:t>empty concepts</a:t>
            </a:r>
            <a:r>
              <a:rPr lang="en-US" altLang="cs-CZ" dirty="0"/>
              <a:t>, which we explicate as </a:t>
            </a:r>
            <a:r>
              <a:rPr lang="cs-CZ" altLang="cs-CZ" dirty="0"/>
              <a:t>(</a:t>
            </a:r>
            <a:r>
              <a:rPr lang="cs-CZ" altLang="cs-CZ" i="1" dirty="0" err="1"/>
              <a:t>improper</a:t>
            </a:r>
            <a:r>
              <a:rPr lang="cs-CZ" altLang="cs-CZ" i="1" dirty="0"/>
              <a:t>) </a:t>
            </a:r>
            <a:r>
              <a:rPr lang="en-US" altLang="cs-CZ" dirty="0"/>
              <a:t>procedures that fail to produce a product.</a:t>
            </a:r>
            <a:r>
              <a:rPr lang="en-US" altLang="cs-CZ" i="1" dirty="0"/>
              <a:t> </a:t>
            </a:r>
            <a:r>
              <a:rPr lang="cs-CZ" altLang="cs-CZ" dirty="0"/>
              <a:t> </a:t>
            </a:r>
          </a:p>
        </p:txBody>
      </p:sp>
      <p:sp>
        <p:nvSpPr>
          <p:cNvPr id="48130" name="Rectangle 6">
            <a:extLst>
              <a:ext uri="{FF2B5EF4-FFF2-40B4-BE49-F238E27FC236}">
                <a16:creationId xmlns:a16="http://schemas.microsoft.com/office/drawing/2014/main" id="{F95F5DE4-52CB-4D04-BE72-FE980610B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2A5D33-3215-406B-B3CD-200BDC41EDDF}" type="slidenum">
              <a:rPr lang="cs-CZ" altLang="en-US" smtClean="0">
                <a:latin typeface="Arial" panose="020B0604020202020204" pitchFamily="34" charset="0"/>
              </a:rPr>
              <a:pPr/>
              <a:t>41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48131" name="Zástupný symbol pro číslo snímku 5">
            <a:extLst>
              <a:ext uri="{FF2B5EF4-FFF2-40B4-BE49-F238E27FC236}">
                <a16:creationId xmlns:a16="http://schemas.microsoft.com/office/drawing/2014/main" id="{861028AD-4531-4A91-B7C1-101BB92B64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B64693F2-6DA7-4D30-9A62-AEA8C63B5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7"/>
            <a:ext cx="8229600" cy="1080119"/>
          </a:xfrm>
        </p:spPr>
        <p:txBody>
          <a:bodyPr/>
          <a:lstStyle/>
          <a:p>
            <a:r>
              <a:rPr lang="en-US" altLang="cs-CZ" dirty="0"/>
              <a:t>Algorithmic, procedural turn</a:t>
            </a:r>
            <a:endParaRPr lang="cs-CZ" altLang="cs-CZ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3484F64-8716-4F58-8508-A4BD4188BF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62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cs-CZ" dirty="0" err="1"/>
              <a:t>Moschovakis</a:t>
            </a:r>
            <a:r>
              <a:rPr lang="en-US" altLang="cs-CZ" dirty="0"/>
              <a:t> (1994): meaning as a </a:t>
            </a:r>
            <a:r>
              <a:rPr lang="en-US" altLang="cs-CZ" dirty="0" err="1"/>
              <a:t>generalised</a:t>
            </a:r>
            <a:r>
              <a:rPr lang="en-US" altLang="cs-CZ" dirty="0"/>
              <a:t> algorithm</a:t>
            </a:r>
          </a:p>
          <a:p>
            <a:pPr>
              <a:defRPr/>
            </a:pPr>
            <a:r>
              <a:rPr lang="en-US" altLang="cs-CZ" dirty="0" err="1"/>
              <a:t>Tich</a:t>
            </a:r>
            <a:r>
              <a:rPr lang="cs-CZ" altLang="cs-CZ" dirty="0"/>
              <a:t>ý</a:t>
            </a:r>
            <a:r>
              <a:rPr lang="en-US" altLang="cs-CZ" dirty="0"/>
              <a:t> (1968, 1969): </a:t>
            </a:r>
            <a:r>
              <a:rPr lang="en-GB" altLang="cs-CZ" dirty="0"/>
              <a:t>the sense of an expression is an algorithmically structured procedure detailing what operations to apply to what procedural constituents to arrive at the object (if any) denoted by the expression.</a:t>
            </a:r>
            <a:r>
              <a:rPr lang="cs-CZ" altLang="cs-CZ" dirty="0"/>
              <a:t> </a:t>
            </a:r>
            <a:endParaRPr lang="en-US" altLang="cs-CZ" dirty="0"/>
          </a:p>
          <a:p>
            <a:pPr>
              <a:defRPr/>
            </a:pPr>
            <a:r>
              <a:rPr lang="en-US" altLang="cs-CZ" dirty="0"/>
              <a:t>These procedures are rigorously defined as </a:t>
            </a:r>
            <a:r>
              <a:rPr lang="en-US" altLang="cs-CZ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TIL constructions</a:t>
            </a:r>
            <a:endParaRPr lang="cs-CZ" altLang="cs-CZ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4" name="Rectangle 6">
            <a:extLst>
              <a:ext uri="{FF2B5EF4-FFF2-40B4-BE49-F238E27FC236}">
                <a16:creationId xmlns:a16="http://schemas.microsoft.com/office/drawing/2014/main" id="{7E10D96D-1B13-42AC-AFB4-462B6E3AB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4ABC27-180D-4265-8F4F-244EF0D059CD}" type="slidenum">
              <a:rPr lang="cs-CZ" altLang="en-US" smtClean="0">
                <a:latin typeface="Arial" panose="020B0604020202020204" pitchFamily="34" charset="0"/>
              </a:rPr>
              <a:pPr/>
              <a:t>42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Nadpis 1">
            <a:extLst>
              <a:ext uri="{FF2B5EF4-FFF2-40B4-BE49-F238E27FC236}">
                <a16:creationId xmlns:a16="http://schemas.microsoft.com/office/drawing/2014/main" id="{EBE6B6CB-31FF-4D25-9504-8708E1053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187"/>
          </a:xfrm>
        </p:spPr>
        <p:txBody>
          <a:bodyPr/>
          <a:lstStyle/>
          <a:p>
            <a:pPr eaLnBrk="1" hangingPunct="1"/>
            <a:r>
              <a:rPr lang="cs-CZ" altLang="cs-CZ" dirty="0"/>
              <a:t>Procedur</a:t>
            </a:r>
            <a:r>
              <a:rPr lang="en-US" altLang="cs-CZ" dirty="0"/>
              <a:t>al</a:t>
            </a:r>
            <a:r>
              <a:rPr lang="cs-CZ" altLang="cs-CZ" dirty="0"/>
              <a:t> s</a:t>
            </a:r>
            <a:r>
              <a:rPr lang="en-US" altLang="cs-CZ" dirty="0"/>
              <a:t>e</a:t>
            </a:r>
            <a:r>
              <a:rPr lang="cs-CZ" altLang="cs-CZ" dirty="0" err="1"/>
              <a:t>manti</a:t>
            </a:r>
            <a:r>
              <a:rPr lang="en-US" altLang="cs-CZ" dirty="0" err="1"/>
              <a:t>cs</a:t>
            </a:r>
            <a:r>
              <a:rPr lang="en-US" altLang="cs-CZ" dirty="0"/>
              <a:t> of</a:t>
            </a:r>
            <a:r>
              <a:rPr lang="cs-CZ" altLang="cs-CZ" dirty="0"/>
              <a:t> TIL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4EAA7484-64A2-467B-84FA-DE66D590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62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			</a:t>
            </a:r>
            <a:r>
              <a:rPr lang="en-US" altLang="cs-CZ" dirty="0"/>
              <a:t>Expression</a:t>
            </a:r>
            <a:r>
              <a:rPr lang="cs-CZ" altLang="cs-CZ" dirty="0"/>
              <a:t>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			</a:t>
            </a:r>
            <a:r>
              <a:rPr lang="cs-CZ" altLang="cs-CZ" dirty="0">
                <a:solidFill>
                  <a:srgbClr val="0070C0"/>
                </a:solidFill>
              </a:rPr>
              <a:t>S</a:t>
            </a:r>
            <a:r>
              <a:rPr lang="en-US" altLang="cs-CZ" dirty="0" err="1">
                <a:solidFill>
                  <a:srgbClr val="0070C0"/>
                </a:solidFill>
              </a:rPr>
              <a:t>ense</a:t>
            </a:r>
            <a:r>
              <a:rPr lang="cs-CZ" altLang="cs-CZ" dirty="0">
                <a:solidFill>
                  <a:srgbClr val="0070C0"/>
                </a:solidFill>
              </a:rPr>
              <a:t> </a:t>
            </a:r>
            <a:r>
              <a:rPr lang="cs-CZ" altLang="cs-CZ" sz="2800" dirty="0">
                <a:solidFill>
                  <a:srgbClr val="0070C0"/>
                </a:solidFill>
              </a:rPr>
              <a:t>(procedur</a:t>
            </a:r>
            <a:r>
              <a:rPr lang="en-US" altLang="cs-CZ" sz="2800" dirty="0">
                <a:solidFill>
                  <a:srgbClr val="0070C0"/>
                </a:solidFill>
              </a:rPr>
              <a:t>e</a:t>
            </a:r>
            <a:r>
              <a:rPr lang="cs-CZ" altLang="cs-CZ" sz="2800" dirty="0">
                <a:solidFill>
                  <a:srgbClr val="0070C0"/>
                </a:solidFill>
              </a:rPr>
              <a:t>, </a:t>
            </a:r>
            <a:r>
              <a:rPr lang="en-US" altLang="cs-CZ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cs-CZ" altLang="cs-CZ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onstruc</a:t>
            </a:r>
            <a:r>
              <a:rPr lang="en-US" altLang="cs-CZ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tion</a:t>
            </a:r>
            <a:r>
              <a:rPr lang="cs-CZ" altLang="cs-CZ" sz="2800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dirty="0"/>
              <a:t>				</a:t>
            </a:r>
            <a:r>
              <a:rPr lang="cs-CZ" altLang="cs-CZ" dirty="0" err="1"/>
              <a:t>denot</a:t>
            </a:r>
            <a:r>
              <a:rPr lang="en-US" altLang="cs-CZ" dirty="0" err="1"/>
              <a:t>ation</a:t>
            </a:r>
            <a:endParaRPr lang="cs-CZ" altLang="cs-CZ" dirty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2"/>
                </a:solidFill>
              </a:rPr>
              <a:t>Ontolog</a:t>
            </a:r>
            <a:r>
              <a:rPr lang="en-US" altLang="cs-CZ" dirty="0">
                <a:solidFill>
                  <a:schemeClr val="tx2"/>
                </a:solidFill>
              </a:rPr>
              <a:t>y of</a:t>
            </a:r>
            <a:r>
              <a:rPr lang="cs-CZ" altLang="cs-CZ" dirty="0">
                <a:solidFill>
                  <a:schemeClr val="tx2"/>
                </a:solidFill>
              </a:rPr>
              <a:t> TIL: r</a:t>
            </a:r>
            <a:r>
              <a:rPr lang="en-US" altLang="cs-CZ" dirty="0" err="1">
                <a:solidFill>
                  <a:schemeClr val="tx2"/>
                </a:solidFill>
              </a:rPr>
              <a:t>amified</a:t>
            </a:r>
            <a:r>
              <a:rPr lang="en-US" altLang="cs-CZ" dirty="0">
                <a:solidFill>
                  <a:schemeClr val="tx2"/>
                </a:solidFill>
              </a:rPr>
              <a:t> hierarchy of types</a:t>
            </a:r>
            <a:endParaRPr lang="cs-CZ" altLang="cs-CZ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sp>
        <p:nvSpPr>
          <p:cNvPr id="50178" name="Rectangle 6">
            <a:extLst>
              <a:ext uri="{FF2B5EF4-FFF2-40B4-BE49-F238E27FC236}">
                <a16:creationId xmlns:a16="http://schemas.microsoft.com/office/drawing/2014/main" id="{697489FB-63CE-4288-B500-600F4B143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5B9739-5C74-45E6-B95A-A342CEE93E1B}" type="slidenum">
              <a:rPr lang="cs-CZ" altLang="en-US" smtClean="0">
                <a:latin typeface="Arial" panose="020B0604020202020204" pitchFamily="34" charset="0"/>
              </a:rPr>
              <a:pPr/>
              <a:t>43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0181" name="Zástupný symbol pro číslo snímku 3">
            <a:extLst>
              <a:ext uri="{FF2B5EF4-FFF2-40B4-BE49-F238E27FC236}">
                <a16:creationId xmlns:a16="http://schemas.microsoft.com/office/drawing/2014/main" id="{82828CF4-B464-45C9-A930-D376522B55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>
              <a:latin typeface="Garamond" panose="02020404030301010803" pitchFamily="18" charset="0"/>
            </a:endParaRPr>
          </a:p>
        </p:txBody>
      </p: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C366D858-2873-46BA-A8AF-3F1ECB1D08E1}"/>
              </a:ext>
            </a:extLst>
          </p:cNvPr>
          <p:cNvCxnSpPr/>
          <p:nvPr/>
        </p:nvCxnSpPr>
        <p:spPr>
          <a:xfrm>
            <a:off x="3797300" y="2420938"/>
            <a:ext cx="0" cy="115252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A785A6CE-7131-43EB-BC5C-A7F5A67AA5A8}"/>
              </a:ext>
            </a:extLst>
          </p:cNvPr>
          <p:cNvCxnSpPr>
            <a:cxnSpLocks/>
          </p:cNvCxnSpPr>
          <p:nvPr/>
        </p:nvCxnSpPr>
        <p:spPr>
          <a:xfrm>
            <a:off x="3797300" y="4005263"/>
            <a:ext cx="0" cy="10079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B08F78BC-C557-49B1-BC77-A3CB348C936E}"/>
              </a:ext>
            </a:extLst>
          </p:cNvPr>
          <p:cNvCxnSpPr/>
          <p:nvPr/>
        </p:nvCxnSpPr>
        <p:spPr>
          <a:xfrm flipH="1">
            <a:off x="2484438" y="2133600"/>
            <a:ext cx="71913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97144823-DED7-4253-9EC0-ACFE7500DB8E}"/>
              </a:ext>
            </a:extLst>
          </p:cNvPr>
          <p:cNvCxnSpPr>
            <a:cxnSpLocks/>
          </p:cNvCxnSpPr>
          <p:nvPr/>
        </p:nvCxnSpPr>
        <p:spPr>
          <a:xfrm>
            <a:off x="2484438" y="2133600"/>
            <a:ext cx="0" cy="309932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77AE19B5-7DE6-40F3-B091-2F4D201978BC}"/>
              </a:ext>
            </a:extLst>
          </p:cNvPr>
          <p:cNvCxnSpPr/>
          <p:nvPr/>
        </p:nvCxnSpPr>
        <p:spPr>
          <a:xfrm>
            <a:off x="2484438" y="5232920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D0A7FB3C-33AA-4B67-9446-DF185CE89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864095"/>
          </a:xfrm>
        </p:spPr>
        <p:txBody>
          <a:bodyPr/>
          <a:lstStyle/>
          <a:p>
            <a:r>
              <a:rPr lang="en-US" altLang="cs-CZ" sz="3800" dirty="0"/>
              <a:t>Transparent </a:t>
            </a:r>
            <a:r>
              <a:rPr lang="en-US" altLang="cs-CZ" sz="3800" dirty="0" err="1"/>
              <a:t>Intensional</a:t>
            </a:r>
            <a:r>
              <a:rPr lang="en-US" altLang="cs-CZ" sz="3800" dirty="0"/>
              <a:t> Logic (TIL)</a:t>
            </a:r>
            <a:endParaRPr lang="cs-CZ" altLang="cs-CZ" sz="3800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C48398C-F09C-4583-8971-B2F6A7650F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484783"/>
            <a:ext cx="8569325" cy="4968551"/>
          </a:xfrm>
        </p:spPr>
        <p:txBody>
          <a:bodyPr>
            <a:normAutofit fontScale="92500" lnSpcReduction="20000"/>
          </a:bodyPr>
          <a:lstStyle/>
          <a:p>
            <a:pPr marL="725488" lvl="1" indent="-381000" eaLnBrk="1" hangingPunct="1">
              <a:defRPr/>
            </a:pPr>
            <a:r>
              <a:rPr lang="en-GB" altLang="cs-CZ" sz="2000" dirty="0"/>
              <a:t>The technical tools will be familiar from Montague’s </a:t>
            </a:r>
            <a:r>
              <a:rPr lang="en-GB" altLang="cs-CZ" sz="2000" dirty="0" err="1"/>
              <a:t>intensional</a:t>
            </a:r>
            <a:r>
              <a:rPr lang="en-GB" altLang="cs-CZ" sz="2000" dirty="0"/>
              <a:t> logic, with three important exceptions: </a:t>
            </a:r>
          </a:p>
          <a:p>
            <a:pPr marL="400050" indent="-400050" eaLnBrk="1" hangingPunct="1">
              <a:buSzPct val="80000"/>
              <a:buFont typeface="Wingdings" panose="05000000000000000000" pitchFamily="2" charset="2"/>
              <a:buAutoNum type="arabicPeriod"/>
              <a:defRPr/>
            </a:pPr>
            <a:r>
              <a:rPr lang="en-GB" altLang="cs-CZ" sz="2400" dirty="0"/>
              <a:t>we </a:t>
            </a:r>
            <a:r>
              <a:rPr lang="en-GB" altLang="cs-CZ" sz="2400" dirty="0">
                <a:sym typeface="Symbol" panose="05050102010706020507" pitchFamily="18" charset="2"/>
              </a:rPr>
              <a:t></a:t>
            </a:r>
            <a:r>
              <a:rPr lang="en-GB" altLang="cs-CZ" sz="2400" dirty="0"/>
              <a:t>-bind </a:t>
            </a:r>
            <a:r>
              <a:rPr lang="en-GB" altLang="cs-CZ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variables </a:t>
            </a:r>
            <a:r>
              <a:rPr lang="en-GB" altLang="cs-CZ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GB" altLang="cs-CZ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ranging over possible worlds and </a:t>
            </a:r>
            <a:r>
              <a:rPr lang="en-GB" altLang="cs-CZ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altLang="cs-CZ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ranging over times</a:t>
            </a:r>
            <a:r>
              <a:rPr lang="en-GB" altLang="cs-CZ" sz="2400" dirty="0"/>
              <a:t>. This dual binding is tantamount to </a:t>
            </a:r>
            <a:r>
              <a:rPr lang="en-GB" altLang="cs-CZ" sz="2400" i="1" dirty="0"/>
              <a:t>explicit </a:t>
            </a:r>
            <a:r>
              <a:rPr lang="en-GB" altLang="cs-CZ" sz="2400" i="1" dirty="0" err="1"/>
              <a:t>intensionalization</a:t>
            </a:r>
            <a:r>
              <a:rPr lang="en-GB" altLang="cs-CZ" sz="2400" i="1" dirty="0"/>
              <a:t> and temporalization</a:t>
            </a:r>
            <a:r>
              <a:rPr lang="en-GB" altLang="cs-CZ" sz="2400" dirty="0"/>
              <a:t>.</a:t>
            </a:r>
            <a:br>
              <a:rPr lang="cs-CZ" altLang="cs-CZ" sz="2400" dirty="0"/>
            </a:br>
            <a:r>
              <a:rPr lang="en-US" altLang="cs-CZ" sz="2400" dirty="0"/>
              <a:t>Hence, TIL satisfies </a:t>
            </a:r>
            <a:r>
              <a:rPr lang="en-US" alt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Church-Rosser diamond property</a:t>
            </a:r>
            <a:r>
              <a:rPr lang="en-US" altLang="cs-CZ" sz="2400" dirty="0"/>
              <a:t> unlike Montague’s IL</a:t>
            </a:r>
          </a:p>
          <a:p>
            <a:pPr marL="400050" indent="-400050" eaLnBrk="1" hangingPunct="1">
              <a:spcBef>
                <a:spcPct val="50000"/>
              </a:spcBef>
              <a:buSzPct val="80000"/>
              <a:buFont typeface="Wingdings" panose="05000000000000000000" pitchFamily="2" charset="2"/>
              <a:buAutoNum type="arabicPeriod"/>
              <a:defRPr/>
            </a:pPr>
            <a:r>
              <a:rPr lang="en-GB" altLang="cs-CZ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application</a:t>
            </a:r>
            <a:r>
              <a:rPr lang="en-GB" altLang="cs-CZ" sz="2400" dirty="0"/>
              <a:t>, symbolized by square brackets, ‘</a:t>
            </a:r>
            <a:r>
              <a:rPr lang="en-GB" altLang="cs-CZ" sz="2400" dirty="0">
                <a:sym typeface="Symbol" panose="05050102010706020507" pitchFamily="18" charset="2"/>
              </a:rPr>
              <a:t></a:t>
            </a:r>
            <a:r>
              <a:rPr lang="en-GB" altLang="cs-CZ" sz="2400" dirty="0"/>
              <a:t>…</a:t>
            </a:r>
            <a:r>
              <a:rPr lang="en-GB" altLang="cs-CZ" sz="2400" dirty="0">
                <a:sym typeface="Symbol" panose="05050102010706020507" pitchFamily="18" charset="2"/>
              </a:rPr>
              <a:t></a:t>
            </a:r>
            <a:r>
              <a:rPr lang="en-GB" altLang="cs-CZ" sz="2400" dirty="0"/>
              <a:t>’, is the logic both of </a:t>
            </a:r>
            <a:r>
              <a:rPr lang="en-GB" altLang="cs-CZ" sz="2400" i="1" dirty="0" err="1"/>
              <a:t>extensionalization</a:t>
            </a:r>
            <a:r>
              <a:rPr lang="en-GB" altLang="cs-CZ" sz="2400" dirty="0"/>
              <a:t> of intensions (functions from possible worlds) and of </a:t>
            </a:r>
            <a:r>
              <a:rPr lang="en-GB" altLang="cs-CZ" sz="2400" i="1" dirty="0"/>
              <a:t>predication</a:t>
            </a:r>
            <a:r>
              <a:rPr lang="en-GB" altLang="cs-CZ" sz="2400" dirty="0"/>
              <a:t>. Hence, no simulation by caps and cups …</a:t>
            </a:r>
          </a:p>
          <a:p>
            <a:pPr marL="725488" lvl="1" indent="-381000" eaLnBrk="1" hangingPunct="1">
              <a:spcBef>
                <a:spcPct val="30000"/>
              </a:spcBef>
              <a:buSzPct val="80000"/>
              <a:defRPr/>
            </a:pPr>
            <a:r>
              <a:rPr lang="en-GB" altLang="cs-CZ" sz="2000" dirty="0"/>
              <a:t>Intensions are </a:t>
            </a:r>
            <a:r>
              <a:rPr lang="en-GB" altLang="cs-CZ" sz="2000" dirty="0" err="1"/>
              <a:t>extensionalized</a:t>
            </a:r>
            <a:r>
              <a:rPr lang="en-GB" altLang="cs-CZ" sz="2000" dirty="0"/>
              <a:t> by applying them to worlds and times: </a:t>
            </a:r>
            <a:r>
              <a:rPr lang="en-GB" alt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[[</a:t>
            </a:r>
            <a:r>
              <a:rPr lang="en-GB" altLang="cs-CZ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Intension w</a:t>
            </a:r>
            <a:r>
              <a:rPr lang="en-GB" alt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r>
              <a:rPr lang="en-GB" altLang="cs-CZ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</a:t>
            </a:r>
            <a:r>
              <a:rPr lang="en-GB" alt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r>
              <a:rPr lang="en-GB" altLang="cs-CZ" sz="2000" dirty="0"/>
              <a:t>, or </a:t>
            </a:r>
            <a:r>
              <a:rPr lang="en-GB" altLang="cs-CZ" sz="2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Intension</a:t>
            </a:r>
            <a:r>
              <a:rPr lang="en-GB" altLang="cs-CZ" sz="2000" i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wt</a:t>
            </a:r>
            <a:r>
              <a:rPr lang="en-GB" altLang="cs-CZ" sz="2000" dirty="0"/>
              <a:t> for short, is the extension of the </a:t>
            </a:r>
            <a:r>
              <a:rPr lang="en-GB" altLang="cs-CZ" sz="2000" i="1" dirty="0"/>
              <a:t>Intension</a:t>
            </a:r>
            <a:r>
              <a:rPr lang="en-GB" altLang="cs-CZ" sz="2000" dirty="0"/>
              <a:t> at </a:t>
            </a:r>
            <a:r>
              <a:rPr lang="en-GB" altLang="cs-CZ" sz="2000" dirty="0">
                <a:sym typeface="Symbol" panose="05050102010706020507" pitchFamily="18" charset="2"/>
              </a:rPr>
              <a:t></a:t>
            </a:r>
            <a:r>
              <a:rPr lang="en-GB" altLang="cs-CZ" sz="2000" i="1" dirty="0"/>
              <a:t>w</a:t>
            </a:r>
            <a:r>
              <a:rPr lang="en-GB" altLang="cs-CZ" sz="2000" dirty="0"/>
              <a:t>, </a:t>
            </a:r>
            <a:r>
              <a:rPr lang="en-GB" altLang="cs-CZ" sz="2000" i="1" dirty="0"/>
              <a:t>t</a:t>
            </a:r>
            <a:r>
              <a:rPr lang="en-GB" altLang="cs-CZ" sz="2000" dirty="0">
                <a:sym typeface="Symbol" panose="05050102010706020507" pitchFamily="18" charset="2"/>
              </a:rPr>
              <a:t></a:t>
            </a:r>
            <a:r>
              <a:rPr lang="en-GB" altLang="cs-CZ" sz="2000" dirty="0"/>
              <a:t>. </a:t>
            </a:r>
          </a:p>
          <a:p>
            <a:pPr marL="725488" lvl="1" indent="-381000" eaLnBrk="1" hangingPunct="1">
              <a:buSzPct val="80000"/>
              <a:defRPr/>
            </a:pPr>
            <a:r>
              <a:rPr lang="en-GB" altLang="cs-CZ" sz="1900" i="1" dirty="0" err="1"/>
              <a:t>Property</a:t>
            </a:r>
            <a:r>
              <a:rPr lang="en-GB" altLang="cs-CZ" sz="1900" i="1" baseline="-25000" dirty="0" err="1"/>
              <a:t>wt</a:t>
            </a:r>
            <a:r>
              <a:rPr lang="en-GB" altLang="cs-CZ" sz="1900" i="1" dirty="0"/>
              <a:t> </a:t>
            </a:r>
            <a:r>
              <a:rPr lang="en-GB" altLang="cs-CZ" sz="1900" dirty="0"/>
              <a:t>yields a set; </a:t>
            </a:r>
            <a:br>
              <a:rPr lang="en-GB" altLang="cs-CZ" sz="1900" dirty="0"/>
            </a:br>
            <a:r>
              <a:rPr lang="en-GB" altLang="cs-CZ" sz="1900" i="1" dirty="0"/>
              <a:t>PWS</a:t>
            </a:r>
            <a:r>
              <a:rPr lang="en-GB" altLang="cs-CZ" sz="1900" dirty="0"/>
              <a:t> </a:t>
            </a:r>
            <a:r>
              <a:rPr lang="en-GB" altLang="cs-CZ" sz="1900" i="1" dirty="0" err="1"/>
              <a:t>Proposition</a:t>
            </a:r>
            <a:r>
              <a:rPr lang="en-GB" altLang="cs-CZ" sz="1900" i="1" baseline="-25000" dirty="0" err="1"/>
              <a:t>wt</a:t>
            </a:r>
            <a:r>
              <a:rPr lang="en-GB" altLang="cs-CZ" sz="1900" dirty="0"/>
              <a:t> yields a truth-value (or no value at all).</a:t>
            </a:r>
            <a:r>
              <a:rPr lang="cs-CZ" altLang="cs-CZ" sz="1900" dirty="0"/>
              <a:t> </a:t>
            </a:r>
          </a:p>
        </p:txBody>
      </p:sp>
      <p:sp>
        <p:nvSpPr>
          <p:cNvPr id="51202" name="Rectangle 6">
            <a:extLst>
              <a:ext uri="{FF2B5EF4-FFF2-40B4-BE49-F238E27FC236}">
                <a16:creationId xmlns:a16="http://schemas.microsoft.com/office/drawing/2014/main" id="{CCA02AB2-A7D0-46F7-A729-EEC2690CB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668195-4FF9-4320-AEE9-FC97ABAB6BF9}" type="slidenum">
              <a:rPr lang="cs-CZ" altLang="en-US" smtClean="0">
                <a:latin typeface="Arial" panose="020B0604020202020204" pitchFamily="34" charset="0"/>
              </a:rPr>
              <a:pPr/>
              <a:t>44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9EA2B6D1-996F-401C-A9D3-A2D7BA2C4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1E8E87-0FF5-4596-97AC-7C09468E894F}" type="slidenum">
              <a:rPr lang="cs-CZ" altLang="en-US" smtClean="0">
                <a:latin typeface="Arial" panose="020B0604020202020204" pitchFamily="34" charset="0"/>
              </a:rPr>
              <a:pPr/>
              <a:t>45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EB78164-3A5B-48D3-A6EA-178267B48F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04665"/>
            <a:ext cx="8050088" cy="648071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</a:rPr>
              <a:t>3)  </a:t>
            </a:r>
            <a:r>
              <a:rPr lang="en-US" altLang="cs-CZ" sz="3200" dirty="0"/>
              <a:t>TIL: </a:t>
            </a:r>
            <a:r>
              <a:rPr lang="en-US" altLang="cs-CZ" sz="3200" i="1" dirty="0"/>
              <a:t>three kinds of context</a:t>
            </a:r>
            <a:endParaRPr lang="cs-CZ" altLang="cs-CZ" sz="32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F15B98C-7D3B-4CC0-91A2-D726888BA8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96752"/>
            <a:ext cx="8112001" cy="5256583"/>
          </a:xfrm>
        </p:spPr>
        <p:txBody>
          <a:bodyPr>
            <a:normAutofit fontScale="92500" lnSpcReduction="20000"/>
          </a:bodyPr>
          <a:lstStyle/>
          <a:p>
            <a:pPr marL="763588" lvl="1" indent="-419100" eaLnBrk="1" hangingPunct="1">
              <a:lnSpc>
                <a:spcPct val="120000"/>
              </a:lnSpc>
              <a:spcBef>
                <a:spcPct val="70000"/>
              </a:spcBef>
              <a:buSzPct val="80000"/>
              <a:defRPr/>
            </a:pPr>
            <a:r>
              <a:rPr lang="en-GB" altLang="cs-CZ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Extensional</a:t>
            </a:r>
            <a:r>
              <a:rPr lang="en-GB" altLang="cs-CZ" sz="2200" dirty="0"/>
              <a:t>; </a:t>
            </a:r>
            <a:r>
              <a:rPr lang="en-GB" altLang="cs-CZ" sz="22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value</a:t>
            </a:r>
            <a:r>
              <a:rPr lang="en-GB" altLang="cs-CZ" sz="2200" i="1" dirty="0"/>
              <a:t> </a:t>
            </a:r>
            <a:r>
              <a:rPr lang="en-GB" altLang="cs-CZ" sz="2200" dirty="0"/>
              <a:t>of the denoted function is an object of predication</a:t>
            </a:r>
          </a:p>
          <a:p>
            <a:pPr marL="1295400" lvl="2" indent="-381000" eaLnBrk="1" hangingPunct="1">
              <a:lnSpc>
                <a:spcPct val="110000"/>
              </a:lnSpc>
              <a:buSzPct val="80000"/>
              <a:defRPr/>
            </a:pPr>
            <a:r>
              <a:rPr lang="en-US" altLang="cs-CZ" b="1" i="1" dirty="0"/>
              <a:t>Sin</a:t>
            </a:r>
            <a:r>
              <a:rPr lang="en-GB" altLang="cs-CZ" dirty="0"/>
              <a:t>(</a:t>
            </a:r>
            <a:r>
              <a:rPr lang="en-GB" altLang="cs-CZ" dirty="0">
                <a:sym typeface="Symbol" panose="05050102010706020507" pitchFamily="18" charset="2"/>
              </a:rPr>
              <a:t></a:t>
            </a:r>
            <a:r>
              <a:rPr lang="en-GB" altLang="cs-CZ" dirty="0"/>
              <a:t>) = 0</a:t>
            </a:r>
          </a:p>
          <a:p>
            <a:pPr marL="1295400" lvl="2" indent="-381000" eaLnBrk="1" hangingPunct="1">
              <a:lnSpc>
                <a:spcPct val="110000"/>
              </a:lnSpc>
              <a:buSzPct val="80000"/>
              <a:defRPr/>
            </a:pPr>
            <a:r>
              <a:rPr lang="en-GB" altLang="cs-CZ" i="1" dirty="0"/>
              <a:t>The </a:t>
            </a:r>
            <a:r>
              <a:rPr lang="cs-CZ" altLang="cs-CZ" b="1" i="1" dirty="0"/>
              <a:t>P</a:t>
            </a:r>
            <a:r>
              <a:rPr lang="en-GB" altLang="cs-CZ" b="1" i="1" dirty="0" err="1"/>
              <a:t>ope</a:t>
            </a:r>
            <a:r>
              <a:rPr lang="en-GB" altLang="cs-CZ" i="1" dirty="0"/>
              <a:t> is wise</a:t>
            </a:r>
            <a:r>
              <a:rPr lang="en-GB" altLang="cs-CZ" dirty="0"/>
              <a:t>.</a:t>
            </a:r>
          </a:p>
          <a:p>
            <a:pPr marL="763588" lvl="1" indent="-419100" eaLnBrk="1" hangingPunct="1">
              <a:lnSpc>
                <a:spcPct val="120000"/>
              </a:lnSpc>
              <a:spcBef>
                <a:spcPct val="70000"/>
              </a:spcBef>
              <a:buSzPct val="80000"/>
              <a:defRPr/>
            </a:pPr>
            <a:r>
              <a:rPr lang="en-GB" altLang="cs-CZ" sz="2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Intensional</a:t>
            </a:r>
            <a:r>
              <a:rPr lang="en-GB" altLang="cs-CZ" sz="2200" dirty="0"/>
              <a:t>; the denoted </a:t>
            </a:r>
            <a:r>
              <a:rPr lang="en-GB" altLang="cs-CZ" sz="22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 itself</a:t>
            </a:r>
            <a:r>
              <a:rPr lang="en-GB" altLang="cs-CZ" sz="2200" dirty="0"/>
              <a:t> is an object of predication</a:t>
            </a:r>
          </a:p>
          <a:p>
            <a:pPr marL="1295400" lvl="2" indent="-381000" eaLnBrk="1" hangingPunct="1">
              <a:lnSpc>
                <a:spcPct val="110000"/>
              </a:lnSpc>
              <a:buSzPct val="80000"/>
              <a:defRPr/>
            </a:pPr>
            <a:r>
              <a:rPr lang="en-GB" altLang="cs-CZ" b="1" i="1" dirty="0"/>
              <a:t>Sin</a:t>
            </a:r>
            <a:r>
              <a:rPr lang="cs-CZ" altLang="cs-CZ" b="1" i="1" dirty="0"/>
              <a:t>e</a:t>
            </a:r>
            <a:r>
              <a:rPr lang="en-GB" altLang="cs-CZ" i="1" dirty="0"/>
              <a:t> is a periodic function</a:t>
            </a:r>
          </a:p>
          <a:p>
            <a:pPr marL="1295400" lvl="2" indent="-381000" eaLnBrk="1" hangingPunct="1">
              <a:lnSpc>
                <a:spcPct val="110000"/>
              </a:lnSpc>
              <a:buSzPct val="80000"/>
              <a:defRPr/>
            </a:pPr>
            <a:r>
              <a:rPr lang="en-GB" altLang="cs-CZ" i="1" dirty="0"/>
              <a:t>Tom wants to become the </a:t>
            </a:r>
            <a:r>
              <a:rPr lang="en-GB" altLang="cs-CZ" b="1" i="1" dirty="0"/>
              <a:t>Pope</a:t>
            </a:r>
            <a:r>
              <a:rPr lang="en-GB" altLang="cs-CZ" dirty="0"/>
              <a:t>  </a:t>
            </a:r>
          </a:p>
          <a:p>
            <a:pPr marL="763588" lvl="1" indent="-419100" eaLnBrk="1" hangingPunct="1">
              <a:lnSpc>
                <a:spcPct val="120000"/>
              </a:lnSpc>
              <a:spcBef>
                <a:spcPct val="70000"/>
              </a:spcBef>
              <a:buSzPct val="80000"/>
              <a:defRPr/>
            </a:pPr>
            <a:r>
              <a:rPr lang="en-GB" altLang="cs-CZ" sz="2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Hyperintensional</a:t>
            </a:r>
            <a:r>
              <a:rPr lang="en-GB" altLang="cs-CZ" sz="2200" dirty="0"/>
              <a:t>; </a:t>
            </a:r>
            <a:r>
              <a:rPr lang="en-GB" altLang="cs-CZ" sz="22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</a:t>
            </a:r>
            <a:r>
              <a:rPr lang="en-GB" altLang="cs-CZ" sz="2200" dirty="0"/>
              <a:t> of the denoted function is an object of predication </a:t>
            </a:r>
          </a:p>
          <a:p>
            <a:pPr marL="1295400" lvl="2" indent="-381000" eaLnBrk="1" hangingPunct="1">
              <a:lnSpc>
                <a:spcPct val="110000"/>
              </a:lnSpc>
              <a:buSzPct val="80000"/>
              <a:defRPr/>
            </a:pPr>
            <a:r>
              <a:rPr lang="en-GB" altLang="cs-CZ" i="1" dirty="0"/>
              <a:t>Tom computes </a:t>
            </a:r>
            <a:r>
              <a:rPr lang="en-GB" altLang="cs-CZ" b="1" i="1" dirty="0"/>
              <a:t>Sin</a:t>
            </a:r>
            <a:r>
              <a:rPr lang="en-GB" altLang="cs-CZ" i="1" dirty="0"/>
              <a:t>(</a:t>
            </a:r>
            <a:r>
              <a:rPr lang="en-GB" altLang="cs-CZ" dirty="0">
                <a:sym typeface="Symbol" panose="05050102010706020507" pitchFamily="18" charset="2"/>
              </a:rPr>
              <a:t>)</a:t>
            </a:r>
          </a:p>
          <a:p>
            <a:pPr marL="1295400" lvl="2" indent="-381000" eaLnBrk="1" hangingPunct="1">
              <a:lnSpc>
                <a:spcPct val="110000"/>
              </a:lnSpc>
              <a:buSzPct val="80000"/>
              <a:defRPr/>
            </a:pPr>
            <a:r>
              <a:rPr lang="en-GB" altLang="cs-CZ" i="1" dirty="0"/>
              <a:t>Tom wants to become the </a:t>
            </a:r>
            <a:r>
              <a:rPr lang="en-GB" altLang="cs-CZ" b="1" i="1" dirty="0"/>
              <a:t>Pope</a:t>
            </a:r>
            <a:r>
              <a:rPr lang="en-GB" altLang="cs-CZ" i="1" dirty="0"/>
              <a:t> but does not want to be the Bishop of Rome</a:t>
            </a:r>
            <a:endParaRPr lang="en-GB" altLang="cs-CZ" sz="2000" i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CE1A8FAE-E291-465D-A735-75BCD5090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3BA4C2-1931-40AB-8D91-DD142DDC2D18}" type="slidenum">
              <a:rPr lang="cs-CZ" altLang="en-US" smtClean="0">
                <a:latin typeface="Arial" panose="020B0604020202020204" pitchFamily="34" charset="0"/>
              </a:rPr>
              <a:pPr/>
              <a:t>46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04354B3B-A6FD-4BBD-B77C-7CB7157A5E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3"/>
            <a:ext cx="7690048" cy="792088"/>
          </a:xfrm>
        </p:spPr>
        <p:txBody>
          <a:bodyPr/>
          <a:lstStyle/>
          <a:p>
            <a:pPr algn="ctr" eaLnBrk="1" hangingPunct="1"/>
            <a:r>
              <a:rPr lang="en-US" altLang="cs-CZ" sz="3100" i="1" dirty="0"/>
              <a:t>TIL </a:t>
            </a:r>
            <a:r>
              <a:rPr lang="cs-CZ" altLang="cs-CZ" sz="3100" i="1" dirty="0"/>
              <a:t>Ontolog</a:t>
            </a:r>
            <a:r>
              <a:rPr lang="en-US" altLang="cs-CZ" sz="3100" i="1" dirty="0"/>
              <a:t>y (types of order 1)</a:t>
            </a:r>
            <a:endParaRPr lang="cs-CZ" altLang="cs-CZ" sz="3100" i="1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97ECA9F-953D-44C2-A1C7-6EC18ADD42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28800"/>
            <a:ext cx="7546032" cy="4537050"/>
          </a:xfrm>
        </p:spPr>
        <p:txBody>
          <a:bodyPr>
            <a:normAutofit fontScale="92500" lnSpcReduction="10000"/>
          </a:bodyPr>
          <a:lstStyle/>
          <a:p>
            <a:pPr marL="400050" lvl="1" indent="0" eaLnBrk="1" hangingPunct="1">
              <a:buNone/>
              <a:defRPr/>
            </a:pPr>
            <a:r>
              <a:rPr lang="en-US" altLang="cs-CZ" dirty="0"/>
              <a:t>Include </a:t>
            </a:r>
            <a:r>
              <a:rPr lang="en-US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non-procedural</a:t>
            </a:r>
            <a:r>
              <a:rPr lang="en-US" altLang="cs-CZ" i="1" dirty="0"/>
              <a:t> objects</a:t>
            </a:r>
            <a:endParaRPr lang="en-GB" altLang="cs-CZ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marL="609600" indent="-609600" eaLnBrk="1" hangingPunct="1">
              <a:defRPr/>
            </a:pPr>
            <a:r>
              <a:rPr lang="en-GB" altLang="cs-CZ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Basic types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GB" altLang="cs-CZ" dirty="0">
                <a:latin typeface="Times" panose="02020603050405020304" pitchFamily="18" charset="0"/>
              </a:rPr>
              <a:t>		truth-values {T, F}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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GB" altLang="cs-CZ" dirty="0">
                <a:latin typeface="Times" panose="02020603050405020304" pitchFamily="18" charset="0"/>
              </a:rPr>
              <a:t>		universe of discourse {individuals}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)</a:t>
            </a:r>
            <a:endParaRPr lang="en-GB" altLang="cs-CZ" b="1" dirty="0">
              <a:solidFill>
                <a:srgbClr val="993300"/>
              </a:solidFill>
              <a:latin typeface="Times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GB" altLang="cs-CZ" dirty="0">
                <a:latin typeface="Times" panose="02020603050405020304" pitchFamily="18" charset="0"/>
              </a:rPr>
              <a:t>		times or real numbers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)</a:t>
            </a:r>
            <a:endParaRPr lang="en-GB" altLang="cs-CZ" b="1" dirty="0">
              <a:solidFill>
                <a:srgbClr val="993300"/>
              </a:solidFill>
              <a:latin typeface="Times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GB" altLang="cs-CZ" dirty="0">
                <a:latin typeface="Times" panose="02020603050405020304" pitchFamily="18" charset="0"/>
              </a:rPr>
              <a:t>		possible worlds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)</a:t>
            </a:r>
          </a:p>
          <a:p>
            <a:pPr marL="609600" indent="-609600" eaLnBrk="1" hangingPunct="1">
              <a:defRPr/>
            </a:pPr>
            <a:r>
              <a:rPr lang="en-GB" altLang="cs-CZ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Functional types</a:t>
            </a:r>
            <a:r>
              <a:rPr lang="en-GB" altLang="cs-CZ" i="1" dirty="0">
                <a:solidFill>
                  <a:schemeClr val="tx2"/>
                </a:solidFill>
                <a:latin typeface="Times" panose="02020603050405020304" pitchFamily="18" charset="0"/>
              </a:rPr>
              <a:t>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b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1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…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b="1" i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n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)</a:t>
            </a:r>
            <a:r>
              <a:rPr lang="en-GB" altLang="cs-CZ" dirty="0">
                <a:latin typeface="Times" panose="02020603050405020304" pitchFamily="18" charset="0"/>
              </a:rPr>
              <a:t> </a:t>
            </a:r>
            <a:br>
              <a:rPr lang="cs-CZ" altLang="cs-CZ" dirty="0">
                <a:latin typeface="Times" panose="02020603050405020304" pitchFamily="18" charset="0"/>
              </a:rPr>
            </a:br>
            <a:r>
              <a:rPr lang="cs-CZ" altLang="cs-CZ" i="1" dirty="0" err="1"/>
              <a:t>partial</a:t>
            </a:r>
            <a:r>
              <a:rPr lang="cs-CZ" altLang="cs-CZ" i="1" dirty="0"/>
              <a:t> </a:t>
            </a:r>
            <a:r>
              <a:rPr lang="cs-CZ" altLang="cs-CZ" i="1" dirty="0" err="1"/>
              <a:t>functions</a:t>
            </a:r>
            <a:r>
              <a:rPr lang="cs-CZ" altLang="cs-CZ" i="1" dirty="0"/>
              <a:t> (</a:t>
            </a:r>
            <a:r>
              <a:rPr lang="en-GB" altLang="cs-CZ" b="1" dirty="0"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b="1" baseline="-25000" dirty="0">
                <a:latin typeface="Times" panose="02020603050405020304" pitchFamily="18" charset="0"/>
              </a:rPr>
              <a:t>1</a:t>
            </a:r>
            <a:r>
              <a:rPr lang="cs-CZ" altLang="cs-CZ" b="1" baseline="-25000" dirty="0">
                <a:latin typeface="Times" panose="02020603050405020304" pitchFamily="18" charset="0"/>
              </a:rPr>
              <a:t> </a:t>
            </a:r>
            <a:r>
              <a:rPr lang="en-GB" altLang="cs-CZ" b="1" dirty="0">
                <a:latin typeface="Times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cs-CZ" altLang="cs-CZ" b="1" dirty="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cs-CZ" b="1" dirty="0">
                <a:latin typeface="Times" panose="02020603050405020304" pitchFamily="18" charset="0"/>
              </a:rPr>
              <a:t>… </a:t>
            </a:r>
            <a:r>
              <a:rPr lang="en-GB" altLang="cs-CZ" b="1" dirty="0">
                <a:latin typeface="Times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GB" altLang="cs-CZ" b="1" dirty="0">
                <a:latin typeface="Times" panose="02020603050405020304" pitchFamily="18" charset="0"/>
              </a:rPr>
              <a:t> </a:t>
            </a:r>
            <a:r>
              <a:rPr lang="en-GB" altLang="cs-CZ" b="1" dirty="0"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b="1" i="1" baseline="-25000" dirty="0">
                <a:latin typeface="Times" panose="02020603050405020304" pitchFamily="18" charset="0"/>
              </a:rPr>
              <a:t>n</a:t>
            </a:r>
            <a:r>
              <a:rPr lang="cs-CZ" altLang="cs-CZ" i="1" dirty="0"/>
              <a:t>) </a:t>
            </a:r>
            <a:r>
              <a:rPr lang="en-GB" altLang="cs-CZ" b="1" dirty="0">
                <a:latin typeface="Times" panose="02020603050405020304" pitchFamily="18" charset="0"/>
                <a:sym typeface="Symbol" panose="05050102010706020507" pitchFamily="18" charset="2"/>
              </a:rPr>
              <a:t> </a:t>
            </a:r>
            <a:endParaRPr lang="en-GB" altLang="cs-CZ" dirty="0"/>
          </a:p>
          <a:p>
            <a:pPr marL="742950" lvl="1" indent="-285750" eaLnBrk="1" hangingPunct="1">
              <a:defRPr/>
            </a:pPr>
            <a:r>
              <a:rPr lang="en-GB" altLang="cs-CZ" b="1" i="1" dirty="0">
                <a:latin typeface="Times" panose="02020603050405020304" pitchFamily="18" charset="0"/>
              </a:rPr>
              <a:t>PWS Intensions</a:t>
            </a:r>
            <a:r>
              <a:rPr lang="en-GB" altLang="cs-CZ" i="1" dirty="0">
                <a:latin typeface="Times" panose="02020603050405020304" pitchFamily="18" charset="0"/>
              </a:rPr>
              <a:t> – entities of type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</a:rPr>
              <a:t>((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))</a:t>
            </a:r>
            <a:r>
              <a:rPr lang="en-GB" altLang="cs-CZ" dirty="0">
                <a:latin typeface="Times" panose="02020603050405020304" pitchFamily="18" charset="0"/>
              </a:rPr>
              <a:t>; </a:t>
            </a:r>
            <a:r>
              <a:rPr lang="en-GB" altLang="cs-CZ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b="1" baseline="-25000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</a:t>
            </a:r>
          </a:p>
        </p:txBody>
      </p:sp>
      <p:sp>
        <p:nvSpPr>
          <p:cNvPr id="53251" name="Zástupný symbol pro číslo snímku 5">
            <a:extLst>
              <a:ext uri="{FF2B5EF4-FFF2-40B4-BE49-F238E27FC236}">
                <a16:creationId xmlns:a16="http://schemas.microsoft.com/office/drawing/2014/main" id="{F04ED385-7C80-43C1-B518-A6D38E85EE6A}"/>
              </a:ext>
            </a:extLst>
          </p:cNvPr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C620D6E8-317F-419F-926F-9DAE71724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8FA03E-74AA-4D71-83F0-50397142F49B}" type="slidenum">
              <a:rPr lang="cs-CZ" altLang="en-US" smtClean="0">
                <a:latin typeface="Arial" panose="020B0604020202020204" pitchFamily="34" charset="0"/>
              </a:rPr>
              <a:pPr/>
              <a:t>47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757E734A-9051-46C2-846A-D542172295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549275"/>
            <a:ext cx="6969968" cy="64747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Constructions</a:t>
            </a:r>
            <a:endParaRPr lang="cs-CZ" altLang="cs-CZ" sz="3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B894FF83-C31A-4648-B7A5-64B74AC378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484784"/>
            <a:ext cx="8032377" cy="4823941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cs-CZ" sz="3500" i="1" dirty="0">
                <a:solidFill>
                  <a:schemeClr val="tx2"/>
                </a:solidFill>
                <a:latin typeface="Times" panose="02020603050405020304" pitchFamily="18" charset="0"/>
              </a:rPr>
              <a:t>Variables</a:t>
            </a:r>
            <a:r>
              <a:rPr lang="cs-CZ" altLang="cs-CZ" sz="3500" i="1" dirty="0">
                <a:latin typeface="Times" panose="02020603050405020304" pitchFamily="18" charset="0"/>
              </a:rPr>
              <a:t> x, y</a:t>
            </a:r>
            <a:r>
              <a:rPr lang="en-US" altLang="cs-CZ" sz="3500" i="1" dirty="0">
                <a:latin typeface="Times" panose="02020603050405020304" pitchFamily="18" charset="0"/>
              </a:rPr>
              <a:t>, p, w, t, … v</a:t>
            </a:r>
            <a:r>
              <a:rPr lang="en-US" altLang="cs-CZ" sz="3500" dirty="0">
                <a:latin typeface="Times" panose="02020603050405020304" pitchFamily="18" charset="0"/>
              </a:rPr>
              <a:t>-construct</a:t>
            </a:r>
            <a:endParaRPr lang="cs-CZ" altLang="cs-CZ" sz="2800" b="1" dirty="0">
              <a:latin typeface="Times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3500" i="1" dirty="0" err="1">
                <a:solidFill>
                  <a:schemeClr val="tx2"/>
                </a:solidFill>
                <a:latin typeface="Times" panose="02020603050405020304" pitchFamily="18" charset="0"/>
              </a:rPr>
              <a:t>Trivializa</a:t>
            </a:r>
            <a:r>
              <a:rPr lang="en-US" altLang="cs-CZ" sz="3500" i="1" dirty="0" err="1">
                <a:solidFill>
                  <a:schemeClr val="tx2"/>
                </a:solidFill>
                <a:latin typeface="Times" panose="02020603050405020304" pitchFamily="18" charset="0"/>
              </a:rPr>
              <a:t>tion</a:t>
            </a:r>
            <a:r>
              <a:rPr lang="cs-CZ" altLang="cs-CZ" sz="3500" i="1" dirty="0">
                <a:latin typeface="Times" panose="02020603050405020304" pitchFamily="18" charset="0"/>
              </a:rPr>
              <a:t> </a:t>
            </a:r>
            <a:r>
              <a:rPr lang="en-US" altLang="cs-CZ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0</a:t>
            </a:r>
            <a:r>
              <a:rPr lang="en-GB" alt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GB" altLang="cs-CZ" sz="2800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constructs</a:t>
            </a:r>
            <a:r>
              <a:rPr lang="en-US" altLang="cs-CZ" sz="2800" dirty="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800" i="1" dirty="0">
                <a:latin typeface="Times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altLang="cs-CZ" sz="2800" dirty="0">
                <a:latin typeface="Times" panose="02020603050405020304" pitchFamily="18" charset="0"/>
                <a:sym typeface="Symbol" panose="05050102010706020507" pitchFamily="18" charset="2"/>
              </a:rPr>
              <a:t>(of any type)</a:t>
            </a:r>
            <a:endParaRPr lang="en-US" altLang="cs-CZ" sz="3500" dirty="0">
              <a:latin typeface="Times" panose="02020603050405020304" pitchFamily="18" charset="0"/>
            </a:endParaRPr>
          </a:p>
          <a:p>
            <a:pPr marL="742950" lvl="1" indent="-285750" eaLnBrk="1" hangingPunct="1">
              <a:lnSpc>
                <a:spcPct val="85000"/>
              </a:lnSpc>
            </a:pPr>
            <a:r>
              <a:rPr lang="en-GB" altLang="cs-CZ" sz="2200" dirty="0"/>
              <a:t>a </a:t>
            </a:r>
            <a:r>
              <a:rPr lang="en-GB" altLang="cs-CZ" sz="2200" i="1" dirty="0"/>
              <a:t>fixed pointer</a:t>
            </a:r>
            <a:r>
              <a:rPr lang="en-GB" altLang="cs-CZ" sz="2200" dirty="0"/>
              <a:t> or reference to </a:t>
            </a:r>
            <a:r>
              <a:rPr lang="en-GB" altLang="cs-CZ" sz="2200" i="1" dirty="0"/>
              <a:t>C</a:t>
            </a:r>
            <a:r>
              <a:rPr lang="en-GB" altLang="cs-CZ" sz="2200" dirty="0"/>
              <a:t>. </a:t>
            </a:r>
          </a:p>
          <a:p>
            <a:pPr marL="742950" lvl="1" indent="-285750" eaLnBrk="1" hangingPunct="1">
              <a:lnSpc>
                <a:spcPct val="85000"/>
              </a:lnSpc>
            </a:pPr>
            <a:r>
              <a:rPr lang="en-GB" altLang="cs-CZ" sz="2200" dirty="0"/>
              <a:t>In order to operate on </a:t>
            </a:r>
            <a:r>
              <a:rPr lang="en-GB" altLang="cs-CZ" sz="2200" i="1" dirty="0"/>
              <a:t>C</a:t>
            </a:r>
            <a:r>
              <a:rPr lang="en-GB" altLang="cs-CZ" sz="2200" dirty="0"/>
              <a:t>, </a:t>
            </a:r>
            <a:r>
              <a:rPr lang="en-GB" altLang="cs-CZ" sz="2200" i="1" dirty="0"/>
              <a:t>C</a:t>
            </a:r>
            <a:r>
              <a:rPr lang="en-GB" altLang="cs-CZ" sz="2200" dirty="0"/>
              <a:t> needs to be grabbed, or ‘called’, first. Trivialization is such a grabbing mechanism. </a:t>
            </a:r>
            <a:endParaRPr lang="cs-CZ" altLang="cs-CZ" sz="3100" i="1" dirty="0">
              <a:latin typeface="Times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cs-CZ" sz="3500" i="1" dirty="0">
                <a:solidFill>
                  <a:schemeClr val="tx2"/>
                </a:solidFill>
                <a:latin typeface="Times" panose="02020603050405020304" pitchFamily="18" charset="0"/>
              </a:rPr>
              <a:t>Closure 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</a:rPr>
              <a:t>[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cs-CZ" sz="3500" i="1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cs-CZ" sz="3500" baseline="-250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…</a:t>
            </a:r>
            <a:r>
              <a:rPr lang="en-US" altLang="cs-CZ" sz="3500" i="1" dirty="0" err="1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cs-CZ" sz="3500" i="1" baseline="-25000" dirty="0" err="1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3500" i="1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] </a:t>
            </a:r>
            <a:r>
              <a:rPr lang="cs-CZ" altLang="cs-CZ" sz="3500" i="1" dirty="0">
                <a:latin typeface="Times" panose="02020603050405020304" pitchFamily="18" charset="0"/>
              </a:rPr>
              <a:t>	</a:t>
            </a:r>
            <a:r>
              <a:rPr lang="en-US" altLang="cs-CZ" sz="2800" dirty="0">
                <a:latin typeface="Times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 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600" b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1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…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600" b="1" i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n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)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cs-CZ" sz="3500" i="1" dirty="0">
                <a:latin typeface="Times" panose="02020603050405020304" pitchFamily="18" charset="0"/>
              </a:rPr>
              <a:t> 			       </a:t>
            </a:r>
            <a:r>
              <a:rPr lang="en-US" altLang="cs-CZ" sz="21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cs-CZ" sz="2100" b="1" baseline="-25000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1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       </a:t>
            </a:r>
            <a:r>
              <a:rPr lang="en-US" altLang="cs-CZ" sz="2100" b="1" i="1" baseline="-25000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cs-CZ" sz="21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  </a:t>
            </a:r>
            <a:endParaRPr lang="en-US" altLang="cs-CZ" sz="3500" b="1" dirty="0">
              <a:solidFill>
                <a:srgbClr val="993300"/>
              </a:solidFill>
              <a:latin typeface="Times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cs-CZ" sz="3500" i="1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Composition 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cs-CZ" sz="3500" i="1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F     X</a:t>
            </a:r>
            <a:r>
              <a:rPr lang="en-US" altLang="cs-CZ" sz="3500" baseline="-250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… </a:t>
            </a:r>
            <a:r>
              <a:rPr lang="en-US" altLang="cs-CZ" sz="3500" i="1" dirty="0" err="1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cs-CZ" sz="3500" i="1" baseline="-25000" dirty="0" err="1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cs-CZ" sz="3500" dirty="0">
                <a:solidFill>
                  <a:schemeClr val="tx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cs-CZ" sz="3500" dirty="0">
                <a:solidFill>
                  <a:schemeClr val="bg2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800" dirty="0">
                <a:latin typeface="Times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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 	</a:t>
            </a:r>
            <a:r>
              <a:rPr lang="en-US" altLang="cs-CZ" sz="2600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		       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 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600" b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1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…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600" b="1" i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n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</a:rPr>
              <a:t>)</a:t>
            </a:r>
            <a:r>
              <a:rPr lang="en-US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600" b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1             </a:t>
            </a:r>
            <a:r>
              <a:rPr lang="en-GB" altLang="cs-CZ" sz="26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600" b="1" i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n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i="1" dirty="0">
                <a:solidFill>
                  <a:schemeClr val="tx2"/>
                </a:solidFill>
                <a:latin typeface="Times" panose="02020603050405020304" pitchFamily="18" charset="0"/>
              </a:rPr>
              <a:t>Execution </a:t>
            </a:r>
            <a:r>
              <a:rPr lang="en-US" altLang="cs-CZ" sz="3400" b="1" baseline="30000" dirty="0">
                <a:solidFill>
                  <a:schemeClr val="tx2"/>
                </a:solidFill>
                <a:latin typeface="Times" panose="02020603050405020304" pitchFamily="18" charset="0"/>
              </a:rPr>
              <a:t>1</a:t>
            </a:r>
            <a:r>
              <a:rPr lang="en-US" altLang="cs-CZ" sz="3400" b="1" i="1" dirty="0">
                <a:solidFill>
                  <a:schemeClr val="tx2"/>
                </a:solidFill>
                <a:latin typeface="Times" panose="02020603050405020304" pitchFamily="18" charset="0"/>
              </a:rPr>
              <a:t>X</a:t>
            </a:r>
            <a:r>
              <a:rPr lang="en-US" altLang="cs-CZ" sz="3400" i="1" dirty="0">
                <a:solidFill>
                  <a:schemeClr val="tx2"/>
                </a:solidFill>
                <a:latin typeface="Times" panose="02020603050405020304" pitchFamily="18" charset="0"/>
              </a:rPr>
              <a:t>, Double Execution </a:t>
            </a:r>
            <a:r>
              <a:rPr lang="en-US" altLang="cs-CZ" sz="3400" b="1" baseline="30000" dirty="0">
                <a:solidFill>
                  <a:schemeClr val="tx2"/>
                </a:solidFill>
                <a:latin typeface="Times" panose="02020603050405020304" pitchFamily="18" charset="0"/>
              </a:rPr>
              <a:t>2</a:t>
            </a:r>
            <a:r>
              <a:rPr lang="en-US" altLang="cs-CZ" sz="3400" b="1" i="1" dirty="0">
                <a:solidFill>
                  <a:schemeClr val="tx2"/>
                </a:solidFill>
                <a:latin typeface="Times" panose="02020603050405020304" pitchFamily="18" charset="0"/>
              </a:rPr>
              <a:t>X</a:t>
            </a:r>
            <a:endParaRPr lang="cs-CZ" altLang="cs-CZ" sz="3400" b="1" i="1" dirty="0">
              <a:solidFill>
                <a:schemeClr val="tx2"/>
              </a:solidFill>
              <a:latin typeface="Times" panose="02020603050405020304" pitchFamily="18" charset="0"/>
            </a:endParaRPr>
          </a:p>
        </p:txBody>
      </p:sp>
      <p:sp>
        <p:nvSpPr>
          <p:cNvPr id="54275" name="Zástupný symbol pro číslo snímku 5">
            <a:extLst>
              <a:ext uri="{FF2B5EF4-FFF2-40B4-BE49-F238E27FC236}">
                <a16:creationId xmlns:a16="http://schemas.microsoft.com/office/drawing/2014/main" id="{11D40B4D-CD17-4D55-987C-37CC5AEC1BDC}"/>
              </a:ext>
            </a:extLst>
          </p:cNvPr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D738B3A8-0AC9-4775-89C7-5BBB6BC2F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27A1C3-995B-46A2-BC9E-1E71F4DD5093}" type="slidenum">
              <a:rPr lang="cs-CZ" altLang="en-US" smtClean="0">
                <a:latin typeface="Arial" panose="020B0604020202020204" pitchFamily="34" charset="0"/>
              </a:rPr>
              <a:pPr/>
              <a:t>48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6280883B-6A3F-4959-B3D1-87E6E249DC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332657"/>
            <a:ext cx="7402016" cy="684264"/>
          </a:xfrm>
        </p:spPr>
        <p:txBody>
          <a:bodyPr anchor="ctr"/>
          <a:lstStyle/>
          <a:p>
            <a:pPr eaLnBrk="1" hangingPunct="1"/>
            <a:r>
              <a:rPr lang="cs-CZ" altLang="cs-CZ" sz="2900" i="1" dirty="0"/>
              <a:t>TIL Ontology (</a:t>
            </a:r>
            <a:r>
              <a:rPr lang="en-US" altLang="cs-CZ" sz="2900" i="1" dirty="0"/>
              <a:t>higher-order types)</a:t>
            </a:r>
            <a:endParaRPr lang="cs-CZ" altLang="cs-CZ" sz="2900" i="1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E38D58F-3B4B-40A1-8967-94FE1681C7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60934" y="1340769"/>
            <a:ext cx="7402016" cy="504098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15000"/>
              </a:spcAft>
              <a:defRPr/>
            </a:pPr>
            <a:r>
              <a:rPr lang="en-US" altLang="cs-CZ" sz="21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Constructions of order 1</a:t>
            </a:r>
            <a:r>
              <a:rPr lang="en-US" altLang="cs-CZ" sz="2100" dirty="0"/>
              <a:t> 	(</a:t>
            </a:r>
            <a:r>
              <a:rPr lang="en-US" altLang="cs-CZ" sz="2100" b="1" dirty="0">
                <a:solidFill>
                  <a:srgbClr val="993300"/>
                </a:solidFill>
                <a:sym typeface="Symbol" panose="05050102010706020507" pitchFamily="18" charset="2"/>
              </a:rPr>
              <a:t></a:t>
            </a:r>
            <a:r>
              <a:rPr lang="en-US" altLang="cs-CZ" sz="2100" b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1</a:t>
            </a:r>
            <a:r>
              <a:rPr lang="en-US" altLang="cs-CZ" sz="2100" dirty="0"/>
              <a:t>)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50000"/>
              </a:spcBef>
              <a:buClr>
                <a:srgbClr val="006666"/>
              </a:buClr>
              <a:buNone/>
              <a:defRPr/>
            </a:pPr>
            <a:r>
              <a:rPr lang="en-US" altLang="cs-CZ" sz="2000" dirty="0">
                <a:sym typeface="Wingdings" panose="05000000000000000000" pitchFamily="2" charset="2"/>
              </a:rPr>
              <a:t> construct entities belonging to a type of order 1</a:t>
            </a:r>
          </a:p>
          <a:p>
            <a:pPr marL="457200" lvl="1" indent="0" eaLnBrk="1" hangingPunct="1">
              <a:lnSpc>
                <a:spcPct val="80000"/>
              </a:lnSpc>
              <a:spcAft>
                <a:spcPct val="10000"/>
              </a:spcAft>
              <a:buClr>
                <a:srgbClr val="006666"/>
              </a:buClr>
              <a:buNone/>
              <a:defRPr/>
            </a:pPr>
            <a:r>
              <a:rPr lang="en-US" altLang="cs-CZ" sz="2000" dirty="0">
                <a:sym typeface="Wingdings" panose="05000000000000000000" pitchFamily="2" charset="2"/>
              </a:rPr>
              <a:t>/ belong to </a:t>
            </a:r>
            <a:r>
              <a:rPr lang="en-US" altLang="cs-CZ" sz="2000" b="1" dirty="0">
                <a:solidFill>
                  <a:srgbClr val="993300"/>
                </a:solidFill>
                <a:sym typeface="Symbol" panose="05050102010706020507" pitchFamily="18" charset="2"/>
              </a:rPr>
              <a:t></a:t>
            </a:r>
            <a:r>
              <a:rPr lang="en-US" altLang="cs-CZ" sz="2000" b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1</a:t>
            </a:r>
            <a:r>
              <a:rPr lang="en-US" altLang="cs-CZ" sz="2000" baseline="-25000" dirty="0"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sym typeface="Symbol" panose="05050102010706020507" pitchFamily="18" charset="2"/>
              </a:rPr>
              <a:t>: </a:t>
            </a:r>
            <a:r>
              <a:rPr lang="en-US" altLang="cs-CZ" sz="2000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type of order </a:t>
            </a:r>
            <a:r>
              <a:rPr lang="en-US" altLang="cs-CZ" sz="2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en-US" altLang="cs-CZ" sz="21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Constructions of order 2</a:t>
            </a:r>
            <a:r>
              <a:rPr lang="en-US" altLang="cs-CZ" sz="21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 </a:t>
            </a:r>
            <a:r>
              <a:rPr lang="en-US" altLang="cs-CZ" sz="2100" dirty="0"/>
              <a:t>(</a:t>
            </a:r>
            <a:r>
              <a:rPr lang="en-US" altLang="cs-CZ" sz="2100" b="1" dirty="0">
                <a:solidFill>
                  <a:srgbClr val="993300"/>
                </a:solidFill>
                <a:sym typeface="Symbol" panose="05050102010706020507" pitchFamily="18" charset="2"/>
              </a:rPr>
              <a:t></a:t>
            </a:r>
            <a:r>
              <a:rPr lang="en-US" altLang="cs-CZ" sz="2100" b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2</a:t>
            </a:r>
            <a:r>
              <a:rPr lang="en-US" altLang="cs-CZ" sz="2100" dirty="0"/>
              <a:t>)</a:t>
            </a:r>
            <a:endParaRPr lang="en-US" altLang="cs-CZ" sz="21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50000"/>
              </a:spcBef>
              <a:buClr>
                <a:srgbClr val="006666"/>
              </a:buClr>
              <a:buNone/>
              <a:defRPr/>
            </a:pPr>
            <a:r>
              <a:rPr lang="en-US" altLang="cs-CZ" sz="2000" dirty="0">
                <a:sym typeface="Wingdings" panose="05000000000000000000" pitchFamily="2" charset="2"/>
              </a:rPr>
              <a:t> construct entities belonging to a type of order 2 or 1</a:t>
            </a:r>
          </a:p>
          <a:p>
            <a:pPr marL="457200" lvl="1" indent="0" eaLnBrk="1" hangingPunct="1">
              <a:lnSpc>
                <a:spcPct val="80000"/>
              </a:lnSpc>
              <a:spcAft>
                <a:spcPct val="10000"/>
              </a:spcAft>
              <a:buClr>
                <a:srgbClr val="006666"/>
              </a:buClr>
              <a:buNone/>
              <a:defRPr/>
            </a:pPr>
            <a:r>
              <a:rPr lang="en-US" altLang="cs-CZ" sz="2000" dirty="0">
                <a:sym typeface="Wingdings" panose="05000000000000000000" pitchFamily="2" charset="2"/>
              </a:rPr>
              <a:t>/ belong to </a:t>
            </a:r>
            <a:r>
              <a:rPr lang="en-US" altLang="cs-CZ" sz="2000" b="1" dirty="0">
                <a:solidFill>
                  <a:srgbClr val="993300"/>
                </a:solidFill>
                <a:sym typeface="Symbol" panose="05050102010706020507" pitchFamily="18" charset="2"/>
              </a:rPr>
              <a:t></a:t>
            </a:r>
            <a:r>
              <a:rPr lang="en-US" altLang="cs-CZ" sz="2000" b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2</a:t>
            </a:r>
            <a:r>
              <a:rPr lang="en-US" altLang="cs-CZ" sz="2000" baseline="-25000" dirty="0"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sym typeface="Symbol" panose="05050102010706020507" pitchFamily="18" charset="2"/>
              </a:rPr>
              <a:t>: </a:t>
            </a:r>
            <a:r>
              <a:rPr lang="en-US" altLang="cs-CZ" sz="2000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type of order </a:t>
            </a:r>
            <a:r>
              <a:rPr lang="en-US" altLang="cs-CZ" sz="2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endParaRPr lang="en-US" altLang="cs-CZ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90000"/>
              </a:spcBef>
              <a:spcAft>
                <a:spcPct val="15000"/>
              </a:spcAft>
              <a:defRPr/>
            </a:pPr>
            <a:r>
              <a:rPr lang="en-US" altLang="cs-CZ" sz="21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Constructions of order n</a:t>
            </a:r>
            <a:r>
              <a:rPr lang="en-US" altLang="cs-CZ" sz="21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 </a:t>
            </a:r>
            <a:r>
              <a:rPr lang="en-US" altLang="cs-CZ" sz="2100" dirty="0"/>
              <a:t>(</a:t>
            </a:r>
            <a:r>
              <a:rPr lang="en-US" altLang="cs-CZ" sz="2100" b="1" dirty="0">
                <a:solidFill>
                  <a:srgbClr val="993300"/>
                </a:solidFill>
                <a:sym typeface="Symbol" panose="05050102010706020507" pitchFamily="18" charset="2"/>
              </a:rPr>
              <a:t></a:t>
            </a:r>
            <a:r>
              <a:rPr lang="en-US" altLang="cs-CZ" sz="2100" b="1" i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n</a:t>
            </a:r>
            <a:r>
              <a:rPr lang="en-US" altLang="cs-CZ" sz="2100" dirty="0"/>
              <a:t>)</a:t>
            </a:r>
            <a:endParaRPr lang="en-US" altLang="cs-CZ" sz="21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lnSpc>
                <a:spcPct val="80000"/>
              </a:lnSpc>
              <a:buClr>
                <a:srgbClr val="006666"/>
              </a:buClr>
              <a:buNone/>
              <a:defRPr/>
            </a:pPr>
            <a:r>
              <a:rPr lang="en-US" altLang="cs-CZ" sz="2000" dirty="0">
                <a:sym typeface="Wingdings" panose="05000000000000000000" pitchFamily="2" charset="2"/>
              </a:rPr>
              <a:t> construct entities belonging to a type of order </a:t>
            </a:r>
            <a:r>
              <a:rPr lang="en-US" altLang="cs-CZ" sz="2000" i="1" dirty="0">
                <a:sym typeface="Wingdings" panose="05000000000000000000" pitchFamily="2" charset="2"/>
              </a:rPr>
              <a:t>n </a:t>
            </a:r>
            <a:r>
              <a:rPr lang="en-US" altLang="cs-CZ" sz="2000" dirty="0">
                <a:sym typeface="Symbol" panose="05050102010706020507" pitchFamily="18" charset="2"/>
              </a:rPr>
              <a:t> </a:t>
            </a:r>
            <a:r>
              <a:rPr lang="en-US" altLang="cs-CZ" sz="2000" dirty="0">
                <a:sym typeface="Wingdings" panose="05000000000000000000" pitchFamily="2" charset="2"/>
              </a:rPr>
              <a:t>1</a:t>
            </a:r>
          </a:p>
          <a:p>
            <a:pPr marL="457200" lvl="1" indent="0" eaLnBrk="1" hangingPunct="1">
              <a:lnSpc>
                <a:spcPct val="80000"/>
              </a:lnSpc>
              <a:spcAft>
                <a:spcPct val="10000"/>
              </a:spcAft>
              <a:buClr>
                <a:srgbClr val="006666"/>
              </a:buClr>
              <a:buNone/>
              <a:defRPr/>
            </a:pPr>
            <a:r>
              <a:rPr lang="en-US" altLang="cs-CZ" sz="2000" dirty="0">
                <a:sym typeface="Wingdings" panose="05000000000000000000" pitchFamily="2" charset="2"/>
              </a:rPr>
              <a:t>/ belong to </a:t>
            </a:r>
            <a:r>
              <a:rPr lang="en-US" altLang="cs-CZ" sz="2000" b="1" dirty="0">
                <a:solidFill>
                  <a:srgbClr val="993300"/>
                </a:solidFill>
                <a:sym typeface="Symbol" panose="05050102010706020507" pitchFamily="18" charset="2"/>
              </a:rPr>
              <a:t></a:t>
            </a:r>
            <a:r>
              <a:rPr lang="en-US" altLang="cs-CZ" sz="2000" b="1" i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n</a:t>
            </a:r>
            <a:r>
              <a:rPr lang="en-US" altLang="cs-CZ" sz="2000" baseline="-25000" dirty="0"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sym typeface="Symbol" panose="05050102010706020507" pitchFamily="18" charset="2"/>
              </a:rPr>
              <a:t>: </a:t>
            </a:r>
            <a:r>
              <a:rPr lang="en-US" altLang="cs-CZ" sz="2000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type of order </a:t>
            </a:r>
            <a:r>
              <a:rPr lang="en-US" altLang="cs-CZ" sz="2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n + 1</a:t>
            </a:r>
          </a:p>
          <a:p>
            <a:pPr eaLnBrk="1" hangingPunct="1">
              <a:spcBef>
                <a:spcPct val="70000"/>
              </a:spcBef>
              <a:spcAft>
                <a:spcPct val="15000"/>
              </a:spcAft>
              <a:defRPr/>
            </a:pPr>
            <a:r>
              <a:rPr lang="en-GB" altLang="cs-CZ" sz="21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Functional entities</a:t>
            </a:r>
            <a:r>
              <a:rPr lang="en-GB" altLang="cs-CZ" sz="21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:</a:t>
            </a:r>
            <a:r>
              <a:rPr lang="en-GB" altLang="cs-CZ" sz="21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en-GB" altLang="cs-CZ" sz="2100" b="1" dirty="0">
                <a:solidFill>
                  <a:srgbClr val="993300"/>
                </a:solidFill>
                <a:latin typeface="Times" panose="02020603050405020304" pitchFamily="18" charset="0"/>
              </a:rPr>
              <a:t>(</a:t>
            </a:r>
            <a:r>
              <a:rPr lang="en-GB" altLang="cs-CZ" sz="21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GB" altLang="cs-CZ" sz="2100" b="1" dirty="0">
                <a:solidFill>
                  <a:srgbClr val="993300"/>
                </a:solidFill>
                <a:latin typeface="Times" panose="02020603050405020304" pitchFamily="18" charset="0"/>
              </a:rPr>
              <a:t> </a:t>
            </a:r>
            <a:r>
              <a:rPr lang="en-GB" altLang="cs-CZ" sz="21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100" b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1</a:t>
            </a:r>
            <a:r>
              <a:rPr lang="en-GB" altLang="cs-CZ" sz="2100" b="1" dirty="0">
                <a:solidFill>
                  <a:srgbClr val="993300"/>
                </a:solidFill>
                <a:latin typeface="Times" panose="02020603050405020304" pitchFamily="18" charset="0"/>
              </a:rPr>
              <a:t>…</a:t>
            </a:r>
            <a:r>
              <a:rPr lang="en-GB" altLang="cs-CZ" sz="2100" b="1" dirty="0">
                <a:solidFill>
                  <a:srgbClr val="9933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2100" b="1" i="1" baseline="-25000" dirty="0">
                <a:solidFill>
                  <a:srgbClr val="993300"/>
                </a:solidFill>
                <a:latin typeface="Times" panose="02020603050405020304" pitchFamily="18" charset="0"/>
              </a:rPr>
              <a:t>n</a:t>
            </a:r>
            <a:r>
              <a:rPr lang="en-GB" altLang="cs-CZ" sz="2100" b="1" dirty="0">
                <a:solidFill>
                  <a:srgbClr val="993300"/>
                </a:solidFill>
                <a:latin typeface="Times" panose="02020603050405020304" pitchFamily="18" charset="0"/>
              </a:rPr>
              <a:t>) </a:t>
            </a:r>
            <a:r>
              <a:rPr lang="en-US" altLang="cs-CZ" sz="2100" dirty="0">
                <a:sym typeface="Wingdings" panose="05000000000000000000" pitchFamily="2" charset="2"/>
              </a:rPr>
              <a:t>/ belong to </a:t>
            </a:r>
            <a:r>
              <a:rPr lang="en-US" altLang="cs-CZ" sz="2100" b="1" dirty="0">
                <a:solidFill>
                  <a:srgbClr val="993300"/>
                </a:solidFill>
                <a:sym typeface="Symbol" panose="05050102010706020507" pitchFamily="18" charset="2"/>
              </a:rPr>
              <a:t></a:t>
            </a:r>
            <a:r>
              <a:rPr lang="en-US" altLang="cs-CZ" sz="2100" b="1" i="1" baseline="-25000" dirty="0">
                <a:solidFill>
                  <a:srgbClr val="993300"/>
                </a:solidFill>
                <a:sym typeface="Symbol" panose="05050102010706020507" pitchFamily="18" charset="2"/>
              </a:rPr>
              <a:t>n</a:t>
            </a:r>
            <a:r>
              <a:rPr lang="en-US" altLang="cs-CZ" sz="2100" baseline="-25000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Font typeface="Wingdings" panose="05000000000000000000" pitchFamily="2" charset="2"/>
              <a:buNone/>
              <a:defRPr/>
            </a:pPr>
            <a:r>
              <a:rPr lang="en-US" altLang="cs-CZ" sz="1700" dirty="0">
                <a:sym typeface="Symbol" panose="05050102010706020507" pitchFamily="18" charset="2"/>
              </a:rPr>
              <a:t>	(</a:t>
            </a:r>
            <a:r>
              <a:rPr lang="en-US" altLang="cs-CZ" sz="1700" i="1" dirty="0">
                <a:sym typeface="Symbol" panose="05050102010706020507" pitchFamily="18" charset="2"/>
              </a:rPr>
              <a:t>n</a:t>
            </a:r>
            <a:r>
              <a:rPr lang="en-US" altLang="cs-CZ" sz="1700" dirty="0">
                <a:sym typeface="Symbol" panose="05050102010706020507" pitchFamily="18" charset="2"/>
              </a:rPr>
              <a:t>:</a:t>
            </a:r>
            <a:r>
              <a:rPr lang="en-US" altLang="cs-CZ" sz="1700" i="1" dirty="0">
                <a:sym typeface="Symbol" panose="05050102010706020507" pitchFamily="18" charset="2"/>
              </a:rPr>
              <a:t> </a:t>
            </a:r>
            <a:r>
              <a:rPr lang="en-US" altLang="cs-CZ" sz="1700" dirty="0">
                <a:sym typeface="Symbol" panose="05050102010706020507" pitchFamily="18" charset="2"/>
              </a:rPr>
              <a:t>the highest of the types to which </a:t>
            </a:r>
            <a:r>
              <a:rPr lang="en-GB" altLang="cs-CZ" sz="1700" dirty="0">
                <a:latin typeface="Times" panose="02020603050405020304" pitchFamily="18" charset="0"/>
                <a:sym typeface="Symbol" panose="05050102010706020507" pitchFamily="18" charset="2"/>
              </a:rPr>
              <a:t>,</a:t>
            </a:r>
            <a:r>
              <a:rPr lang="en-GB" altLang="cs-CZ" sz="1700" dirty="0">
                <a:latin typeface="Times" panose="02020603050405020304" pitchFamily="18" charset="0"/>
              </a:rPr>
              <a:t> </a:t>
            </a:r>
            <a:r>
              <a:rPr lang="en-GB" altLang="cs-CZ" sz="1700" dirty="0"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1700" baseline="-25000" dirty="0">
                <a:latin typeface="Times" panose="02020603050405020304" pitchFamily="18" charset="0"/>
              </a:rPr>
              <a:t>1</a:t>
            </a:r>
            <a:r>
              <a:rPr lang="en-GB" altLang="cs-CZ" sz="1700" dirty="0">
                <a:latin typeface="Times" panose="02020603050405020304" pitchFamily="18" charset="0"/>
              </a:rPr>
              <a:t>, …, </a:t>
            </a:r>
            <a:r>
              <a:rPr lang="en-GB" altLang="cs-CZ" sz="1700" dirty="0">
                <a:latin typeface="Times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GB" altLang="cs-CZ" sz="1700" i="1" baseline="-25000" dirty="0">
                <a:latin typeface="Times" panose="02020603050405020304" pitchFamily="18" charset="0"/>
              </a:rPr>
              <a:t>n</a:t>
            </a:r>
            <a:r>
              <a:rPr lang="en-GB" altLang="cs-CZ" sz="1700" b="1" dirty="0">
                <a:latin typeface="Times" panose="02020603050405020304" pitchFamily="18" charset="0"/>
              </a:rPr>
              <a:t> </a:t>
            </a:r>
            <a:r>
              <a:rPr lang="en-GB" altLang="cs-CZ" sz="1700" dirty="0">
                <a:latin typeface="Times" panose="02020603050405020304" pitchFamily="18" charset="0"/>
              </a:rPr>
              <a:t>belong)</a:t>
            </a:r>
            <a:r>
              <a:rPr lang="en-US" altLang="cs-CZ" sz="1700" dirty="0">
                <a:sym typeface="Symbol" panose="05050102010706020507" pitchFamily="18" charset="2"/>
              </a:rPr>
              <a:t> </a:t>
            </a:r>
            <a:endParaRPr lang="en-US" altLang="cs-CZ" sz="17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cs-CZ" sz="1700" i="1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  <a:buClr>
                <a:srgbClr val="006666"/>
              </a:buClr>
              <a:buFontTx/>
              <a:buNone/>
              <a:defRPr/>
            </a:pPr>
            <a:r>
              <a:rPr lang="en-US" altLang="cs-CZ" sz="1500" dirty="0">
                <a:sym typeface="Symbol" panose="05050102010706020507" pitchFamily="18" charset="2"/>
              </a:rPr>
              <a:t>And so on,</a:t>
            </a:r>
            <a:r>
              <a:rPr lang="en-US" altLang="cs-CZ" sz="1500" i="1" dirty="0">
                <a:sym typeface="Symbol" panose="05050102010706020507" pitchFamily="18" charset="2"/>
              </a:rPr>
              <a:t> ad infinitum</a:t>
            </a:r>
            <a:endParaRPr lang="cs-CZ" altLang="cs-CZ" sz="1500" i="1" dirty="0">
              <a:sym typeface="Symbol" panose="05050102010706020507" pitchFamily="18" charset="2"/>
            </a:endParaRPr>
          </a:p>
        </p:txBody>
      </p:sp>
      <p:sp>
        <p:nvSpPr>
          <p:cNvPr id="55299" name="Zástupný symbol pro číslo snímku 2">
            <a:extLst>
              <a:ext uri="{FF2B5EF4-FFF2-40B4-BE49-F238E27FC236}">
                <a16:creationId xmlns:a16="http://schemas.microsoft.com/office/drawing/2014/main" id="{30EF08FB-1D81-4D0C-ADAB-B054CD80B89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976EFE64-0485-4575-A9A2-CAA621366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D6C60E-DB34-4CA8-9FD5-573C1396D0F5}" type="slidenum">
              <a:rPr lang="cs-CZ" altLang="en-US" smtClean="0">
                <a:latin typeface="Arial" panose="020B0604020202020204" pitchFamily="34" charset="0"/>
              </a:rPr>
              <a:pPr/>
              <a:t>49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1345DA6-4595-40CE-8E42-4B9AD77F89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549275"/>
            <a:ext cx="7776864" cy="7194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3200" i="1" dirty="0"/>
              <a:t>explicit </a:t>
            </a:r>
            <a:r>
              <a:rPr lang="en-US" altLang="cs-CZ" sz="3200" i="1" dirty="0" err="1"/>
              <a:t>intensionalization</a:t>
            </a:r>
            <a:r>
              <a:rPr lang="en-US" altLang="cs-CZ" sz="3200" i="1" dirty="0"/>
              <a:t> and temporalization </a:t>
            </a:r>
            <a:endParaRPr lang="cs-CZ" altLang="cs-CZ" sz="32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D21652F-126A-4861-BF46-0BF35DD73D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556792"/>
            <a:ext cx="7776864" cy="516468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cs-CZ" sz="2900" dirty="0"/>
              <a:t>constructions of possible-world intensions directly encoded in the logical syntax:</a:t>
            </a:r>
            <a:endParaRPr lang="en-GB" altLang="cs-CZ" sz="29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sz="2900" dirty="0">
                <a:sym typeface="Symbol" panose="05050102010706020507" pitchFamily="18" charset="2"/>
              </a:rPr>
              <a:t> 				</a:t>
            </a:r>
            <a:r>
              <a:rPr lang="en-GB" altLang="cs-CZ" sz="2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GB" altLang="cs-CZ" sz="29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</a:t>
            </a:r>
            <a:r>
              <a:rPr lang="en-GB" altLang="cs-CZ" sz="2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GB" altLang="cs-CZ" sz="29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altLang="cs-CZ" sz="2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[…</a:t>
            </a:r>
            <a:r>
              <a:rPr lang="en-GB" altLang="cs-CZ" sz="29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GB" altLang="cs-CZ" sz="2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</a:t>
            </a:r>
            <a:r>
              <a:rPr lang="en-GB" altLang="cs-CZ" sz="29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altLang="cs-CZ" sz="29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…]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altLang="cs-CZ" sz="2900" baseline="30000" dirty="0"/>
              <a:t>0</a:t>
            </a:r>
            <a:r>
              <a:rPr lang="en-GB" altLang="cs-CZ" sz="2900" i="1" dirty="0"/>
              <a:t>Happy</a:t>
            </a:r>
            <a:r>
              <a:rPr lang="en-GB" altLang="cs-CZ" sz="2900" dirty="0"/>
              <a:t> </a:t>
            </a:r>
            <a:r>
              <a:rPr lang="en-GB" altLang="cs-CZ" sz="2900" dirty="0">
                <a:sym typeface="Symbol" panose="05050102010706020507" pitchFamily="18" charset="2"/>
              </a:rPr>
              <a:t></a:t>
            </a:r>
            <a:r>
              <a:rPr lang="en-GB" altLang="cs-CZ" sz="2900" dirty="0"/>
              <a:t> (</a:t>
            </a:r>
            <a:r>
              <a:rPr lang="en-GB" altLang="cs-CZ" sz="2900" dirty="0">
                <a:sym typeface="Symbol" panose="05050102010706020507" pitchFamily="18" charset="2"/>
              </a:rPr>
              <a:t></a:t>
            </a:r>
            <a:r>
              <a:rPr lang="en-GB" altLang="cs-CZ" sz="2900" dirty="0"/>
              <a:t>)</a:t>
            </a:r>
            <a:r>
              <a:rPr lang="en-GB" altLang="cs-CZ" sz="2900" baseline="-25000" dirty="0">
                <a:sym typeface="Symbol" panose="05050102010706020507" pitchFamily="18" charset="2"/>
              </a:rPr>
              <a:t></a:t>
            </a:r>
            <a:r>
              <a:rPr lang="en-GB" altLang="cs-CZ" sz="2900" dirty="0"/>
              <a:t>; </a:t>
            </a:r>
            <a:r>
              <a:rPr lang="en-GB" altLang="cs-CZ" sz="2900" baseline="30000" dirty="0"/>
              <a:t>0</a:t>
            </a:r>
            <a:r>
              <a:rPr lang="en-GB" altLang="cs-CZ" sz="2900" i="1" dirty="0"/>
              <a:t>Pope</a:t>
            </a:r>
            <a:r>
              <a:rPr lang="en-GB" altLang="cs-CZ" sz="2900" dirty="0"/>
              <a:t> </a:t>
            </a:r>
            <a:r>
              <a:rPr lang="en-GB" altLang="cs-CZ" sz="2900" dirty="0">
                <a:sym typeface="Symbol" panose="05050102010706020507" pitchFamily="18" charset="2"/>
              </a:rPr>
              <a:t></a:t>
            </a:r>
            <a:r>
              <a:rPr lang="en-GB" altLang="cs-CZ" sz="2900" dirty="0"/>
              <a:t> </a:t>
            </a:r>
            <a:r>
              <a:rPr lang="en-GB" altLang="cs-CZ" sz="2900" dirty="0">
                <a:sym typeface="Symbol" panose="05050102010706020507" pitchFamily="18" charset="2"/>
              </a:rPr>
              <a:t></a:t>
            </a:r>
            <a:r>
              <a:rPr lang="en-GB" altLang="cs-CZ" sz="2900" baseline="-25000" dirty="0">
                <a:sym typeface="Symbol" panose="05050102010706020507" pitchFamily="18" charset="2"/>
              </a:rPr>
              <a:t></a:t>
            </a:r>
            <a:endParaRPr lang="en-GB" altLang="cs-CZ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9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			</a:t>
            </a:r>
            <a:r>
              <a:rPr lang="en-GB" altLang="cs-CZ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GB" altLang="cs-CZ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</a:t>
            </a:r>
            <a:r>
              <a:rPr lang="en-GB" altLang="cs-CZ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GB" altLang="cs-CZ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altLang="cs-CZ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[</a:t>
            </a:r>
            <a:r>
              <a:rPr lang="en-GB" altLang="cs-CZ" sz="29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Happy</a:t>
            </a:r>
            <a:r>
              <a:rPr lang="en-GB" altLang="cs-CZ" sz="2900" b="1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wt</a:t>
            </a:r>
            <a:r>
              <a:rPr lang="en-GB" altLang="cs-CZ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9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</a:t>
            </a:r>
            <a:r>
              <a:rPr lang="en-GB" altLang="cs-CZ" sz="2900" b="1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wt</a:t>
            </a:r>
            <a:r>
              <a:rPr lang="en-GB" altLang="cs-CZ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r>
              <a:rPr lang="en-GB" altLang="cs-CZ" sz="2900" dirty="0"/>
              <a:t> </a:t>
            </a:r>
            <a:r>
              <a:rPr lang="en-GB" altLang="cs-CZ" sz="2900" dirty="0">
                <a:sym typeface="Symbol" panose="05050102010706020507" pitchFamily="18" charset="2"/>
              </a:rPr>
              <a:t></a:t>
            </a:r>
            <a:r>
              <a:rPr lang="en-GB" altLang="cs-CZ" sz="2900" dirty="0"/>
              <a:t> </a:t>
            </a:r>
            <a:r>
              <a:rPr lang="en-GB" altLang="cs-CZ" sz="2900" dirty="0">
                <a:sym typeface="Symbol" panose="05050102010706020507" pitchFamily="18" charset="2"/>
              </a:rPr>
              <a:t></a:t>
            </a:r>
            <a:r>
              <a:rPr lang="en-GB" altLang="cs-CZ" sz="2900" baseline="-25000" dirty="0">
                <a:sym typeface="Symbol" panose="05050102010706020507" pitchFamily="18" charset="2"/>
              </a:rPr>
              <a:t></a:t>
            </a:r>
            <a:endParaRPr lang="cs-CZ" altLang="cs-CZ" sz="29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altLang="cs-CZ" sz="2900" dirty="0"/>
              <a:t>In any possible world (</a:t>
            </a:r>
            <a:r>
              <a:rPr lang="en-GB" altLang="cs-CZ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GB" altLang="cs-CZ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GB" altLang="cs-CZ" sz="2900" dirty="0"/>
              <a:t>) at any time (</a:t>
            </a:r>
            <a:r>
              <a:rPr lang="en-GB" altLang="cs-CZ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GB" altLang="cs-CZ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altLang="cs-CZ" sz="2900" dirty="0"/>
              <a:t>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cs-CZ" sz="2500" dirty="0"/>
              <a:t>Take the property of being happy (</a:t>
            </a:r>
            <a:r>
              <a:rPr lang="en-GB" altLang="cs-CZ" sz="25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Happy</a:t>
            </a:r>
            <a:r>
              <a:rPr lang="en-GB" altLang="cs-CZ" sz="25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cs-CZ" sz="2500" dirty="0"/>
              <a:t>Take the papal office (</a:t>
            </a:r>
            <a:r>
              <a:rPr lang="en-GB" altLang="cs-CZ" sz="25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</a:t>
            </a:r>
            <a:r>
              <a:rPr lang="en-GB" altLang="cs-CZ" sz="25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cs-CZ" sz="2500" dirty="0" err="1"/>
              <a:t>Extensionalize</a:t>
            </a:r>
            <a:r>
              <a:rPr lang="en-GB" altLang="cs-CZ" sz="2500" dirty="0"/>
              <a:t> both of them (</a:t>
            </a:r>
            <a:r>
              <a:rPr lang="en-GB" altLang="cs-CZ" sz="25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Happy</a:t>
            </a:r>
            <a:r>
              <a:rPr lang="en-GB" altLang="cs-CZ" sz="2500" b="1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wt</a:t>
            </a:r>
            <a:r>
              <a:rPr lang="en-GB" altLang="cs-CZ" sz="2500" dirty="0"/>
              <a:t>,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5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</a:t>
            </a:r>
            <a:r>
              <a:rPr lang="en-GB" altLang="cs-CZ" sz="2500" b="1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wt</a:t>
            </a:r>
            <a:r>
              <a:rPr lang="en-GB" altLang="cs-CZ" sz="25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cs-CZ" sz="2500" dirty="0"/>
              <a:t>Check whether the holder of the Papal office is happy at that </a:t>
            </a:r>
            <a:r>
              <a:rPr lang="en-GB" altLang="cs-CZ" sz="2500" i="1" dirty="0"/>
              <a:t>w</a:t>
            </a:r>
            <a:r>
              <a:rPr lang="en-GB" altLang="cs-CZ" sz="2500" dirty="0"/>
              <a:t>, </a:t>
            </a:r>
            <a:r>
              <a:rPr lang="en-GB" altLang="cs-CZ" sz="2500" i="1" dirty="0"/>
              <a:t>t </a:t>
            </a:r>
            <a:r>
              <a:rPr lang="en-GB" altLang="cs-CZ" sz="2500" dirty="0"/>
              <a:t>of evaluation </a:t>
            </a:r>
            <a:br>
              <a:rPr lang="en-GB" altLang="cs-CZ" sz="2500" dirty="0"/>
            </a:br>
            <a:r>
              <a:rPr lang="en-GB" altLang="cs-CZ" sz="2500" dirty="0"/>
              <a:t>(</a:t>
            </a:r>
            <a:r>
              <a:rPr lang="en-GB" altLang="cs-CZ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GB" altLang="cs-CZ" sz="25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Happy</a:t>
            </a:r>
            <a:r>
              <a:rPr lang="en-GB" altLang="cs-CZ" sz="2500" b="1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wt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5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GB" altLang="cs-CZ" sz="25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Pope</a:t>
            </a:r>
            <a:r>
              <a:rPr lang="en-GB" altLang="cs-CZ" sz="2500" b="1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wt</a:t>
            </a:r>
            <a:r>
              <a:rPr lang="en-GB" altLang="cs-CZ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r>
              <a:rPr lang="en-GB" altLang="cs-CZ" sz="2500" dirty="0"/>
              <a:t>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4C12C72B-96AC-4549-BE68-D6A21CF10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79475"/>
          </a:xfrm>
        </p:spPr>
        <p:txBody>
          <a:bodyPr>
            <a:normAutofit fontScale="90000"/>
          </a:bodyPr>
          <a:lstStyle/>
          <a:p>
            <a:r>
              <a:rPr lang="en-US" altLang="cs-CZ" sz="3600" dirty="0"/>
              <a:t>Negation of properties (privative modifiers)</a:t>
            </a:r>
            <a:endParaRPr lang="cs-CZ" alt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D4F6C-44F8-497A-806F-5A025949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b="1" dirty="0">
                <a:solidFill>
                  <a:srgbClr val="2C6637"/>
                </a:solidFill>
              </a:rPr>
              <a:t>[</a:t>
            </a:r>
            <a:r>
              <a:rPr lang="en-GB" b="1" i="1" dirty="0">
                <a:solidFill>
                  <a:srgbClr val="2C6637"/>
                </a:solidFill>
              </a:rPr>
              <a:t>MP</a:t>
            </a:r>
            <a:r>
              <a:rPr lang="en-GB" b="1" dirty="0">
                <a:solidFill>
                  <a:srgbClr val="2C6637"/>
                </a:solidFill>
              </a:rPr>
              <a:t>](</a:t>
            </a:r>
            <a:r>
              <a:rPr lang="en-GB" b="1" i="1" dirty="0">
                <a:solidFill>
                  <a:srgbClr val="2C6637"/>
                </a:solidFill>
              </a:rPr>
              <a:t>a</a:t>
            </a:r>
            <a:r>
              <a:rPr lang="en-GB" b="1" dirty="0">
                <a:solidFill>
                  <a:srgbClr val="2C6637"/>
                </a:solidFill>
              </a:rPr>
              <a:t>) |</a:t>
            </a:r>
            <a:r>
              <a:rPr lang="en-GB" b="1" dirty="0">
                <a:solidFill>
                  <a:srgbClr val="2C6637"/>
                </a:solidFill>
                <a:sym typeface="Symbol" panose="05050102010706020507" pitchFamily="18" charset="2"/>
              </a:rPr>
              <a:t> </a:t>
            </a:r>
            <a:r>
              <a:rPr lang="en-GB" b="1" i="1" dirty="0">
                <a:solidFill>
                  <a:srgbClr val="2C6637"/>
                </a:solidFill>
                <a:sym typeface="Symbol" panose="05050102010706020507" pitchFamily="18" charset="2"/>
              </a:rPr>
              <a:t>P</a:t>
            </a:r>
            <a:r>
              <a:rPr lang="en-GB" b="1" dirty="0">
                <a:solidFill>
                  <a:srgbClr val="2C6637"/>
                </a:solidFill>
                <a:sym typeface="Symbol" panose="05050102010706020507" pitchFamily="18" charset="2"/>
              </a:rPr>
              <a:t>(</a:t>
            </a:r>
            <a:r>
              <a:rPr lang="en-GB" b="1" i="1" dirty="0">
                <a:solidFill>
                  <a:srgbClr val="2C6637"/>
                </a:solidFill>
                <a:sym typeface="Symbol" panose="05050102010706020507" pitchFamily="18" charset="2"/>
              </a:rPr>
              <a:t>a</a:t>
            </a:r>
            <a:r>
              <a:rPr lang="en-GB" b="1" dirty="0">
                <a:solidFill>
                  <a:srgbClr val="2C6637"/>
                </a:solidFill>
                <a:sym typeface="Symbol" panose="05050102010706020507" pitchFamily="18" charset="2"/>
              </a:rPr>
              <a:t>)</a:t>
            </a:r>
            <a:r>
              <a:rPr lang="en-GB" b="1" i="1" dirty="0">
                <a:solidFill>
                  <a:srgbClr val="2C6637"/>
                </a:solidFill>
                <a:sym typeface="Symbol" panose="05050102010706020507" pitchFamily="18" charset="2"/>
              </a:rPr>
              <a:t> </a:t>
            </a:r>
            <a:r>
              <a:rPr lang="en-GB" dirty="0">
                <a:sym typeface="Symbol" panose="05050102010706020507" pitchFamily="18" charset="2"/>
              </a:rPr>
              <a:t>		too simplistic</a:t>
            </a:r>
          </a:p>
          <a:p>
            <a:pPr>
              <a:spcBef>
                <a:spcPts val="1800"/>
              </a:spcBef>
              <a:defRPr/>
            </a:pPr>
            <a:r>
              <a:rPr lang="en-GB" i="1" dirty="0">
                <a:sym typeface="Symbol" panose="05050102010706020507" pitchFamily="18" charset="2"/>
              </a:rPr>
              <a:t>Forged banknote is not a banknote, for sure</a:t>
            </a:r>
          </a:p>
          <a:p>
            <a:pPr>
              <a:defRPr/>
            </a:pPr>
            <a:r>
              <a:rPr lang="en-GB" dirty="0"/>
              <a:t>yet it still has </a:t>
            </a:r>
            <a:r>
              <a:rPr lang="en-GB" b="1" i="1" dirty="0"/>
              <a:t>much in common</a:t>
            </a:r>
            <a:r>
              <a:rPr lang="en-GB" dirty="0"/>
              <a:t> with banknotes. </a:t>
            </a:r>
            <a:br>
              <a:rPr lang="cs-CZ" dirty="0"/>
            </a:br>
            <a:r>
              <a:rPr lang="en-GB" dirty="0"/>
              <a:t>A forged banknote is not just some object or other that fails to be a banknote; </a:t>
            </a:r>
          </a:p>
          <a:p>
            <a:pPr>
              <a:defRPr/>
            </a:pPr>
            <a:r>
              <a:rPr lang="en-GB" dirty="0"/>
              <a:t>Though forged banknotes and, say, horses and lions are not banknotes, there is a sense in which forged banknotes are much ‘closer’ to banknotes that are horses and lions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b="1" dirty="0">
                <a:solidFill>
                  <a:srgbClr val="800000"/>
                </a:solidFill>
              </a:rPr>
              <a:t>[</a:t>
            </a:r>
            <a:r>
              <a:rPr lang="en-GB" b="1" i="1" dirty="0">
                <a:solidFill>
                  <a:srgbClr val="800000"/>
                </a:solidFill>
              </a:rPr>
              <a:t>MP</a:t>
            </a:r>
            <a:r>
              <a:rPr lang="en-GB" b="1" dirty="0">
                <a:solidFill>
                  <a:srgbClr val="800000"/>
                </a:solidFill>
              </a:rPr>
              <a:t>]</a:t>
            </a:r>
            <a:r>
              <a:rPr lang="en-GB" b="1" dirty="0">
                <a:solidFill>
                  <a:srgbClr val="800000"/>
                </a:solidFill>
                <a:sym typeface="Symbol" panose="05050102010706020507" pitchFamily="18" charset="2"/>
              </a:rPr>
              <a:t>(</a:t>
            </a:r>
            <a:r>
              <a:rPr lang="en-GB" b="1" i="1" dirty="0">
                <a:solidFill>
                  <a:srgbClr val="800000"/>
                </a:solidFill>
                <a:sym typeface="Symbol" panose="05050102010706020507" pitchFamily="18" charset="2"/>
              </a:rPr>
              <a:t>a</a:t>
            </a:r>
            <a:r>
              <a:rPr lang="en-GB" b="1" dirty="0">
                <a:solidFill>
                  <a:srgbClr val="800000"/>
                </a:solidFill>
                <a:sym typeface="Symbol" panose="05050102010706020507" pitchFamily="18" charset="2"/>
              </a:rPr>
              <a:t>)</a:t>
            </a:r>
            <a:r>
              <a:rPr lang="en-GB" b="1" dirty="0">
                <a:solidFill>
                  <a:srgbClr val="800000"/>
                </a:solidFill>
              </a:rPr>
              <a:t> |</a:t>
            </a:r>
            <a:r>
              <a:rPr lang="en-GB" b="1" dirty="0">
                <a:solidFill>
                  <a:srgbClr val="800000"/>
                </a:solidFill>
                <a:sym typeface="Symbol" panose="05050102010706020507" pitchFamily="18" charset="2"/>
              </a:rPr>
              <a:t> </a:t>
            </a:r>
            <a:r>
              <a:rPr lang="en-GB" b="1" i="1" dirty="0">
                <a:solidFill>
                  <a:srgbClr val="800000"/>
                </a:solidFill>
                <a:sym typeface="Symbol" panose="05050102010706020507" pitchFamily="18" charset="2"/>
              </a:rPr>
              <a:t>non-P</a:t>
            </a:r>
            <a:r>
              <a:rPr lang="en-GB" b="1" dirty="0">
                <a:solidFill>
                  <a:srgbClr val="800000"/>
                </a:solidFill>
                <a:sym typeface="Symbol" panose="05050102010706020507" pitchFamily="18" charset="2"/>
              </a:rPr>
              <a:t>(</a:t>
            </a:r>
            <a:r>
              <a:rPr lang="en-GB" b="1" i="1" dirty="0">
                <a:solidFill>
                  <a:srgbClr val="800000"/>
                </a:solidFill>
                <a:sym typeface="Symbol" panose="05050102010706020507" pitchFamily="18" charset="2"/>
              </a:rPr>
              <a:t>a</a:t>
            </a:r>
            <a:r>
              <a:rPr lang="en-GB" b="1" dirty="0">
                <a:solidFill>
                  <a:srgbClr val="800000"/>
                </a:solidFill>
                <a:sym typeface="Symbol" panose="05050102010706020507" pitchFamily="18" charset="2"/>
              </a:rPr>
              <a:t>)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i="1" dirty="0">
                <a:sym typeface="Symbol" panose="05050102010706020507" pitchFamily="18" charset="2"/>
              </a:rPr>
              <a:t>		contraries</a:t>
            </a:r>
            <a:endParaRPr lang="en-GB" dirty="0"/>
          </a:p>
          <a:p>
            <a:pPr>
              <a:defRPr/>
            </a:pPr>
            <a:endParaRPr lang="cs-CZ" i="1" dirty="0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D438A362-A7C1-466B-B331-F2EFD9601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E30EF2-6245-4DBC-88AA-8A7808A301F2}" type="slidenum">
              <a:rPr lang="cs-CZ" altLang="cs-CZ" smtClean="0">
                <a:latin typeface="Arial" panose="020B0604020202020204" pitchFamily="34" charset="0"/>
              </a:rPr>
              <a:pPr/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A2FE02DD-0556-4F7C-A367-EAB923D3D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4097"/>
          </a:xfrm>
        </p:spPr>
        <p:txBody>
          <a:bodyPr/>
          <a:lstStyle/>
          <a:p>
            <a:r>
              <a:rPr lang="en-US" altLang="cs-CZ" dirty="0"/>
              <a:t>TIL vs. Montague’s IL</a:t>
            </a:r>
            <a:endParaRPr lang="cs-CZ" altLang="cs-CZ" dirty="0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21E61E0-57B1-468E-B576-34BDE77838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40769"/>
            <a:ext cx="8229601" cy="49076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cs-CZ" sz="2000" dirty="0"/>
              <a:t>IL is an extensional logic, since the axiom of extensionality is valid:</a:t>
            </a:r>
            <a:r>
              <a:rPr lang="cs-CZ" altLang="cs-CZ" sz="2000" dirty="0"/>
              <a:t>   </a:t>
            </a:r>
            <a:r>
              <a:rPr lang="en-GB" altLang="cs-CZ" sz="2000" dirty="0">
                <a:sym typeface="Symbol" panose="05050102010706020507" pitchFamily="18" charset="2"/>
              </a:rPr>
              <a:t>	</a:t>
            </a:r>
            <a:r>
              <a:rPr lang="en-GB" altLang="cs-CZ" sz="2000" i="1" dirty="0"/>
              <a:t>x </a:t>
            </a:r>
            <a:r>
              <a:rPr lang="en-GB" altLang="cs-CZ" sz="2000" dirty="0"/>
              <a:t>(</a:t>
            </a:r>
            <a:r>
              <a:rPr lang="en-GB" altLang="cs-CZ" sz="2000" i="1" dirty="0" err="1"/>
              <a:t>Ax</a:t>
            </a:r>
            <a:r>
              <a:rPr lang="en-GB" altLang="cs-CZ" sz="2000" i="1" dirty="0"/>
              <a:t> = </a:t>
            </a:r>
            <a:r>
              <a:rPr lang="en-GB" altLang="cs-CZ" sz="2000" i="1" dirty="0" err="1"/>
              <a:t>Bx</a:t>
            </a:r>
            <a:r>
              <a:rPr lang="en-GB" altLang="cs-CZ" sz="2000" dirty="0"/>
              <a:t>) </a:t>
            </a:r>
            <a:r>
              <a:rPr lang="en-GB" altLang="cs-CZ" sz="2000" dirty="0">
                <a:sym typeface="Symbol" panose="05050102010706020507" pitchFamily="18" charset="2"/>
              </a:rPr>
              <a:t></a:t>
            </a:r>
            <a:r>
              <a:rPr lang="en-GB" altLang="cs-CZ" sz="2000" dirty="0"/>
              <a:t> </a:t>
            </a:r>
            <a:r>
              <a:rPr lang="en-GB" altLang="cs-CZ" sz="2000" i="1" dirty="0"/>
              <a:t>A = B</a:t>
            </a:r>
            <a:r>
              <a:rPr lang="en-GB" altLang="cs-CZ" sz="20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GB" altLang="cs-CZ" sz="2000" dirty="0"/>
              <a:t>This is a good thing. However, the price exacted for the simplification of the language (due to ghost variables) is too high;  </a:t>
            </a:r>
            <a:endParaRPr lang="cs-CZ" altLang="cs-CZ" sz="2000" dirty="0"/>
          </a:p>
          <a:p>
            <a:pPr lvl="1">
              <a:lnSpc>
                <a:spcPct val="90000"/>
              </a:lnSpc>
              <a:defRPr/>
            </a:pPr>
            <a:r>
              <a:rPr lang="en-GB" altLang="cs-CZ" sz="1900" dirty="0"/>
              <a:t>the law of universal instantiation, lambda conversion and Leibniz’s Law do not generally hold, all of which is rather unattractive. </a:t>
            </a:r>
          </a:p>
          <a:p>
            <a:pPr>
              <a:lnSpc>
                <a:spcPct val="90000"/>
              </a:lnSpc>
              <a:defRPr/>
            </a:pPr>
            <a:r>
              <a:rPr lang="en-GB" altLang="cs-CZ" sz="2000" dirty="0"/>
              <a:t>Worse, IL does</a:t>
            </a:r>
            <a:r>
              <a:rPr lang="en-GB" altLang="cs-CZ" sz="2000" i="1" dirty="0"/>
              <a:t> </a:t>
            </a:r>
            <a:r>
              <a:rPr lang="en-GB" altLang="cs-CZ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</a:t>
            </a:r>
            <a:r>
              <a:rPr lang="en-GB" alt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validate the Church-Rosser ‘diamond’</a:t>
            </a:r>
            <a:r>
              <a:rPr lang="en-GB" altLang="cs-CZ" sz="2000" dirty="0"/>
              <a:t>. It is a well-known fact that an ordinary typed </a:t>
            </a:r>
            <a:r>
              <a:rPr lang="en-GB" altLang="cs-CZ" sz="2000" dirty="0">
                <a:sym typeface="Symbol" panose="05050102010706020507" pitchFamily="18" charset="2"/>
              </a:rPr>
              <a:t></a:t>
            </a:r>
            <a:r>
              <a:rPr lang="en-GB" altLang="cs-CZ" sz="2000" dirty="0"/>
              <a:t>-calculus will have this property. Given a term </a:t>
            </a:r>
            <a:r>
              <a:rPr lang="en-GB" altLang="cs-CZ" sz="2000" dirty="0">
                <a:sym typeface="Symbol" panose="05050102010706020507" pitchFamily="18" charset="2"/>
              </a:rPr>
              <a:t></a:t>
            </a:r>
            <a:r>
              <a:rPr lang="en-GB" altLang="cs-CZ" sz="2000" i="1" dirty="0"/>
              <a:t>x</a:t>
            </a:r>
            <a:r>
              <a:rPr lang="en-GB" altLang="cs-CZ" sz="2000" dirty="0"/>
              <a:t>(</a:t>
            </a:r>
            <a:r>
              <a:rPr lang="en-GB" altLang="cs-CZ" sz="2000" i="1" dirty="0"/>
              <a:t>A</a:t>
            </a:r>
            <a:r>
              <a:rPr lang="en-GB" altLang="cs-CZ" sz="2000" dirty="0"/>
              <a:t>)</a:t>
            </a:r>
            <a:r>
              <a:rPr lang="en-GB" altLang="cs-CZ" sz="2000" i="1" dirty="0"/>
              <a:t>B </a:t>
            </a:r>
            <a:r>
              <a:rPr lang="en-GB" altLang="cs-CZ" sz="2000" dirty="0"/>
              <a:t>(the </a:t>
            </a:r>
            <a:r>
              <a:rPr lang="en-GB" altLang="cs-CZ" sz="2000" i="1" dirty="0" err="1"/>
              <a:t>redex</a:t>
            </a:r>
            <a:r>
              <a:rPr lang="en-GB" altLang="cs-CZ" sz="2000" dirty="0"/>
              <a:t>), we can simplify the term to the form [</a:t>
            </a:r>
            <a:r>
              <a:rPr lang="en-GB" altLang="cs-CZ" sz="2000" i="1" dirty="0"/>
              <a:t>B</a:t>
            </a:r>
            <a:r>
              <a:rPr lang="en-GB" altLang="cs-CZ" sz="2000" dirty="0"/>
              <a:t>/</a:t>
            </a:r>
            <a:r>
              <a:rPr lang="en-GB" altLang="cs-CZ" sz="2000" i="1" dirty="0"/>
              <a:t>x</a:t>
            </a:r>
            <a:r>
              <a:rPr lang="en-GB" altLang="cs-CZ" sz="2000" dirty="0"/>
              <a:t>]</a:t>
            </a:r>
            <a:r>
              <a:rPr lang="en-GB" altLang="cs-CZ" sz="2000" i="1" dirty="0"/>
              <a:t>A</a:t>
            </a:r>
            <a:r>
              <a:rPr lang="en-GB" altLang="cs-CZ" sz="2000" dirty="0"/>
              <a:t>, and </a:t>
            </a:r>
            <a:r>
              <a:rPr lang="en-GB" altLang="cs-CZ" sz="2000" i="1" dirty="0"/>
              <a:t>the order in which we reduce particular </a:t>
            </a:r>
            <a:r>
              <a:rPr lang="en-GB" altLang="cs-CZ" sz="2000" i="1" dirty="0" err="1"/>
              <a:t>rede</a:t>
            </a:r>
            <a:r>
              <a:rPr lang="cs-CZ" altLang="cs-CZ" sz="2000" i="1" dirty="0"/>
              <a:t>x</a:t>
            </a:r>
            <a:r>
              <a:rPr lang="en-GB" altLang="cs-CZ" sz="2000" i="1" dirty="0" err="1"/>
              <a:t>es</a:t>
            </a:r>
            <a:r>
              <a:rPr lang="en-GB" altLang="cs-CZ" sz="2000" i="1" dirty="0"/>
              <a:t> does not matter</a:t>
            </a:r>
            <a:r>
              <a:rPr lang="en-GB" altLang="cs-CZ" sz="2000" dirty="0"/>
              <a:t>.</a:t>
            </a:r>
            <a:r>
              <a:rPr lang="en-GB" altLang="cs-CZ" sz="2000" i="1" dirty="0"/>
              <a:t> </a:t>
            </a:r>
            <a:r>
              <a:rPr lang="en-GB" altLang="cs-CZ" sz="2000" dirty="0"/>
              <a:t>The resulting term is uniquely determined up to </a:t>
            </a:r>
            <a:r>
              <a:rPr lang="en-GB" altLang="cs-CZ" sz="2000" dirty="0">
                <a:sym typeface="Symbol" panose="05050102010706020507" pitchFamily="18" charset="2"/>
              </a:rPr>
              <a:t></a:t>
            </a:r>
            <a:r>
              <a:rPr lang="en-GB" altLang="cs-CZ" sz="2000" dirty="0"/>
              <a:t>-renaming variables.</a:t>
            </a:r>
            <a:r>
              <a:rPr lang="cs-CZ" altLang="cs-CZ" sz="2000" dirty="0"/>
              <a:t> </a:t>
            </a:r>
            <a:endParaRPr lang="en-US" altLang="cs-CZ" sz="2000" dirty="0"/>
          </a:p>
          <a:p>
            <a:pPr>
              <a:lnSpc>
                <a:spcPct val="90000"/>
              </a:lnSpc>
              <a:defRPr/>
            </a:pPr>
            <a:r>
              <a:rPr lang="en-US" altLang="cs-CZ" sz="2000" dirty="0">
                <a:solidFill>
                  <a:schemeClr val="tx2"/>
                </a:solidFill>
              </a:rPr>
              <a:t>TIL does not have this defect; it validates the Church-Rosser property though it works with </a:t>
            </a:r>
            <a:r>
              <a:rPr lang="en-US" altLang="cs-CZ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</a:t>
            </a:r>
            <a:r>
              <a:rPr lang="en-US" altLang="cs-CZ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ary</a:t>
            </a:r>
            <a:r>
              <a:rPr lang="en-US" alt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partial</a:t>
            </a:r>
            <a:r>
              <a:rPr lang="en-US" altLang="cs-CZ" sz="2000" dirty="0">
                <a:solidFill>
                  <a:schemeClr val="tx2"/>
                </a:solidFill>
              </a:rPr>
              <a:t> functions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cs-CZ" sz="2000" dirty="0"/>
              <a:t>the functions of TY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are restricted to </a:t>
            </a:r>
            <a:r>
              <a:rPr lang="en-GB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unary total</a:t>
            </a:r>
            <a:r>
              <a:rPr lang="en-GB" altLang="cs-CZ" sz="2000" dirty="0"/>
              <a:t> functions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en-GB" altLang="cs-CZ" sz="2000" dirty="0" err="1"/>
              <a:t>Schönfinkel</a:t>
            </a:r>
            <a:r>
              <a:rPr lang="en-US" altLang="cs-CZ" sz="2000" dirty="0"/>
              <a:t>)</a:t>
            </a:r>
            <a:endParaRPr lang="cs-CZ" altLang="cs-CZ" sz="2000" dirty="0"/>
          </a:p>
        </p:txBody>
      </p:sp>
      <p:sp>
        <p:nvSpPr>
          <p:cNvPr id="57346" name="Rectangle 6">
            <a:extLst>
              <a:ext uri="{FF2B5EF4-FFF2-40B4-BE49-F238E27FC236}">
                <a16:creationId xmlns:a16="http://schemas.microsoft.com/office/drawing/2014/main" id="{5936F32D-5696-4BAE-8E64-FA73CC1DB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A4A744-D674-4ED3-9FCF-F16996030E8F}" type="slidenum">
              <a:rPr lang="cs-CZ" altLang="en-US" smtClean="0">
                <a:latin typeface="Arial" panose="020B0604020202020204" pitchFamily="34" charset="0"/>
              </a:rPr>
              <a:pPr/>
              <a:t>50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E8F41C2D-652A-4269-B86B-E22884E34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7FCA9-C0A9-4154-BFA4-52D72DB6EB84}" type="slidenum">
              <a:rPr lang="cs-CZ" altLang="en-US" smtClean="0">
                <a:latin typeface="Arial" panose="020B0604020202020204" pitchFamily="34" charset="0"/>
              </a:rPr>
              <a:pPr/>
              <a:t>51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426B670-0089-4723-9565-AF96628B8F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60648"/>
            <a:ext cx="7402016" cy="1008112"/>
          </a:xfrm>
        </p:spPr>
        <p:txBody>
          <a:bodyPr/>
          <a:lstStyle/>
          <a:p>
            <a:pPr eaLnBrk="1" hangingPunct="1"/>
            <a:r>
              <a:rPr lang="en-US" altLang="cs-CZ" dirty="0"/>
              <a:t>TIL: </a:t>
            </a:r>
            <a:r>
              <a:rPr lang="en-US" altLang="cs-CZ" i="1" dirty="0"/>
              <a:t>logical core</a:t>
            </a:r>
            <a:endParaRPr lang="cs-CZ" altLang="cs-CZ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7989484-C05C-4604-8AB8-5539F3D8B2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5"/>
            <a:ext cx="7618040" cy="483244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cs-CZ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constructions</a:t>
            </a:r>
            <a:r>
              <a:rPr lang="en-GB" altLang="cs-CZ" sz="2800" dirty="0"/>
              <a:t> + </a:t>
            </a:r>
            <a:r>
              <a:rPr lang="en-GB" altLang="cs-CZ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hierarchy</a:t>
            </a:r>
            <a:r>
              <a:rPr lang="en-GB" altLang="cs-CZ" sz="2800" i="1" dirty="0"/>
              <a:t> </a:t>
            </a:r>
            <a:br>
              <a:rPr lang="en-GB" altLang="cs-CZ" sz="2800" i="1" dirty="0"/>
            </a:br>
            <a:r>
              <a:rPr lang="en-GB" altLang="cs-CZ" sz="2800" i="1" dirty="0"/>
              <a:t>(simple and ramified)</a:t>
            </a:r>
          </a:p>
          <a:p>
            <a:pPr eaLnBrk="1" hangingPunct="1">
              <a:defRPr/>
            </a:pPr>
            <a:r>
              <a:rPr lang="en-GB" altLang="cs-CZ" sz="2600" dirty="0"/>
              <a:t>The 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ramified</a:t>
            </a:r>
            <a:r>
              <a:rPr lang="en-GB" altLang="cs-CZ" sz="2600" dirty="0"/>
              <a:t> type hierarchy organizes all higher-order objects: 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constructions (types 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</a:t>
            </a:r>
            <a:r>
              <a:rPr lang="en-GB" altLang="cs-CZ" sz="2600" i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altLang="cs-CZ" sz="2600" i="1" baseline="-25000" dirty="0"/>
              <a:t>,</a:t>
            </a:r>
            <a:r>
              <a:rPr lang="en-GB" altLang="cs-CZ" sz="2600" dirty="0"/>
              <a:t> as well as functions with domain or range in constructions.</a:t>
            </a:r>
          </a:p>
          <a:p>
            <a:pPr eaLnBrk="1" hangingPunct="1">
              <a:defRPr/>
            </a:pPr>
            <a:r>
              <a:rPr lang="en-GB" altLang="cs-CZ" sz="2600" dirty="0"/>
              <a:t>The 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</a:t>
            </a:r>
            <a:r>
              <a:rPr lang="en-GB" altLang="cs-CZ" sz="2600" dirty="0"/>
              <a:t> type hierarchy organizes first-order objects: </a:t>
            </a:r>
            <a:r>
              <a:rPr lang="en-GB" altLang="cs-CZ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non-constructions</a:t>
            </a:r>
            <a:r>
              <a:rPr lang="en-GB" altLang="cs-CZ" sz="2600" dirty="0"/>
              <a:t> like extensions (individuals, numbers, sets, etc.), possible-world intensions (functions from possible worlds) and their arguments and values.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Nadpis 1">
            <a:extLst>
              <a:ext uri="{FF2B5EF4-FFF2-40B4-BE49-F238E27FC236}">
                <a16:creationId xmlns:a16="http://schemas.microsoft.com/office/drawing/2014/main" id="{2F566197-B0E3-48E7-BCDA-9FD35C74C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cs-CZ" sz="3800" i="1" dirty="0" err="1">
                <a:latin typeface="Arial" panose="020B0604020202020204" pitchFamily="34" charset="0"/>
              </a:rPr>
              <a:t>Hyperintensionality</a:t>
            </a:r>
            <a:r>
              <a:rPr lang="en-US" altLang="cs-CZ" sz="3800" i="1" dirty="0">
                <a:latin typeface="Arial" panose="020B0604020202020204" pitchFamily="34" charset="0"/>
              </a:rPr>
              <a:t> </a:t>
            </a:r>
            <a:endParaRPr lang="cs-CZ" altLang="cs-CZ" sz="3800" i="1" dirty="0">
              <a:latin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12B3AF-90DB-49C6-BA56-D43AA8CB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2775"/>
            <a:ext cx="8362950" cy="504055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cs-CZ" sz="2400" dirty="0"/>
              <a:t>was born out of a negative need, to block invalid inferences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cs-CZ" sz="2000" dirty="0"/>
              <a:t>Carnap (1947, §§13</a:t>
            </a:r>
            <a:r>
              <a:rPr lang="en-US" altLang="cs-CZ" sz="2000" i="1" dirty="0"/>
              <a:t>ff</a:t>
            </a:r>
            <a:r>
              <a:rPr lang="en-US" altLang="cs-CZ" sz="2000" dirty="0"/>
              <a:t>); there are contexts that are neither extensional nor </a:t>
            </a:r>
            <a:r>
              <a:rPr lang="en-US" altLang="cs-CZ" sz="2000" dirty="0" err="1"/>
              <a:t>intensional</a:t>
            </a:r>
            <a:r>
              <a:rPr lang="en-US" altLang="cs-CZ" sz="2000" dirty="0"/>
              <a:t> (attitudes)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cs-CZ" sz="2000" dirty="0" err="1"/>
              <a:t>Cresswell</a:t>
            </a:r>
            <a:r>
              <a:rPr lang="en-US" altLang="cs-CZ" sz="2000" dirty="0"/>
              <a:t>; any context in which substitution of necessary equivalent terms fails is </a:t>
            </a:r>
            <a:r>
              <a:rPr lang="en-US" altLang="cs-CZ" sz="2000" dirty="0" err="1"/>
              <a:t>hyperintensional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cs-CZ" sz="2400" dirty="0"/>
              <a:t>Yet, which inferences are valid in </a:t>
            </a:r>
            <a:r>
              <a:rPr lang="en-US" altLang="cs-CZ" sz="2400" dirty="0" err="1"/>
              <a:t>hyperintensional</a:t>
            </a:r>
            <a:r>
              <a:rPr lang="en-US" altLang="cs-CZ" sz="2400" dirty="0"/>
              <a:t> contexts?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cs-CZ" sz="2400" dirty="0"/>
              <a:t>How hyper are </a:t>
            </a:r>
            <a:r>
              <a:rPr lang="en-US" altLang="cs-CZ" sz="2400" dirty="0" err="1"/>
              <a:t>hyperintensions</a:t>
            </a:r>
            <a:r>
              <a:rPr lang="en-US" altLang="cs-CZ" sz="2400" dirty="0"/>
              <a:t>?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cs-CZ" sz="2800" dirty="0">
                <a:solidFill>
                  <a:schemeClr val="hlink"/>
                </a:solidFill>
              </a:rPr>
              <a:t>Which contexts are </a:t>
            </a:r>
            <a:r>
              <a:rPr lang="en-US" altLang="cs-CZ" sz="2800" dirty="0" err="1">
                <a:solidFill>
                  <a:schemeClr val="hlink"/>
                </a:solidFill>
              </a:rPr>
              <a:t>hyperintensional</a:t>
            </a:r>
            <a:r>
              <a:rPr lang="en-US" altLang="cs-CZ" sz="2800" dirty="0"/>
              <a:t>?</a:t>
            </a:r>
            <a:endParaRPr lang="en-US" altLang="cs-CZ" sz="2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cs-CZ" sz="2400" i="1" dirty="0">
                <a:solidFill>
                  <a:schemeClr val="tx2"/>
                </a:solidFill>
              </a:rPr>
              <a:t>TIL definition is positive</a:t>
            </a:r>
            <a:r>
              <a:rPr lang="en-US" altLang="cs-CZ" sz="2400" dirty="0"/>
              <a:t>: a context is </a:t>
            </a:r>
            <a:r>
              <a:rPr lang="en-US" altLang="cs-CZ" sz="24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hyperintensional</a:t>
            </a:r>
            <a:r>
              <a:rPr lang="en-US" altLang="cs-CZ" sz="2400" dirty="0"/>
              <a:t> if the very meaning </a:t>
            </a:r>
            <a:r>
              <a:rPr lang="en-US" altLang="cs-CZ" sz="2400" i="1" dirty="0"/>
              <a:t>procedure</a:t>
            </a:r>
            <a:r>
              <a:rPr lang="en-US" altLang="cs-CZ" sz="2400" dirty="0"/>
              <a:t> is an object of predication </a:t>
            </a:r>
          </a:p>
        </p:txBody>
      </p:sp>
      <p:sp>
        <p:nvSpPr>
          <p:cNvPr id="59394" name="Rectangle 6">
            <a:extLst>
              <a:ext uri="{FF2B5EF4-FFF2-40B4-BE49-F238E27FC236}">
                <a16:creationId xmlns:a16="http://schemas.microsoft.com/office/drawing/2014/main" id="{010CAB75-6230-459F-9CCC-8B29F50A3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0D0F45-7E09-4947-B2CB-FAAA38CE45E4}" type="slidenum">
              <a:rPr lang="cs-CZ" altLang="en-US" smtClean="0">
                <a:latin typeface="Arial" panose="020B0604020202020204" pitchFamily="34" charset="0"/>
              </a:rPr>
              <a:pPr/>
              <a:t>52</a:t>
            </a:fld>
            <a:endParaRPr lang="cs-CZ" altLang="en-US">
              <a:latin typeface="Arial" panose="020B0604020202020204" pitchFamily="34" charset="0"/>
            </a:endParaRPr>
          </a:p>
        </p:txBody>
      </p:sp>
      <p:sp>
        <p:nvSpPr>
          <p:cNvPr id="59397" name="Zástupný symbol pro číslo snímku 3">
            <a:extLst>
              <a:ext uri="{FF2B5EF4-FFF2-40B4-BE49-F238E27FC236}">
                <a16:creationId xmlns:a16="http://schemas.microsoft.com/office/drawing/2014/main" id="{B30537D0-0742-4849-9960-27293AC432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77089DF1-A957-4E30-B511-33ADDECE2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863947"/>
          </a:xfrm>
        </p:spPr>
        <p:txBody>
          <a:bodyPr/>
          <a:lstStyle/>
          <a:p>
            <a:r>
              <a:rPr lang="en-US" altLang="cs-CZ" i="1" dirty="0" err="1">
                <a:latin typeface="Arial" panose="020B0604020202020204" pitchFamily="34" charset="0"/>
              </a:rPr>
              <a:t>Hyperintensionality</a:t>
            </a:r>
            <a:endParaRPr lang="cs-CZ" altLang="cs-CZ" i="1" dirty="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A7D8732-05D4-4368-908E-7CE0A4AC8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6793"/>
            <a:ext cx="8229600" cy="4896396"/>
          </a:xfrm>
        </p:spPr>
        <p:txBody>
          <a:bodyPr/>
          <a:lstStyle/>
          <a:p>
            <a:r>
              <a:rPr lang="en-US" altLang="cs-CZ" sz="2600" i="1" dirty="0"/>
              <a:t>Extensional logic</a:t>
            </a:r>
            <a:r>
              <a:rPr lang="en-US" altLang="cs-CZ" sz="2600" dirty="0"/>
              <a:t> of </a:t>
            </a:r>
            <a:r>
              <a:rPr lang="en-US" altLang="cs-CZ" sz="2600" dirty="0" err="1"/>
              <a:t>hyperintensions</a:t>
            </a:r>
            <a:endParaRPr lang="en-US" altLang="cs-CZ" sz="2600" dirty="0"/>
          </a:p>
          <a:p>
            <a:r>
              <a:rPr lang="en-US" altLang="cs-CZ" sz="2600" i="1" dirty="0"/>
              <a:t>Transparency</a:t>
            </a:r>
            <a:r>
              <a:rPr lang="en-US" altLang="cs-CZ" sz="2600" dirty="0"/>
              <a:t>: no context is opaque</a:t>
            </a:r>
          </a:p>
          <a:p>
            <a:r>
              <a:rPr lang="en-US" altLang="cs-CZ" sz="2600" dirty="0"/>
              <a:t>The same (extensional) logical rules are valid in all kinds of context; </a:t>
            </a:r>
          </a:p>
          <a:p>
            <a:pPr lvl="1"/>
            <a:r>
              <a:rPr lang="en-US" altLang="cs-CZ" sz="2200" dirty="0"/>
              <a:t>Leibniz’s substitution of </a:t>
            </a:r>
            <a:r>
              <a:rPr lang="en-US" altLang="cs-CZ" sz="2200" dirty="0" err="1"/>
              <a:t>identicals</a:t>
            </a:r>
            <a:r>
              <a:rPr lang="en-US" altLang="cs-CZ" sz="2200" dirty="0"/>
              <a:t>, existential quantification even into </a:t>
            </a:r>
            <a:r>
              <a:rPr lang="en-US" altLang="cs-CZ" sz="2200" dirty="0" err="1"/>
              <a:t>hyperintensional</a:t>
            </a:r>
            <a:r>
              <a:rPr lang="en-US" altLang="cs-CZ" sz="2200" dirty="0"/>
              <a:t> contexts, …</a:t>
            </a:r>
          </a:p>
          <a:p>
            <a:r>
              <a:rPr lang="en-US" altLang="cs-CZ" sz="2600" dirty="0"/>
              <a:t>Only the types of objects these rules are applied at differ according to a context</a:t>
            </a:r>
          </a:p>
          <a:p>
            <a:r>
              <a:rPr lang="en-US" altLang="cs-CZ" sz="2600" dirty="0"/>
              <a:t>Anti-contextualism: constructions are assigned to expressions as their context-invariant meanings </a:t>
            </a:r>
            <a:endParaRPr lang="cs-CZ" altLang="cs-CZ" sz="2600" dirty="0"/>
          </a:p>
        </p:txBody>
      </p:sp>
      <p:sp>
        <p:nvSpPr>
          <p:cNvPr id="60418" name="Rectangle 6">
            <a:extLst>
              <a:ext uri="{FF2B5EF4-FFF2-40B4-BE49-F238E27FC236}">
                <a16:creationId xmlns:a16="http://schemas.microsoft.com/office/drawing/2014/main" id="{CD491FBD-56A7-4722-82E2-F0FFF5954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B7180A-8FE1-4EF4-9CD0-F492CC2CA459}" type="slidenum">
              <a:rPr lang="cs-CZ" altLang="en-US" smtClean="0">
                <a:latin typeface="Arial" panose="020B0604020202020204" pitchFamily="34" charset="0"/>
              </a:rPr>
              <a:pPr/>
              <a:t>53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4">
            <a:extLst>
              <a:ext uri="{FF2B5EF4-FFF2-40B4-BE49-F238E27FC236}">
                <a16:creationId xmlns:a16="http://schemas.microsoft.com/office/drawing/2014/main" id="{55B5711B-4310-4F07-A25E-549AB263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2CA2D0-AEA9-4862-AC56-E787DB22D16F}" type="slidenum">
              <a:rPr lang="cs-CZ" altLang="cs-CZ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cs-CZ" altLang="cs-CZ" sz="1200">
              <a:latin typeface="Arial Black" panose="020B0A040201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624B264-74BF-4720-A824-27BC95815D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33400"/>
            <a:ext cx="7258000" cy="735360"/>
          </a:xfrm>
        </p:spPr>
        <p:txBody>
          <a:bodyPr anchor="ctr"/>
          <a:lstStyle/>
          <a:p>
            <a:pPr algn="ctr" eaLnBrk="1" hangingPunct="1"/>
            <a:r>
              <a:rPr lang="en-US" altLang="cs-CZ" i="1" dirty="0">
                <a:solidFill>
                  <a:schemeClr val="bg2"/>
                </a:solidFill>
              </a:rPr>
              <a:t>Partiality</a:t>
            </a:r>
            <a:endParaRPr lang="cs-CZ" altLang="cs-CZ" i="1" dirty="0">
              <a:solidFill>
                <a:schemeClr val="bg2"/>
              </a:solidFill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D2ECB48-FEA7-4877-95C7-1A3C603115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700808"/>
            <a:ext cx="7560840" cy="439201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TIL involves 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properly partial functions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undefined for some or all of their arguments, and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improper constructions</a:t>
            </a:r>
            <a:r>
              <a:rPr lang="en-GB" sz="2800" dirty="0"/>
              <a:t>, which in well-defined cases fail to produce a product.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Improperness arises from a </a:t>
            </a:r>
            <a:r>
              <a:rPr lang="en-GB" sz="2800" b="1" dirty="0"/>
              <a:t>procedure of applying a properly partial function </a:t>
            </a:r>
            <a:r>
              <a:rPr lang="en-GB" sz="2800" b="1" i="1" dirty="0"/>
              <a:t>f </a:t>
            </a:r>
            <a:r>
              <a:rPr lang="en-GB" sz="2800" b="1" dirty="0"/>
              <a:t>to an argument </a:t>
            </a:r>
            <a:r>
              <a:rPr lang="en-GB" sz="2800" b="1" i="1" dirty="0"/>
              <a:t>a</a:t>
            </a:r>
            <a:r>
              <a:rPr lang="en-GB" sz="2800" b="1" dirty="0"/>
              <a:t>,</a:t>
            </a:r>
            <a:r>
              <a:rPr lang="en-GB" sz="2800" b="1" i="1" dirty="0"/>
              <a:t> </a:t>
            </a:r>
            <a:r>
              <a:rPr lang="en-GB" sz="2800" b="1" dirty="0"/>
              <a:t>such that </a:t>
            </a:r>
            <a:r>
              <a:rPr lang="en-GB" sz="2800" b="1" i="1" dirty="0"/>
              <a:t>f </a:t>
            </a:r>
            <a:r>
              <a:rPr lang="en-GB" sz="2800" b="1" dirty="0"/>
              <a:t>returns no value at </a:t>
            </a:r>
            <a:r>
              <a:rPr lang="en-GB" sz="2800" b="1" i="1" dirty="0"/>
              <a:t>a</a:t>
            </a:r>
            <a:r>
              <a:rPr lang="en-GB" sz="2800" i="1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procedure of functional application induces an extensional context.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5">
            <a:extLst>
              <a:ext uri="{FF2B5EF4-FFF2-40B4-BE49-F238E27FC236}">
                <a16:creationId xmlns:a16="http://schemas.microsoft.com/office/drawing/2014/main" id="{925DB06C-2393-41B6-BEF7-A4E895F41CB5}"/>
              </a:ext>
            </a:extLst>
          </p:cNvPr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latin typeface="Tahoma" panose="020B0604030504040204" pitchFamily="34" charset="0"/>
            </a:endParaRPr>
          </a:p>
        </p:txBody>
      </p:sp>
      <p:sp>
        <p:nvSpPr>
          <p:cNvPr id="68613" name="Zástupný symbol pro číslo snímku 1">
            <a:extLst>
              <a:ext uri="{FF2B5EF4-FFF2-40B4-BE49-F238E27FC236}">
                <a16:creationId xmlns:a16="http://schemas.microsoft.com/office/drawing/2014/main" id="{CEAF6233-BEF5-4200-93D8-B91F1C81D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2CFCB2-4B52-4282-B401-4B833A89D293}" type="slidenum">
              <a:rPr lang="cs-CZ" altLang="cs-CZ" smtClean="0">
                <a:latin typeface="Arial" panose="020B0604020202020204" pitchFamily="34" charset="0"/>
              </a:rPr>
              <a:pPr/>
              <a:t>55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79C659-5CB3-43DA-BC1E-F97C3B6F2C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6250"/>
            <a:ext cx="7546032" cy="72050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Improperness (non-existence)</a:t>
            </a:r>
            <a:endParaRPr lang="cs-CZ" sz="32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0A6C2D6-01F1-46F1-9D43-2AE3711BE8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784"/>
            <a:ext cx="8229600" cy="489696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stems from </a:t>
            </a:r>
            <a:r>
              <a:rPr lang="en-US" alt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Composition</a:t>
            </a:r>
            <a:r>
              <a:rPr lang="en-US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used in an </a:t>
            </a:r>
            <a:r>
              <a:rPr lang="en-US" alt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extensional context</a:t>
            </a:r>
            <a:r>
              <a:rPr lang="en-US" altLang="cs-CZ" sz="2800" dirty="0">
                <a:cs typeface="Times New Roman" panose="02020603050405020304" pitchFamily="18" charset="0"/>
              </a:rPr>
              <a:t>: </a:t>
            </a:r>
            <a:r>
              <a:rPr lang="en-US" alt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if a function </a:t>
            </a:r>
            <a:r>
              <a:rPr lang="en-US" altLang="cs-CZ" sz="24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 </a:t>
            </a:r>
            <a:r>
              <a:rPr lang="en-US" altLang="cs-CZ" sz="24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has no-value </a:t>
            </a:r>
            <a:r>
              <a:rPr lang="en-US" alt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at an argument </a:t>
            </a: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</a:t>
            </a:r>
            <a:r>
              <a:rPr lang="en-US" altLang="cs-CZ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(value gap) then 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US" altLang="cs-CZ" sz="2800" b="1" dirty="0">
                <a:solidFill>
                  <a:srgbClr val="2C6637"/>
                </a:solidFill>
                <a:cs typeface="Times New Roman" panose="02020603050405020304" pitchFamily="18" charset="0"/>
              </a:rPr>
              <a:t>[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F 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2800" b="1" dirty="0">
                <a:solidFill>
                  <a:srgbClr val="2C6637"/>
                </a:solidFill>
                <a:cs typeface="Times New Roman" panose="02020603050405020304" pitchFamily="18" charset="0"/>
              </a:rPr>
              <a:t>]</a:t>
            </a:r>
            <a:r>
              <a:rPr lang="en-US" altLang="cs-CZ" sz="2800" b="1" dirty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800" dirty="0">
                <a:cs typeface="Times New Roman" panose="02020603050405020304" pitchFamily="18" charset="0"/>
              </a:rPr>
              <a:t>is </a:t>
            </a:r>
            <a:r>
              <a:rPr lang="en-US" altLang="cs-CZ" sz="2800" b="1" i="1" dirty="0">
                <a:cs typeface="Times New Roman" panose="02020603050405020304" pitchFamily="18" charset="0"/>
              </a:rPr>
              <a:t>improper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and so is any </a:t>
            </a:r>
            <a:r>
              <a:rPr lang="en-US" altLang="cs-CZ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occurring extensionally and containing [</a:t>
            </a:r>
            <a:r>
              <a:rPr lang="en-US" altLang="cs-CZ" sz="28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F </a:t>
            </a:r>
            <a:r>
              <a:rPr lang="en-US" altLang="cs-CZ" sz="28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] as a constituent; </a:t>
            </a:r>
            <a:br>
              <a:rPr lang="en-US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partiality is strictly propagated up</a:t>
            </a:r>
            <a:r>
              <a:rPr lang="en-US" altLang="cs-CZ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US" altLang="cs-CZ" sz="2800" dirty="0">
                <a:solidFill>
                  <a:srgbClr val="2C6637"/>
                </a:solidFill>
                <a:cs typeface="Times New Roman" panose="02020603050405020304" pitchFamily="18" charset="0"/>
              </a:rPr>
              <a:t>[… [ … [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F 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2800" dirty="0">
                <a:solidFill>
                  <a:srgbClr val="2C6637"/>
                </a:solidFill>
                <a:cs typeface="Times New Roman" panose="02020603050405020304" pitchFamily="18" charset="0"/>
              </a:rPr>
              <a:t>] …] …]</a:t>
            </a:r>
            <a:r>
              <a:rPr lang="en-US" altLang="cs-CZ" sz="2800" dirty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800" dirty="0">
                <a:cs typeface="Times New Roman" panose="02020603050405020304" pitchFamily="18" charset="0"/>
              </a:rPr>
              <a:t>is </a:t>
            </a:r>
            <a:r>
              <a:rPr lang="en-US" altLang="cs-CZ" sz="2800" b="1" i="1" dirty="0">
                <a:cs typeface="Times New Roman" panose="02020603050405020304" pitchFamily="18" charset="0"/>
              </a:rPr>
              <a:t>improper</a:t>
            </a:r>
            <a:r>
              <a:rPr lang="en-US" altLang="cs-CZ" sz="2800" i="1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until</a:t>
            </a:r>
            <a:r>
              <a:rPr lang="en-US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the context becomes </a:t>
            </a:r>
            <a:r>
              <a:rPr lang="en-US" alt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hyper/</a:t>
            </a:r>
            <a:r>
              <a:rPr lang="en-US" altLang="cs-CZ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intensional</a:t>
            </a:r>
            <a:endParaRPr lang="en-US" altLang="cs-CZ" sz="2800" i="1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en-US" altLang="cs-CZ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intensional</a:t>
            </a:r>
            <a:r>
              <a:rPr lang="en-US" altLang="cs-CZ" sz="28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altLang="cs-CZ" sz="2800" b="1" dirty="0">
                <a:solidFill>
                  <a:srgbClr val="2C663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x… </a:t>
            </a:r>
            <a:r>
              <a:rPr lang="en-US" altLang="cs-CZ" sz="2800" b="1" dirty="0">
                <a:solidFill>
                  <a:srgbClr val="2C6637"/>
                </a:solidFill>
                <a:cs typeface="Times New Roman" panose="02020603050405020304" pitchFamily="18" charset="0"/>
              </a:rPr>
              <a:t>[… [ … [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F 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2800" b="1" dirty="0">
                <a:solidFill>
                  <a:srgbClr val="2C6637"/>
                </a:solidFill>
                <a:cs typeface="Times New Roman" panose="02020603050405020304" pitchFamily="18" charset="0"/>
              </a:rPr>
              <a:t>] …] …]</a:t>
            </a:r>
            <a:r>
              <a:rPr lang="en-US" altLang="cs-CZ" sz="2800" b="1" dirty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800" dirty="0">
                <a:solidFill>
                  <a:srgbClr val="993300"/>
                </a:solidFill>
                <a:cs typeface="Times New Roman" panose="02020603050405020304" pitchFamily="18" charset="0"/>
              </a:rPr>
              <a:t>is</a:t>
            </a:r>
            <a:r>
              <a:rPr lang="en-US" altLang="cs-CZ" sz="2800" b="1" dirty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800" b="1" i="1" dirty="0">
                <a:cs typeface="Times New Roman" panose="02020603050405020304" pitchFamily="18" charset="0"/>
              </a:rPr>
              <a:t>proper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anose="05000000000000000000" pitchFamily="2" charset="2"/>
              <a:buNone/>
              <a:defRPr/>
            </a:pPr>
            <a:r>
              <a:rPr lang="en-US" altLang="cs-CZ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hyperintensional</a:t>
            </a:r>
            <a:r>
              <a:rPr lang="en-US" altLang="cs-CZ" sz="28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dirty="0">
                <a:solidFill>
                  <a:srgbClr val="2C6637"/>
                </a:solidFill>
                <a:cs typeface="Times New Roman" panose="02020603050405020304" pitchFamily="18" charset="0"/>
              </a:rPr>
              <a:t>[… [ … [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F </a:t>
            </a:r>
            <a:r>
              <a:rPr lang="en-US" altLang="cs-CZ" sz="2800" b="1" baseline="30000" dirty="0">
                <a:solidFill>
                  <a:srgbClr val="2C6637"/>
                </a:solidFill>
                <a:cs typeface="Times New Roman" panose="02020603050405020304" pitchFamily="18" charset="0"/>
              </a:rPr>
              <a:t>0</a:t>
            </a:r>
            <a:r>
              <a:rPr lang="en-US" altLang="cs-CZ" sz="2800" b="1" i="1" dirty="0">
                <a:solidFill>
                  <a:srgbClr val="2C6637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2800" b="1" dirty="0">
                <a:solidFill>
                  <a:srgbClr val="2C6637"/>
                </a:solidFill>
                <a:cs typeface="Times New Roman" panose="02020603050405020304" pitchFamily="18" charset="0"/>
              </a:rPr>
              <a:t>] …] …]</a:t>
            </a:r>
            <a:r>
              <a:rPr lang="en-US" altLang="cs-CZ" sz="2800" b="1" dirty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800" b="1" i="1" dirty="0">
                <a:cs typeface="Times New Roman" panose="02020603050405020304" pitchFamily="18" charset="0"/>
              </a:rPr>
              <a:t>proper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905FD-F50C-499C-B142-05CED0F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Ambiguities in NL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ACDB5E-7678-44C1-9040-384B5C84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Topic-focus articulation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</a:p>
          <a:p>
            <a:pPr marL="0" indent="0" algn="ctr">
              <a:buNone/>
            </a:pPr>
            <a:r>
              <a:rPr lang="en-US" dirty="0"/>
              <a:t>presuppositions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F0EBE5-722C-4D2D-BCE2-553F10D5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29A0D-4590-411D-AE60-BFC8F9291B4A}" type="slidenum">
              <a:rPr lang="cs-CZ" altLang="cs-CZ" smtClean="0"/>
              <a:pPr>
                <a:defRPr/>
              </a:pPr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103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4D7CFB89-F6D3-4977-BDC0-61CA46911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The</a:t>
            </a:r>
            <a:r>
              <a:rPr lang="cs-CZ" altLang="cs-CZ" dirty="0"/>
              <a:t> King </a:t>
            </a:r>
            <a:r>
              <a:rPr lang="cs-CZ" altLang="cs-CZ" dirty="0" err="1"/>
              <a:t>of</a:t>
            </a:r>
            <a:r>
              <a:rPr lang="cs-CZ" altLang="cs-CZ" dirty="0"/>
              <a:t> France …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3AC9012-826E-45CD-BBF8-1DC56EF1B2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cs-CZ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Strawsonian</a:t>
            </a:r>
            <a:r>
              <a:rPr lang="en-GB" altLang="cs-CZ" sz="2800" dirty="0"/>
              <a:t> reading: 		</a:t>
            </a:r>
            <a:br>
              <a:rPr lang="cs-CZ" altLang="cs-CZ" sz="2800" dirty="0"/>
            </a:br>
            <a:r>
              <a:rPr lang="en-GB" altLang="cs-CZ" sz="2800" dirty="0"/>
              <a:t>“</a:t>
            </a:r>
            <a:r>
              <a:rPr lang="en-GB" altLang="cs-CZ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King of France</a:t>
            </a:r>
            <a:r>
              <a:rPr lang="en-GB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cs-CZ" sz="2800" dirty="0"/>
              <a:t>is bald”</a:t>
            </a:r>
          </a:p>
          <a:p>
            <a:pPr eaLnBrk="1" hangingPunct="1">
              <a:defRPr/>
            </a:pPr>
            <a:r>
              <a:rPr lang="en-GB" altLang="cs-CZ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Russellian</a:t>
            </a:r>
            <a:r>
              <a:rPr lang="en-GB" altLang="cs-CZ" sz="2800" dirty="0"/>
              <a:t> reading: </a:t>
            </a:r>
            <a:br>
              <a:rPr lang="cs-CZ" altLang="cs-CZ" sz="2800" dirty="0"/>
            </a:br>
            <a:r>
              <a:rPr lang="en-GB" altLang="cs-CZ" sz="2800" dirty="0"/>
              <a:t>“The King of France is </a:t>
            </a:r>
            <a:r>
              <a:rPr lang="en-GB" altLang="cs-CZ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bald</a:t>
            </a:r>
            <a:r>
              <a:rPr lang="en-GB" altLang="cs-CZ" sz="2800" dirty="0"/>
              <a:t>”</a:t>
            </a:r>
            <a:br>
              <a:rPr lang="en-GB" altLang="cs-CZ" sz="2800" dirty="0"/>
            </a:br>
            <a:r>
              <a:rPr lang="en-GB" altLang="cs-CZ" sz="2800" dirty="0"/>
              <a:t>“Among </a:t>
            </a:r>
            <a:r>
              <a:rPr lang="en-GB" altLang="cs-CZ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bald people</a:t>
            </a:r>
            <a:r>
              <a:rPr lang="en-GB" altLang="cs-CZ" sz="2800" i="1" dirty="0">
                <a:solidFill>
                  <a:srgbClr val="0070C0"/>
                </a:solidFill>
              </a:rPr>
              <a:t> </a:t>
            </a:r>
            <a:r>
              <a:rPr lang="en-GB" altLang="cs-CZ" sz="2800" dirty="0"/>
              <a:t>there</a:t>
            </a:r>
            <a:r>
              <a:rPr lang="en-GB" altLang="cs-CZ" sz="2800" i="1" dirty="0"/>
              <a:t> </a:t>
            </a:r>
            <a:r>
              <a:rPr lang="en-GB" altLang="cs-CZ" sz="2800" dirty="0"/>
              <a:t>is the King of France”</a:t>
            </a:r>
            <a:endParaRPr lang="cs-CZ" altLang="cs-CZ" sz="2800" dirty="0"/>
          </a:p>
          <a:p>
            <a:pPr lvl="1" eaLnBrk="1" hangingPunct="1">
              <a:defRPr/>
            </a:pPr>
            <a:r>
              <a:rPr lang="en-GB" altLang="cs-CZ" sz="2400" dirty="0"/>
              <a:t>you would most probably protest, “This cannot be true, for there is no King of France now”. </a:t>
            </a:r>
            <a:endParaRPr lang="cs-CZ" altLang="cs-CZ" sz="2400" dirty="0"/>
          </a:p>
          <a:p>
            <a:pPr lvl="1" eaLnBrk="1" hangingPunct="1">
              <a:defRPr/>
            </a:pPr>
            <a:r>
              <a:rPr lang="en-GB" altLang="cs-CZ" sz="2400" dirty="0"/>
              <a:t>On such a reading </a:t>
            </a:r>
            <a:r>
              <a:rPr lang="en-GB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sentence is about baldness</a:t>
            </a:r>
            <a:r>
              <a:rPr lang="cs-CZ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(topic)</a:t>
            </a:r>
            <a:r>
              <a:rPr lang="en-GB" altLang="cs-CZ" sz="2400" dirty="0"/>
              <a:t>, claiming that </a:t>
            </a:r>
            <a:r>
              <a:rPr lang="cs-CZ" altLang="cs-CZ" sz="2400" i="1" dirty="0" err="1"/>
              <a:t>Baldness</a:t>
            </a:r>
            <a:r>
              <a:rPr lang="cs-CZ" altLang="cs-CZ" sz="2400" dirty="0"/>
              <a:t> </a:t>
            </a:r>
            <a:r>
              <a:rPr lang="en-GB" altLang="cs-CZ" sz="2400" dirty="0"/>
              <a:t>is instantiated by the King of France </a:t>
            </a:r>
            <a:r>
              <a:rPr lang="en-GB" altLang="cs-CZ" sz="2400" i="1" dirty="0"/>
              <a:t>(</a:t>
            </a:r>
            <a:r>
              <a:rPr lang="en-GB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focus</a:t>
            </a:r>
            <a:r>
              <a:rPr lang="en-GB" altLang="cs-CZ" sz="2400" i="1" dirty="0"/>
              <a:t>)</a:t>
            </a:r>
            <a:r>
              <a:rPr lang="en-GB" altLang="cs-CZ" sz="2400" dirty="0"/>
              <a:t>.</a:t>
            </a:r>
          </a:p>
        </p:txBody>
      </p:sp>
      <p:sp>
        <p:nvSpPr>
          <p:cNvPr id="70658" name="Zástupný symbol pro číslo snímku 5">
            <a:extLst>
              <a:ext uri="{FF2B5EF4-FFF2-40B4-BE49-F238E27FC236}">
                <a16:creationId xmlns:a16="http://schemas.microsoft.com/office/drawing/2014/main" id="{4BF17DD3-B0C0-4341-A036-5C3E03D8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DDCAAE-1EBB-4F2A-B946-CC7A982B25D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FA0793A7-6500-4F26-A028-72AE6BB05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8229600" cy="663352"/>
          </a:xfrm>
        </p:spPr>
        <p:txBody>
          <a:bodyPr/>
          <a:lstStyle/>
          <a:p>
            <a:pPr eaLnBrk="1" hangingPunct="1"/>
            <a:r>
              <a:rPr lang="cs-CZ" altLang="cs-CZ" sz="3600" dirty="0" err="1"/>
              <a:t>The</a:t>
            </a:r>
            <a:r>
              <a:rPr lang="cs-CZ" altLang="cs-CZ" sz="3600" dirty="0"/>
              <a:t> King </a:t>
            </a:r>
            <a:r>
              <a:rPr lang="cs-CZ" altLang="cs-CZ" sz="3600" dirty="0" err="1"/>
              <a:t>of</a:t>
            </a:r>
            <a:r>
              <a:rPr lang="cs-CZ" altLang="cs-CZ" sz="3600" dirty="0"/>
              <a:t> France …</a:t>
            </a:r>
            <a:r>
              <a:rPr lang="en-US" altLang="cs-CZ" sz="3600" dirty="0"/>
              <a:t> </a:t>
            </a:r>
            <a:r>
              <a:rPr lang="en-US" altLang="cs-CZ" sz="3600" dirty="0" err="1"/>
              <a:t>Russellian</a:t>
            </a:r>
            <a:endParaRPr lang="cs-CZ" altLang="cs-CZ" sz="36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621A8CA-1AA4-48CD-915C-3DDA74FEF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9684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“The King of France is </a:t>
            </a:r>
            <a:r>
              <a:rPr lang="en-US" alt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bald</a:t>
            </a:r>
            <a:r>
              <a:rPr lang="en-US" altLang="cs-CZ" sz="2400" dirty="0">
                <a:latin typeface="Arial" panose="020B0604020202020204" pitchFamily="34" charset="0"/>
              </a:rPr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T</a:t>
            </a:r>
            <a:r>
              <a:rPr lang="en-US" altLang="cs-CZ" sz="2400" dirty="0">
                <a:latin typeface="Arial" panose="020B0604020202020204" pitchFamily="34" charset="0"/>
              </a:rPr>
              <a:t>rue, if among the </a:t>
            </a:r>
            <a:r>
              <a:rPr lang="en-GB" altLang="cs-CZ" sz="2400" dirty="0">
                <a:latin typeface="Arial" panose="020B0604020202020204" pitchFamily="34" charset="0"/>
              </a:rPr>
              <a:t>bald people</a:t>
            </a:r>
            <a:r>
              <a:rPr lang="en-US" altLang="cs-CZ" sz="2400" dirty="0">
                <a:latin typeface="Arial" panose="020B0604020202020204" pitchFamily="34" charset="0"/>
              </a:rPr>
              <a:t> there is the King of France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F</a:t>
            </a:r>
            <a:r>
              <a:rPr lang="en-US" altLang="cs-CZ" sz="2400" dirty="0">
                <a:latin typeface="Arial" panose="020B0604020202020204" pitchFamily="34" charset="0"/>
              </a:rPr>
              <a:t>alse, if among the bald there is no unique King of France (either because the present King of France does not exist or because the King of France is not bald).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i="1" dirty="0">
                <a:latin typeface="Arial" panose="020B0604020202020204" pitchFamily="34" charset="0"/>
              </a:rPr>
              <a:t>(R)</a:t>
            </a:r>
            <a:r>
              <a:rPr lang="en-US" altLang="cs-CZ" sz="2400" i="1" dirty="0" err="1">
                <a:latin typeface="Arial" panose="020B0604020202020204" pitchFamily="34" charset="0"/>
              </a:rPr>
              <a:t>ussell</a:t>
            </a:r>
            <a:r>
              <a:rPr lang="en-US" altLang="cs-CZ" sz="2400" dirty="0">
                <a:latin typeface="Arial" panose="020B0604020202020204" pitchFamily="34" charset="0"/>
              </a:rPr>
              <a:t>:</a:t>
            </a:r>
            <a:r>
              <a:rPr lang="en-US" altLang="cs-CZ" sz="2400" i="1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“There is a unique individual such that he is the King of France and he is bald.”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dirty="0" err="1">
                <a:latin typeface="Arial" panose="020B0604020202020204" pitchFamily="34" charset="0"/>
              </a:rPr>
              <a:t>Russellian</a:t>
            </a:r>
            <a:r>
              <a:rPr lang="en-US" altLang="cs-CZ" sz="2400" dirty="0">
                <a:latin typeface="Arial" panose="020B0604020202020204" pitchFamily="34" charset="0"/>
              </a:rPr>
              <a:t> and </a:t>
            </a:r>
            <a:r>
              <a:rPr lang="en-US" altLang="cs-CZ" sz="2400" dirty="0" err="1">
                <a:latin typeface="Arial" panose="020B0604020202020204" pitchFamily="34" charset="0"/>
              </a:rPr>
              <a:t>Strawsonian</a:t>
            </a:r>
            <a:r>
              <a:rPr lang="en-US" altLang="cs-CZ" sz="2400" dirty="0">
                <a:latin typeface="Arial" panose="020B0604020202020204" pitchFamily="34" charset="0"/>
              </a:rPr>
              <a:t> analyses are </a:t>
            </a:r>
            <a:r>
              <a:rPr lang="en-US" altLang="cs-CZ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co-entailing yet not equivalent</a:t>
            </a:r>
            <a:r>
              <a:rPr lang="en-US" altLang="cs-CZ" sz="2400" dirty="0">
                <a:latin typeface="Arial" panose="020B0604020202020204" pitchFamily="34" charset="0"/>
              </a:rPr>
              <a:t>; they differ w.r.t. those states-of-affairs where the office goes vacant: </a:t>
            </a:r>
            <a:br>
              <a:rPr lang="en-US" altLang="cs-CZ" sz="2400" dirty="0">
                <a:latin typeface="Arial" panose="020B0604020202020204" pitchFamily="34" charset="0"/>
              </a:rPr>
            </a:br>
            <a:r>
              <a:rPr lang="en-US" altLang="cs-CZ" sz="2400" i="1" dirty="0">
                <a:latin typeface="Arial" panose="020B0604020202020204" pitchFamily="34" charset="0"/>
              </a:rPr>
              <a:t>(R) is </a:t>
            </a:r>
            <a:r>
              <a:rPr lang="en-US" altLang="cs-CZ" sz="2400" b="1" i="1" dirty="0">
                <a:latin typeface="Arial" panose="020B0604020202020204" pitchFamily="34" charset="0"/>
              </a:rPr>
              <a:t>False</a:t>
            </a:r>
            <a:r>
              <a:rPr lang="en-US" altLang="cs-CZ" sz="2400" i="1" dirty="0">
                <a:latin typeface="Arial" panose="020B0604020202020204" pitchFamily="34" charset="0"/>
              </a:rPr>
              <a:t> while (S) has </a:t>
            </a:r>
            <a:r>
              <a:rPr lang="en-US" altLang="cs-CZ" sz="2400" b="1" i="1" dirty="0">
                <a:latin typeface="Arial" panose="020B0604020202020204" pitchFamily="34" charset="0"/>
              </a:rPr>
              <a:t>no truth-value</a:t>
            </a:r>
          </a:p>
        </p:txBody>
      </p:sp>
      <p:sp>
        <p:nvSpPr>
          <p:cNvPr id="73730" name="Zástupný symbol pro číslo snímku 5">
            <a:extLst>
              <a:ext uri="{FF2B5EF4-FFF2-40B4-BE49-F238E27FC236}">
                <a16:creationId xmlns:a16="http://schemas.microsoft.com/office/drawing/2014/main" id="{74E0F3D1-32DE-43C1-926F-C6488668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27ABF0-9718-41E3-A164-7612C9F87359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B102526F-A92A-4085-805C-C82311415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err="1"/>
              <a:t>The</a:t>
            </a:r>
            <a:r>
              <a:rPr lang="cs-CZ" altLang="cs-CZ" dirty="0"/>
              <a:t> King </a:t>
            </a:r>
            <a:r>
              <a:rPr lang="cs-CZ" altLang="cs-CZ" dirty="0" err="1"/>
              <a:t>of</a:t>
            </a:r>
            <a:r>
              <a:rPr lang="cs-CZ" altLang="cs-CZ" dirty="0"/>
              <a:t> France …</a:t>
            </a:r>
            <a:r>
              <a:rPr lang="en-US" altLang="cs-CZ" dirty="0"/>
              <a:t> </a:t>
            </a:r>
            <a:r>
              <a:rPr lang="en-US" altLang="cs-CZ" dirty="0" err="1"/>
              <a:t>Strawsonian</a:t>
            </a:r>
            <a:endParaRPr lang="cs-CZ" altLang="cs-CZ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B5E837F-5E44-48E8-9B8F-FFD4A308D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04041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i="1" dirty="0"/>
              <a:t>(S)</a:t>
            </a:r>
            <a:r>
              <a:rPr lang="en-US" sz="2800" dirty="0"/>
              <a:t>	</a:t>
            </a:r>
            <a:r>
              <a:rPr lang="en-GB" sz="2800" dirty="0">
                <a:sym typeface="Symbol" pitchFamily="18" charset="2"/>
              </a:rPr>
              <a:t></a:t>
            </a:r>
            <a:r>
              <a:rPr lang="en-GB" sz="2800" i="1" dirty="0" err="1"/>
              <a:t>w</a:t>
            </a:r>
            <a:r>
              <a:rPr lang="en-GB" sz="2800" dirty="0" err="1">
                <a:sym typeface="Symbol" pitchFamily="18" charset="2"/>
              </a:rPr>
              <a:t></a:t>
            </a:r>
            <a:r>
              <a:rPr lang="en-GB" sz="2800" i="1" dirty="0" err="1"/>
              <a:t>t</a:t>
            </a:r>
            <a:r>
              <a:rPr lang="en-GB" sz="2800" dirty="0"/>
              <a:t> [</a:t>
            </a:r>
            <a:r>
              <a:rPr lang="en-GB" sz="2800" baseline="30000" dirty="0"/>
              <a:t>0</a:t>
            </a:r>
            <a:r>
              <a:rPr lang="en-GB" sz="2800" i="1" dirty="0"/>
              <a:t>Bald</a:t>
            </a:r>
            <a:r>
              <a:rPr lang="en-GB" sz="2800" i="1" baseline="-25000" dirty="0"/>
              <a:t>wt</a:t>
            </a:r>
            <a:r>
              <a:rPr lang="en-GB" sz="2800" dirty="0"/>
              <a:t> </a:t>
            </a:r>
            <a:r>
              <a:rPr lang="en-GB" sz="2800" dirty="0">
                <a:sym typeface="Symbol" pitchFamily="18" charset="2"/>
              </a:rPr>
              <a:t></a:t>
            </a:r>
            <a:r>
              <a:rPr lang="en-GB" sz="2800" i="1" dirty="0" err="1"/>
              <a:t>w</a:t>
            </a:r>
            <a:r>
              <a:rPr lang="en-GB" sz="2800" dirty="0" err="1">
                <a:sym typeface="Symbol" pitchFamily="18" charset="2"/>
              </a:rPr>
              <a:t></a:t>
            </a:r>
            <a:r>
              <a:rPr lang="en-GB" sz="2800" i="1" dirty="0" err="1"/>
              <a:t>t</a:t>
            </a:r>
            <a:r>
              <a:rPr lang="en-GB" sz="2800" dirty="0"/>
              <a:t> [</a:t>
            </a:r>
            <a:r>
              <a:rPr lang="en-GB" sz="2800" baseline="30000" dirty="0"/>
              <a:t>0</a:t>
            </a:r>
            <a:r>
              <a:rPr lang="en-GB" sz="2800" i="1" dirty="0"/>
              <a:t>King_of</a:t>
            </a:r>
            <a:r>
              <a:rPr lang="en-GB" sz="2800" i="1" baseline="-25000" dirty="0"/>
              <a:t>wt</a:t>
            </a:r>
            <a:r>
              <a:rPr lang="en-GB" sz="2800" i="1" dirty="0"/>
              <a:t> </a:t>
            </a:r>
            <a:r>
              <a:rPr lang="en-GB" sz="2800" baseline="30000" dirty="0"/>
              <a:t>0</a:t>
            </a:r>
            <a:r>
              <a:rPr lang="en-GB" sz="2800" i="1" dirty="0"/>
              <a:t>France</a:t>
            </a:r>
            <a:r>
              <a:rPr lang="en-GB" sz="2800" dirty="0"/>
              <a:t>]</a:t>
            </a:r>
            <a:r>
              <a:rPr lang="en-GB" sz="2800" b="1" i="1" baseline="-25000" dirty="0">
                <a:solidFill>
                  <a:srgbClr val="800000"/>
                </a:solidFill>
              </a:rPr>
              <a:t>wt</a:t>
            </a:r>
            <a:r>
              <a:rPr lang="en-GB" sz="2800" dirty="0"/>
              <a:t>] 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GB" sz="2800" u="sng" dirty="0"/>
              <a:t>“</a:t>
            </a:r>
            <a:r>
              <a:rPr lang="en-GB" sz="2800" i="1" u="sng" dirty="0"/>
              <a:t>The King of France</a:t>
            </a:r>
            <a:r>
              <a:rPr lang="en-GB" sz="2800" u="sng" dirty="0"/>
              <a:t> is (not) bald”</a:t>
            </a:r>
            <a:endParaRPr lang="en-GB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sz="2800" dirty="0"/>
              <a:t>“The King of France </a:t>
            </a:r>
            <a:r>
              <a:rPr lang="en-GB" sz="2800" i="1" dirty="0"/>
              <a:t>exists</a:t>
            </a:r>
            <a:r>
              <a:rPr lang="en-GB" sz="2800" dirty="0"/>
              <a:t>”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GB" sz="2400" dirty="0">
                <a:solidFill>
                  <a:srgbClr val="0070C0"/>
                </a:solidFill>
              </a:rPr>
              <a:t>Existential presupposition </a:t>
            </a:r>
            <a:r>
              <a:rPr lang="en-GB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re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GB" sz="2800" dirty="0"/>
              <a:t>“</a:t>
            </a:r>
            <a:r>
              <a:rPr lang="en-GB" sz="2800" i="1" dirty="0"/>
              <a:t>The King of France</a:t>
            </a:r>
            <a:r>
              <a:rPr lang="en-GB" sz="2800" dirty="0"/>
              <a:t> is bald”</a:t>
            </a:r>
            <a:endParaRPr lang="en-GB" sz="2800" u="sng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sz="2800" u="sng" dirty="0"/>
              <a:t>“</a:t>
            </a:r>
            <a:r>
              <a:rPr lang="en-GB" sz="2800" i="1" u="sng" dirty="0"/>
              <a:t>The King of France</a:t>
            </a:r>
            <a:r>
              <a:rPr lang="en-GB" sz="2800" u="sng" dirty="0"/>
              <a:t> is Louis XVI”</a:t>
            </a:r>
            <a:endParaRPr lang="en-GB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sz="2800" dirty="0"/>
              <a:t>“</a:t>
            </a:r>
            <a:r>
              <a:rPr lang="en-GB" sz="2800" i="1" dirty="0"/>
              <a:t>Louis XVI</a:t>
            </a:r>
            <a:r>
              <a:rPr lang="en-GB" sz="2800" dirty="0"/>
              <a:t> is bald”</a:t>
            </a:r>
            <a:r>
              <a:rPr lang="cs-CZ" sz="2800" dirty="0"/>
              <a:t> </a:t>
            </a:r>
            <a:endParaRPr lang="en-US" sz="2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0070C0"/>
                </a:solidFill>
              </a:rPr>
              <a:t>Substitution of co-referring terms </a:t>
            </a:r>
            <a:r>
              <a:rPr lang="cs-CZ" sz="2400" dirty="0">
                <a:solidFill>
                  <a:srgbClr val="0070C0"/>
                </a:solidFill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re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1682" name="Zástupný symbol pro číslo snímku 5">
            <a:extLst>
              <a:ext uri="{FF2B5EF4-FFF2-40B4-BE49-F238E27FC236}">
                <a16:creationId xmlns:a16="http://schemas.microsoft.com/office/drawing/2014/main" id="{356E4C87-AE59-4824-927B-82F3676C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6EC504-8E8F-41AF-8C92-45B1ED11341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F86ADEF6-0CC0-4D42-9129-24A2FABF8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5091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cs-CZ" sz="3200" dirty="0"/>
              <a:t>Negation of properties (privative modifiers)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D4F6C-44F8-497A-806F-5A025949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/>
              <a:t>Modifier </a:t>
            </a:r>
            <a:r>
              <a:rPr lang="en-GB" i="1" dirty="0"/>
              <a:t>M</a:t>
            </a:r>
            <a:r>
              <a:rPr lang="en-GB" dirty="0"/>
              <a:t> privative with respect to a property </a:t>
            </a:r>
            <a:r>
              <a:rPr lang="en-GB" i="1" dirty="0"/>
              <a:t>P </a:t>
            </a:r>
            <a:r>
              <a:rPr lang="en-GB" dirty="0"/>
              <a:t>turn</a:t>
            </a:r>
            <a:r>
              <a:rPr lang="cs-CZ" dirty="0"/>
              <a:t>s</a:t>
            </a:r>
            <a:r>
              <a:rPr lang="en-GB" dirty="0"/>
              <a:t> the root property </a:t>
            </a:r>
            <a:r>
              <a:rPr lang="en-GB" i="1" dirty="0"/>
              <a:t>P </a:t>
            </a:r>
            <a:r>
              <a:rPr lang="en-GB" dirty="0"/>
              <a:t>to the property [</a:t>
            </a:r>
            <a:r>
              <a:rPr lang="en-GB" i="1" dirty="0"/>
              <a:t>M P</a:t>
            </a:r>
            <a:r>
              <a:rPr lang="en-GB" dirty="0"/>
              <a:t>] that is </a:t>
            </a:r>
            <a:r>
              <a:rPr lang="en-GB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contrary</a:t>
            </a:r>
            <a:r>
              <a:rPr lang="en-GB" i="1" dirty="0"/>
              <a:t> </a:t>
            </a:r>
            <a:r>
              <a:rPr lang="en-GB" dirty="0"/>
              <a:t>rather than contradictory with respect to </a:t>
            </a:r>
            <a:r>
              <a:rPr lang="en-GB" i="1" dirty="0"/>
              <a:t>P.</a:t>
            </a:r>
          </a:p>
          <a:p>
            <a:pPr>
              <a:defRPr/>
            </a:pPr>
            <a:r>
              <a:rPr lang="en-GB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intensional</a:t>
            </a:r>
            <a:r>
              <a:rPr lang="en-GB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essentialism</a:t>
            </a:r>
            <a:r>
              <a:rPr lang="en-GB" i="1" dirty="0"/>
              <a:t> </a:t>
            </a:r>
            <a:r>
              <a:rPr lang="en-GB" dirty="0"/>
              <a:t>operates on properties (intensions) rather than their extensions. </a:t>
            </a:r>
          </a:p>
          <a:p>
            <a:pPr>
              <a:defRPr/>
            </a:pPr>
            <a:r>
              <a:rPr lang="en-GB" dirty="0"/>
              <a:t>each property </a:t>
            </a:r>
            <a:r>
              <a:rPr lang="en-GB" i="1" dirty="0"/>
              <a:t>P </a:t>
            </a:r>
            <a:r>
              <a:rPr lang="en-GB" dirty="0"/>
              <a:t>is necessarily associated with an </a:t>
            </a:r>
            <a:r>
              <a:rPr lang="en-GB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essence</a:t>
            </a:r>
            <a:r>
              <a:rPr lang="en-GB" dirty="0"/>
              <a:t>, which is the set of the so-called </a:t>
            </a:r>
            <a:br>
              <a:rPr lang="cs-CZ" dirty="0"/>
            </a:br>
            <a:r>
              <a:rPr lang="en-GB" i="1" dirty="0"/>
              <a:t>requisites</a:t>
            </a:r>
            <a:r>
              <a:rPr lang="en-GB" dirty="0"/>
              <a:t> of </a:t>
            </a:r>
            <a:r>
              <a:rPr lang="en-GB" i="1" dirty="0"/>
              <a:t>P </a:t>
            </a:r>
          </a:p>
          <a:p>
            <a:pPr>
              <a:defRPr/>
            </a:pPr>
            <a:r>
              <a:rPr lang="en-GB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Privation deprives </a:t>
            </a:r>
            <a:r>
              <a:rPr lang="en-GB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GB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but not all</a:t>
            </a:r>
            <a:r>
              <a:rPr lang="en-GB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its requisites, replacing them by their contradictories.</a:t>
            </a: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03122135-6C6F-4A7F-8A6B-86B84612B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78A4D9-75C5-4474-A9E9-497DFD2C1772}" type="slidenum">
              <a:rPr lang="cs-CZ" altLang="cs-CZ" smtClean="0">
                <a:latin typeface="Arial" panose="020B0604020202020204" pitchFamily="34" charset="0"/>
              </a:rPr>
              <a:pPr/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B6AA9C4F-FCA7-4A4E-9466-0570DD58C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err="1"/>
              <a:t>The</a:t>
            </a:r>
            <a:r>
              <a:rPr lang="cs-CZ" altLang="cs-CZ" dirty="0"/>
              <a:t> King </a:t>
            </a:r>
            <a:r>
              <a:rPr lang="cs-CZ" altLang="cs-CZ" dirty="0" err="1"/>
              <a:t>of</a:t>
            </a:r>
            <a:r>
              <a:rPr lang="cs-CZ" altLang="cs-CZ" dirty="0"/>
              <a:t> France …</a:t>
            </a:r>
            <a:r>
              <a:rPr lang="en-US" altLang="cs-CZ" dirty="0"/>
              <a:t> </a:t>
            </a:r>
            <a:r>
              <a:rPr lang="en-US" altLang="cs-CZ" dirty="0" err="1"/>
              <a:t>Strawsonian</a:t>
            </a:r>
            <a:endParaRPr lang="cs-CZ" altLang="cs-CZ" dirty="0"/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3631B9D-2D98-4824-BB58-3BC3D9E04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97646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i="1" dirty="0"/>
              <a:t>Proofs</a:t>
            </a:r>
            <a:r>
              <a:rPr lang="en-US" altLang="cs-CZ" sz="2000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b="1" dirty="0"/>
              <a:t>a)</a:t>
            </a:r>
            <a:r>
              <a:rPr lang="en-US" altLang="cs-CZ" sz="2000" dirty="0"/>
              <a:t> Existential presupposition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dirty="0"/>
              <a:t>1)	</a:t>
            </a:r>
            <a:r>
              <a:rPr lang="en-GB" altLang="cs-CZ" sz="2000" dirty="0"/>
              <a:t>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Bald</a:t>
            </a:r>
            <a:r>
              <a:rPr lang="en-GB" altLang="cs-CZ" sz="2000" i="1" baseline="-25000" dirty="0"/>
              <a:t>wt</a:t>
            </a:r>
            <a:r>
              <a:rPr lang="en-GB" altLang="cs-CZ" sz="2000" dirty="0"/>
              <a:t> </a:t>
            </a:r>
            <a:r>
              <a:rPr lang="en-GB" altLang="cs-CZ" sz="2000" dirty="0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w</a:t>
            </a:r>
            <a:r>
              <a:rPr lang="en-GB" altLang="cs-CZ" sz="2000" dirty="0" err="1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t</a:t>
            </a:r>
            <a:r>
              <a:rPr lang="en-GB" altLang="cs-CZ" sz="2000" dirty="0"/>
              <a:t> 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King_of</a:t>
            </a:r>
            <a:r>
              <a:rPr lang="en-GB" altLang="cs-CZ" sz="2000" i="1" baseline="-25000" dirty="0"/>
              <a:t>wt</a:t>
            </a:r>
            <a:r>
              <a:rPr lang="en-GB" altLang="cs-CZ" sz="2000" i="1" dirty="0"/>
              <a:t> 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France</a:t>
            </a:r>
            <a:r>
              <a:rPr lang="en-GB" altLang="cs-CZ" sz="2000" dirty="0"/>
              <a:t>]</a:t>
            </a:r>
            <a:r>
              <a:rPr lang="en-GB" altLang="cs-CZ" sz="2000" i="1" baseline="-25000" dirty="0" err="1"/>
              <a:t>wt</a:t>
            </a:r>
            <a:r>
              <a:rPr lang="en-GB" altLang="cs-CZ" sz="2000" dirty="0"/>
              <a:t>] </a:t>
            </a:r>
            <a:r>
              <a:rPr lang="en-US" altLang="cs-CZ" sz="2000" dirty="0"/>
              <a:t>		assumption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arenR" startAt="2"/>
            </a:pPr>
            <a:r>
              <a:rPr lang="en-US" altLang="cs-CZ" sz="2000" dirty="0">
                <a:sym typeface="Symbol" panose="05050102010706020507" pitchFamily="18" charset="2"/>
              </a:rPr>
              <a:t></a:t>
            </a:r>
            <a:r>
              <a:rPr lang="en-US" altLang="cs-CZ" sz="2000" dirty="0"/>
              <a:t>[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Improper</a:t>
            </a:r>
            <a:r>
              <a:rPr lang="en-US" altLang="cs-CZ" sz="2000" i="1" baseline="-25000" dirty="0"/>
              <a:t>wt</a:t>
            </a:r>
            <a:r>
              <a:rPr lang="en-US" altLang="cs-CZ" sz="2000" i="1" dirty="0"/>
              <a:t> </a:t>
            </a:r>
            <a:r>
              <a:rPr lang="en-US" altLang="cs-CZ" sz="2000" baseline="30000" dirty="0"/>
              <a:t>0</a:t>
            </a:r>
            <a:r>
              <a:rPr lang="en-US" altLang="cs-CZ" sz="2000" dirty="0"/>
              <a:t>[[</a:t>
            </a:r>
            <a:r>
              <a:rPr lang="en-US" altLang="cs-CZ" sz="2000" dirty="0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w</a:t>
            </a:r>
            <a:r>
              <a:rPr lang="en-US" altLang="cs-CZ" sz="2000" dirty="0" err="1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t</a:t>
            </a:r>
            <a:r>
              <a:rPr lang="en-US" altLang="cs-CZ" sz="2000" dirty="0"/>
              <a:t> [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King_of</a:t>
            </a:r>
            <a:r>
              <a:rPr lang="en-US" altLang="cs-CZ" sz="2000" i="1" baseline="-25000" dirty="0"/>
              <a:t>wt</a:t>
            </a:r>
            <a:r>
              <a:rPr lang="en-US" altLang="cs-CZ" sz="2000" dirty="0"/>
              <a:t> 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France</a:t>
            </a:r>
            <a:r>
              <a:rPr lang="en-US" altLang="cs-CZ" sz="2000" dirty="0"/>
              <a:t>]]</a:t>
            </a:r>
            <a:r>
              <a:rPr lang="en-US" altLang="cs-CZ" sz="2000" i="1" baseline="-25000" dirty="0" err="1"/>
              <a:t>wt</a:t>
            </a:r>
            <a:r>
              <a:rPr lang="en-US" altLang="cs-CZ" sz="2000" dirty="0"/>
              <a:t>]] by definition of Comp.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arenR" startAt="2"/>
            </a:pPr>
            <a:r>
              <a:rPr lang="en-US" altLang="cs-CZ" sz="2000" dirty="0">
                <a:sym typeface="Symbol" panose="05050102010706020507" pitchFamily="18" charset="2"/>
              </a:rPr>
              <a:t></a:t>
            </a:r>
            <a:r>
              <a:rPr lang="en-US" altLang="cs-CZ" sz="2000" dirty="0"/>
              <a:t>[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Empty </a:t>
            </a:r>
            <a:r>
              <a:rPr lang="en-US" altLang="cs-CZ" sz="2000" dirty="0">
                <a:sym typeface="Symbol" panose="05050102010706020507" pitchFamily="18" charset="2"/>
              </a:rPr>
              <a:t></a:t>
            </a:r>
            <a:r>
              <a:rPr lang="en-US" altLang="cs-CZ" sz="2000" i="1" dirty="0"/>
              <a:t>x </a:t>
            </a:r>
            <a:r>
              <a:rPr lang="en-US" altLang="cs-CZ" sz="2000" dirty="0"/>
              <a:t>[</a:t>
            </a:r>
            <a:r>
              <a:rPr lang="en-US" altLang="cs-CZ" sz="2000" i="1" dirty="0"/>
              <a:t>x = </a:t>
            </a:r>
            <a:r>
              <a:rPr lang="en-US" altLang="cs-CZ" sz="2000" dirty="0"/>
              <a:t>[</a:t>
            </a:r>
            <a:r>
              <a:rPr lang="en-US" altLang="cs-CZ" sz="2000" dirty="0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w</a:t>
            </a:r>
            <a:r>
              <a:rPr lang="en-US" altLang="cs-CZ" sz="2000" dirty="0" err="1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t</a:t>
            </a:r>
            <a:r>
              <a:rPr lang="en-US" altLang="cs-CZ" sz="2000" dirty="0"/>
              <a:t> [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King_of</a:t>
            </a:r>
            <a:r>
              <a:rPr lang="en-US" altLang="cs-CZ" sz="2000" i="1" baseline="-25000" dirty="0"/>
              <a:t>wt</a:t>
            </a:r>
            <a:r>
              <a:rPr lang="en-US" altLang="cs-CZ" sz="2000" dirty="0"/>
              <a:t> 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France</a:t>
            </a:r>
            <a:r>
              <a:rPr lang="en-US" altLang="cs-CZ" sz="2000" dirty="0"/>
              <a:t>]]</a:t>
            </a:r>
            <a:r>
              <a:rPr lang="en-US" altLang="cs-CZ" sz="2000" i="1" baseline="-25000" dirty="0" err="1"/>
              <a:t>wt</a:t>
            </a:r>
            <a:r>
              <a:rPr lang="en-US" altLang="cs-CZ" sz="2000" dirty="0"/>
              <a:t>]] by def. from (2)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dirty="0"/>
              <a:t>4)	[</a:t>
            </a:r>
            <a:r>
              <a:rPr lang="en-US" altLang="cs-CZ" sz="2000" baseline="30000" dirty="0"/>
              <a:t>0</a:t>
            </a:r>
            <a:r>
              <a:rPr lang="en-US" altLang="cs-CZ" sz="2000" dirty="0">
                <a:sym typeface="Symbol" panose="05050102010706020507" pitchFamily="18" charset="2"/>
              </a:rPr>
              <a:t></a:t>
            </a:r>
            <a:r>
              <a:rPr lang="en-US" altLang="cs-CZ" sz="2000" i="1" dirty="0"/>
              <a:t>x </a:t>
            </a:r>
            <a:r>
              <a:rPr lang="en-US" altLang="cs-CZ" sz="2000" dirty="0"/>
              <a:t>[</a:t>
            </a:r>
            <a:r>
              <a:rPr lang="en-US" altLang="cs-CZ" sz="2000" i="1" dirty="0"/>
              <a:t>x = </a:t>
            </a:r>
            <a:r>
              <a:rPr lang="en-US" altLang="cs-CZ" sz="2000" dirty="0"/>
              <a:t>[</a:t>
            </a:r>
            <a:r>
              <a:rPr lang="en-US" altLang="cs-CZ" sz="2000" dirty="0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w</a:t>
            </a:r>
            <a:r>
              <a:rPr lang="en-US" altLang="cs-CZ" sz="2000" dirty="0" err="1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t</a:t>
            </a:r>
            <a:r>
              <a:rPr lang="en-US" altLang="cs-CZ" sz="2000" dirty="0"/>
              <a:t> [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King_of</a:t>
            </a:r>
            <a:r>
              <a:rPr lang="en-US" altLang="cs-CZ" sz="2000" i="1" baseline="-25000" dirty="0"/>
              <a:t>wt</a:t>
            </a:r>
            <a:r>
              <a:rPr lang="en-US" altLang="cs-CZ" sz="2000" dirty="0"/>
              <a:t> 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France</a:t>
            </a:r>
            <a:r>
              <a:rPr lang="en-US" altLang="cs-CZ" sz="2000" dirty="0"/>
              <a:t>]]</a:t>
            </a:r>
            <a:r>
              <a:rPr lang="en-US" altLang="cs-CZ" sz="2000" i="1" baseline="-25000" dirty="0" err="1"/>
              <a:t>wt</a:t>
            </a:r>
            <a:r>
              <a:rPr lang="en-US" altLang="cs-CZ" sz="2000" dirty="0"/>
              <a:t>]]	</a:t>
            </a:r>
            <a:r>
              <a:rPr lang="en-US" altLang="cs-CZ" sz="2000" dirty="0">
                <a:sym typeface="Symbol" panose="05050102010706020507" pitchFamily="18" charset="2"/>
              </a:rPr>
              <a:t>I, (3)</a:t>
            </a:r>
            <a:endParaRPr lang="en-US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dirty="0"/>
              <a:t>5)	[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Exist</a:t>
            </a:r>
            <a:r>
              <a:rPr lang="en-US" altLang="cs-CZ" sz="2000" i="1" baseline="-25000" dirty="0"/>
              <a:t>wt</a:t>
            </a:r>
            <a:r>
              <a:rPr lang="en-US" altLang="cs-CZ" sz="2000" i="1" dirty="0"/>
              <a:t> </a:t>
            </a:r>
            <a:r>
              <a:rPr lang="en-US" altLang="cs-CZ" sz="2000" dirty="0"/>
              <a:t>[</a:t>
            </a:r>
            <a:r>
              <a:rPr lang="en-US" altLang="cs-CZ" sz="2000" dirty="0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w</a:t>
            </a:r>
            <a:r>
              <a:rPr lang="en-US" altLang="cs-CZ" sz="2000" dirty="0" err="1">
                <a:sym typeface="Symbol" panose="05050102010706020507" pitchFamily="18" charset="2"/>
              </a:rPr>
              <a:t></a:t>
            </a:r>
            <a:r>
              <a:rPr lang="en-US" altLang="cs-CZ" sz="2000" i="1" dirty="0" err="1"/>
              <a:t>t</a:t>
            </a:r>
            <a:r>
              <a:rPr lang="en-US" altLang="cs-CZ" sz="2000" dirty="0"/>
              <a:t> [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King_of</a:t>
            </a:r>
            <a:r>
              <a:rPr lang="en-US" altLang="cs-CZ" sz="2000" i="1" baseline="-25000" dirty="0"/>
              <a:t>wt</a:t>
            </a:r>
            <a:r>
              <a:rPr lang="en-US" altLang="cs-CZ" sz="2000" dirty="0"/>
              <a:t> </a:t>
            </a:r>
            <a:r>
              <a:rPr lang="en-US" altLang="cs-CZ" sz="2000" baseline="30000" dirty="0"/>
              <a:t>0</a:t>
            </a:r>
            <a:r>
              <a:rPr lang="en-US" altLang="cs-CZ" sz="2000" i="1" dirty="0"/>
              <a:t>France</a:t>
            </a:r>
            <a:r>
              <a:rPr lang="en-US" altLang="cs-CZ" sz="2000" dirty="0"/>
              <a:t>]]]		by def. of </a:t>
            </a:r>
            <a:r>
              <a:rPr lang="en-US" altLang="cs-CZ" sz="2000" i="1" dirty="0"/>
              <a:t>Exist.</a:t>
            </a:r>
            <a:endParaRPr lang="en-GB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000" dirty="0"/>
              <a:t>The proof from </a:t>
            </a:r>
            <a:r>
              <a:rPr lang="en-GB" altLang="cs-CZ" sz="2000" dirty="0">
                <a:sym typeface="Symbol" panose="05050102010706020507" pitchFamily="18" charset="2"/>
              </a:rPr>
              <a:t></a:t>
            </a:r>
            <a:r>
              <a:rPr lang="en-GB" altLang="cs-CZ" sz="2000" dirty="0"/>
              <a:t>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Watch</a:t>
            </a:r>
            <a:r>
              <a:rPr lang="en-GB" altLang="cs-CZ" sz="2000" i="1" baseline="-25000" dirty="0"/>
              <a:t>wt</a:t>
            </a:r>
            <a:r>
              <a:rPr lang="en-GB" altLang="cs-CZ" sz="2000" dirty="0"/>
              <a:t> </a:t>
            </a:r>
            <a:r>
              <a:rPr lang="en-GB" altLang="cs-CZ" sz="2000" dirty="0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w</a:t>
            </a:r>
            <a:r>
              <a:rPr lang="en-GB" altLang="cs-CZ" sz="2000" dirty="0" err="1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t</a:t>
            </a:r>
            <a:r>
              <a:rPr lang="en-GB" altLang="cs-CZ" sz="2000" dirty="0"/>
              <a:t> 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King_of</a:t>
            </a:r>
            <a:r>
              <a:rPr lang="en-GB" altLang="cs-CZ" sz="2000" i="1" baseline="-25000" dirty="0"/>
              <a:t>wt</a:t>
            </a:r>
            <a:r>
              <a:rPr lang="en-GB" altLang="cs-CZ" sz="2000" i="1" dirty="0"/>
              <a:t> 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France</a:t>
            </a:r>
            <a:r>
              <a:rPr lang="en-GB" altLang="cs-CZ" sz="2000" dirty="0"/>
              <a:t>]</a:t>
            </a:r>
            <a:r>
              <a:rPr lang="en-GB" altLang="cs-CZ" sz="2000" i="1" baseline="-25000" dirty="0" err="1"/>
              <a:t>wt</a:t>
            </a:r>
            <a:r>
              <a:rPr lang="en-GB" altLang="cs-CZ" sz="2000" dirty="0"/>
              <a:t>] is analogous.</a:t>
            </a:r>
            <a:r>
              <a:rPr lang="cs-CZ" altLang="cs-CZ" sz="2000" dirty="0"/>
              <a:t> </a:t>
            </a:r>
            <a:endParaRPr lang="en-US" altLang="cs-CZ" sz="20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000" b="1" dirty="0"/>
              <a:t>b)</a:t>
            </a:r>
            <a:r>
              <a:rPr lang="en-US" altLang="cs-CZ" sz="2000" dirty="0"/>
              <a:t> Substitution of </a:t>
            </a:r>
            <a:r>
              <a:rPr lang="en-US" altLang="cs-CZ" sz="2000" i="1" dirty="0"/>
              <a:t>v-</a:t>
            </a:r>
            <a:r>
              <a:rPr lang="en-US" altLang="cs-CZ" sz="2000" dirty="0"/>
              <a:t>congruent meanings (co-referring)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dirty="0"/>
              <a:t>1)	</a:t>
            </a:r>
            <a:r>
              <a:rPr lang="en-GB" altLang="cs-CZ" sz="2000" dirty="0"/>
              <a:t>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Bald</a:t>
            </a:r>
            <a:r>
              <a:rPr lang="en-GB" altLang="cs-CZ" sz="2000" i="1" baseline="-25000" dirty="0"/>
              <a:t>wt</a:t>
            </a:r>
            <a:r>
              <a:rPr lang="en-GB" altLang="cs-CZ" sz="2000" dirty="0"/>
              <a:t> </a:t>
            </a:r>
            <a:r>
              <a:rPr lang="en-GB" altLang="cs-CZ" sz="2000" dirty="0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w</a:t>
            </a:r>
            <a:r>
              <a:rPr lang="en-GB" altLang="cs-CZ" sz="2000" dirty="0" err="1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t</a:t>
            </a:r>
            <a:r>
              <a:rPr lang="en-GB" altLang="cs-CZ" sz="2000" dirty="0"/>
              <a:t> 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King_of</a:t>
            </a:r>
            <a:r>
              <a:rPr lang="en-GB" altLang="cs-CZ" sz="2000" i="1" baseline="-25000" dirty="0"/>
              <a:t>wt</a:t>
            </a:r>
            <a:r>
              <a:rPr lang="en-GB" altLang="cs-CZ" sz="2000" i="1" dirty="0"/>
              <a:t> 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France</a:t>
            </a:r>
            <a:r>
              <a:rPr lang="en-GB" altLang="cs-CZ" sz="2000" dirty="0"/>
              <a:t>]</a:t>
            </a:r>
            <a:r>
              <a:rPr lang="en-GB" altLang="cs-CZ" sz="2000" i="1" baseline="-25000" dirty="0" err="1"/>
              <a:t>wt</a:t>
            </a:r>
            <a:r>
              <a:rPr lang="en-GB" altLang="cs-CZ" sz="2000" dirty="0"/>
              <a:t>] </a:t>
            </a:r>
            <a:r>
              <a:rPr lang="en-US" altLang="cs-CZ" sz="2000" dirty="0"/>
              <a:t>		assumption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dirty="0"/>
              <a:t>2)	</a:t>
            </a:r>
            <a:r>
              <a:rPr lang="en-GB" altLang="cs-CZ" sz="2000" dirty="0"/>
              <a:t>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Louis</a:t>
            </a:r>
            <a:r>
              <a:rPr lang="en-GB" altLang="cs-CZ" sz="2000" dirty="0"/>
              <a:t> = </a:t>
            </a:r>
            <a:r>
              <a:rPr lang="en-GB" altLang="cs-CZ" sz="2000" dirty="0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w</a:t>
            </a:r>
            <a:r>
              <a:rPr lang="en-GB" altLang="cs-CZ" sz="2000" dirty="0" err="1">
                <a:sym typeface="Symbol" panose="05050102010706020507" pitchFamily="18" charset="2"/>
              </a:rPr>
              <a:t></a:t>
            </a:r>
            <a:r>
              <a:rPr lang="en-GB" altLang="cs-CZ" sz="2000" i="1" dirty="0" err="1"/>
              <a:t>t</a:t>
            </a:r>
            <a:r>
              <a:rPr lang="en-GB" altLang="cs-CZ" sz="2000" dirty="0"/>
              <a:t> 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King_of</a:t>
            </a:r>
            <a:r>
              <a:rPr lang="en-GB" altLang="cs-CZ" sz="2000" i="1" baseline="-25000" dirty="0"/>
              <a:t>wt</a:t>
            </a:r>
            <a:r>
              <a:rPr lang="en-GB" altLang="cs-CZ" sz="2000" i="1" dirty="0"/>
              <a:t> 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France</a:t>
            </a:r>
            <a:r>
              <a:rPr lang="en-GB" altLang="cs-CZ" sz="2000" dirty="0"/>
              <a:t>]</a:t>
            </a:r>
            <a:r>
              <a:rPr lang="en-GB" altLang="cs-CZ" sz="2000" i="1" baseline="-25000" dirty="0" err="1"/>
              <a:t>wt</a:t>
            </a:r>
            <a:r>
              <a:rPr lang="en-GB" altLang="cs-CZ" sz="2000" dirty="0"/>
              <a:t>]</a:t>
            </a:r>
            <a:r>
              <a:rPr lang="en-US" altLang="cs-CZ" sz="2000" dirty="0"/>
              <a:t>		assumption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000" dirty="0"/>
              <a:t>3)	</a:t>
            </a:r>
            <a:r>
              <a:rPr lang="en-GB" altLang="cs-CZ" sz="2000" dirty="0"/>
              <a:t>[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Bald</a:t>
            </a:r>
            <a:r>
              <a:rPr lang="en-GB" altLang="cs-CZ" sz="2000" i="1" baseline="-25000" dirty="0"/>
              <a:t>wt</a:t>
            </a:r>
            <a:r>
              <a:rPr lang="en-GB" altLang="cs-CZ" sz="2000" dirty="0"/>
              <a:t> </a:t>
            </a:r>
            <a:r>
              <a:rPr lang="en-GB" altLang="cs-CZ" sz="2000" baseline="30000" dirty="0"/>
              <a:t>0</a:t>
            </a:r>
            <a:r>
              <a:rPr lang="en-GB" altLang="cs-CZ" sz="2000" i="1" dirty="0"/>
              <a:t>Louis</a:t>
            </a:r>
            <a:r>
              <a:rPr lang="en-GB" altLang="cs-CZ" sz="2000" dirty="0"/>
              <a:t>]</a:t>
            </a:r>
            <a:r>
              <a:rPr lang="en-US" altLang="cs-CZ" sz="2000" dirty="0"/>
              <a:t>				Leibniz 1,2</a:t>
            </a:r>
            <a:endParaRPr lang="cs-CZ" altLang="cs-CZ" sz="2000" dirty="0"/>
          </a:p>
        </p:txBody>
      </p:sp>
      <p:sp>
        <p:nvSpPr>
          <p:cNvPr id="72706" name="Zástupný symbol pro číslo snímku 5">
            <a:extLst>
              <a:ext uri="{FF2B5EF4-FFF2-40B4-BE49-F238E27FC236}">
                <a16:creationId xmlns:a16="http://schemas.microsoft.com/office/drawing/2014/main" id="{250F88CA-7E11-453E-B180-B4ADBD1A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F06FB3-47DF-4885-B275-2B1D8E4458F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926CA310-82E1-45AA-8229-3023FFEDE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9600" cy="864096"/>
          </a:xfrm>
        </p:spPr>
        <p:txBody>
          <a:bodyPr/>
          <a:lstStyle/>
          <a:p>
            <a:pPr algn="ctr" eaLnBrk="1" hangingPunct="1"/>
            <a:r>
              <a:rPr lang="en-US" altLang="cs-CZ" dirty="0"/>
              <a:t>Negation </a:t>
            </a:r>
            <a:endParaRPr lang="cs-CZ" altLang="cs-CZ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3B4D354-1774-43DA-BEF2-2ABA0351A9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412777"/>
            <a:ext cx="8229601" cy="50404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Strawsonian</a:t>
            </a:r>
            <a:r>
              <a:rPr lang="en-GB" altLang="cs-CZ" dirty="0"/>
              <a:t>: The property of </a:t>
            </a:r>
            <a:r>
              <a:rPr lang="en-GB" altLang="cs-CZ" i="1" dirty="0"/>
              <a:t>not being bald</a:t>
            </a:r>
            <a:r>
              <a:rPr lang="en-GB" altLang="cs-CZ" dirty="0"/>
              <a:t> at a </a:t>
            </a:r>
            <a:r>
              <a:rPr lang="en-GB" altLang="cs-CZ" dirty="0">
                <a:sym typeface="Symbol" panose="05050102010706020507" pitchFamily="18" charset="2"/>
              </a:rPr>
              <a:t></a:t>
            </a:r>
            <a:r>
              <a:rPr lang="en-GB" altLang="cs-CZ" i="1" dirty="0"/>
              <a:t>w</a:t>
            </a:r>
            <a:r>
              <a:rPr lang="en-GB" altLang="cs-CZ" dirty="0"/>
              <a:t>, </a:t>
            </a:r>
            <a:r>
              <a:rPr lang="en-GB" altLang="cs-CZ" i="1" dirty="0"/>
              <a:t>t</a:t>
            </a:r>
            <a:r>
              <a:rPr lang="en-GB" altLang="cs-CZ" dirty="0">
                <a:sym typeface="Symbol" panose="05050102010706020507" pitchFamily="18" charset="2"/>
              </a:rPr>
              <a:t></a:t>
            </a:r>
            <a:r>
              <a:rPr lang="en-GB" altLang="cs-CZ" dirty="0"/>
              <a:t>-pair is ascribed to an</a:t>
            </a:r>
            <a:r>
              <a:rPr lang="en-GB" altLang="cs-CZ" b="1" dirty="0"/>
              <a:t> </a:t>
            </a:r>
            <a:r>
              <a:rPr lang="en-GB" altLang="cs-CZ" b="1" i="1" dirty="0"/>
              <a:t>individual </a:t>
            </a:r>
            <a:r>
              <a:rPr lang="en-GB" altLang="cs-CZ" dirty="0"/>
              <a:t>(whomever, …  </a:t>
            </a:r>
            <a:r>
              <a:rPr lang="en-GB" altLang="cs-CZ" i="1" dirty="0"/>
              <a:t>if any</a:t>
            </a:r>
            <a:r>
              <a:rPr lang="en-GB" altLang="cs-CZ" dirty="0"/>
              <a:t>)</a:t>
            </a:r>
            <a:endParaRPr lang="en-GB" altLang="cs-CZ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GB" altLang="cs-CZ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Russellian</a:t>
            </a:r>
            <a:r>
              <a:rPr lang="en-GB" altLang="cs-CZ" dirty="0"/>
              <a:t>: The property</a:t>
            </a:r>
            <a:r>
              <a:rPr lang="en-GB" altLang="cs-CZ" b="1" dirty="0"/>
              <a:t> </a:t>
            </a:r>
            <a:r>
              <a:rPr lang="en-GB" altLang="cs-CZ" i="1" dirty="0"/>
              <a:t>of not being true</a:t>
            </a:r>
            <a:r>
              <a:rPr lang="en-GB" altLang="cs-CZ" dirty="0"/>
              <a:t> at a </a:t>
            </a:r>
            <a:br>
              <a:rPr lang="cs-CZ" altLang="cs-CZ" dirty="0"/>
            </a:br>
            <a:r>
              <a:rPr lang="en-GB" altLang="cs-CZ" dirty="0">
                <a:sym typeface="Symbol" panose="05050102010706020507" pitchFamily="18" charset="2"/>
              </a:rPr>
              <a:t></a:t>
            </a:r>
            <a:r>
              <a:rPr lang="en-GB" altLang="cs-CZ" i="1" dirty="0"/>
              <a:t>w</a:t>
            </a:r>
            <a:r>
              <a:rPr lang="en-GB" altLang="cs-CZ" dirty="0"/>
              <a:t>, </a:t>
            </a:r>
            <a:r>
              <a:rPr lang="en-GB" altLang="cs-CZ" i="1" dirty="0"/>
              <a:t>t</a:t>
            </a:r>
            <a:r>
              <a:rPr lang="en-GB" altLang="cs-CZ" dirty="0">
                <a:sym typeface="Symbol" panose="05050102010706020507" pitchFamily="18" charset="2"/>
              </a:rPr>
              <a:t></a:t>
            </a:r>
            <a:r>
              <a:rPr lang="en-GB" altLang="cs-CZ" dirty="0"/>
              <a:t>-pair is ascribed to the entire</a:t>
            </a:r>
            <a:r>
              <a:rPr lang="en-GB" altLang="cs-CZ" b="1" dirty="0"/>
              <a:t> </a:t>
            </a:r>
            <a:r>
              <a:rPr lang="en-GB" altLang="cs-CZ" b="1" i="1" dirty="0"/>
              <a:t>proposition P</a:t>
            </a:r>
            <a:endParaRPr lang="en-GB" altLang="cs-CZ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à"/>
              <a:defRPr/>
            </a:pPr>
            <a:r>
              <a:rPr lang="en-GB" altLang="cs-CZ" dirty="0"/>
              <a:t>true at those </a:t>
            </a:r>
            <a:r>
              <a:rPr lang="en-GB" altLang="cs-CZ" dirty="0">
                <a:sym typeface="Symbol" panose="05050102010706020507" pitchFamily="18" charset="2"/>
              </a:rPr>
              <a:t></a:t>
            </a:r>
            <a:r>
              <a:rPr lang="en-GB" altLang="cs-CZ" i="1" dirty="0"/>
              <a:t>w</a:t>
            </a:r>
            <a:r>
              <a:rPr lang="en-GB" altLang="cs-CZ" dirty="0"/>
              <a:t>, </a:t>
            </a:r>
            <a:r>
              <a:rPr lang="en-GB" altLang="cs-CZ" i="1" dirty="0"/>
              <a:t>t</a:t>
            </a:r>
            <a:r>
              <a:rPr lang="en-GB" altLang="cs-CZ" dirty="0">
                <a:sym typeface="Symbol" panose="05050102010706020507" pitchFamily="18" charset="2"/>
              </a:rPr>
              <a:t></a:t>
            </a:r>
            <a:r>
              <a:rPr lang="en-GB" altLang="cs-CZ" dirty="0"/>
              <a:t>-pairs where the office goes vacant.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cs-CZ" dirty="0"/>
              <a:t>Recall … “</a:t>
            </a:r>
            <a:r>
              <a:rPr lang="en-GB" altLang="cs-CZ" dirty="0"/>
              <a:t>I think an avowed atheist who took advantage of Mr. Strawson’s doctrine to say that </a:t>
            </a:r>
            <a:r>
              <a:rPr lang="en-GB" alt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 did not hold </a:t>
            </a:r>
            <a:r>
              <a:rPr lang="en-GB" altLang="cs-CZ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proposition false</a:t>
            </a:r>
            <a:r>
              <a:rPr lang="en-GB" altLang="cs-CZ" dirty="0"/>
              <a:t> …” </a:t>
            </a:r>
          </a:p>
          <a:p>
            <a:pPr marL="1143000" lvl="2" indent="-228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dirty="0"/>
              <a:t>(instead of “the Ruler of the Universe is </a:t>
            </a:r>
            <a:r>
              <a:rPr lang="en-GB" altLang="cs-CZ" b="1" i="1" dirty="0"/>
              <a:t>not </a:t>
            </a:r>
            <a:r>
              <a:rPr lang="en-GB" altLang="cs-CZ" dirty="0"/>
              <a:t>wise”</a:t>
            </a:r>
            <a:r>
              <a:rPr lang="en-GB" altLang="cs-CZ" b="1" dirty="0"/>
              <a:t>)</a:t>
            </a:r>
            <a:r>
              <a:rPr lang="cs-CZ" altLang="cs-CZ" dirty="0"/>
              <a:t> </a:t>
            </a:r>
          </a:p>
        </p:txBody>
      </p:sp>
      <p:sp>
        <p:nvSpPr>
          <p:cNvPr id="74754" name="Zástupný symbol pro číslo snímku 5">
            <a:extLst>
              <a:ext uri="{FF2B5EF4-FFF2-40B4-BE49-F238E27FC236}">
                <a16:creationId xmlns:a16="http://schemas.microsoft.com/office/drawing/2014/main" id="{CB69A08E-31F0-4240-815D-0A37C16F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DD4B15-D516-4D49-BA67-95850C7EEE85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042B94FA-DC38-4EB8-AE7A-61AB8C6F4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err="1"/>
              <a:t>The</a:t>
            </a:r>
            <a:r>
              <a:rPr lang="cs-CZ" altLang="cs-CZ" dirty="0"/>
              <a:t> King </a:t>
            </a:r>
            <a:r>
              <a:rPr lang="cs-CZ" altLang="cs-CZ" dirty="0" err="1"/>
              <a:t>of</a:t>
            </a:r>
            <a:r>
              <a:rPr lang="cs-CZ" altLang="cs-CZ" dirty="0"/>
              <a:t> France …</a:t>
            </a:r>
            <a:r>
              <a:rPr lang="en-US" altLang="cs-CZ" dirty="0" err="1"/>
              <a:t>Russellian</a:t>
            </a:r>
            <a:endParaRPr lang="cs-CZ" altLang="cs-CZ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C456D64-CCA3-48E5-97EE-0696DF7ED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556793"/>
            <a:ext cx="8856662" cy="48963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dirty="0">
                <a:latin typeface="Arial" panose="020B0604020202020204" pitchFamily="34" charset="0"/>
              </a:rPr>
              <a:t>(</a:t>
            </a:r>
            <a:r>
              <a:rPr lang="en-US" altLang="cs-CZ" i="1" dirty="0">
                <a:latin typeface="Arial" panose="020B0604020202020204" pitchFamily="34" charset="0"/>
              </a:rPr>
              <a:t>R</a:t>
            </a:r>
            <a:r>
              <a:rPr lang="en-US" altLang="cs-CZ" dirty="0">
                <a:latin typeface="Arial" panose="020B0604020202020204" pitchFamily="34" charset="0"/>
              </a:rPr>
              <a:t>*)	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[</a:t>
            </a:r>
            <a:r>
              <a:rPr lang="en-GB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True</a:t>
            </a:r>
            <a:r>
              <a:rPr lang="en-GB" altLang="cs-CZ" sz="26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[</a:t>
            </a:r>
            <a:r>
              <a:rPr lang="en-US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Bald</a:t>
            </a:r>
            <a:r>
              <a:rPr lang="en-US" altLang="cs-CZ" sz="26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[</a:t>
            </a:r>
            <a:r>
              <a:rPr lang="en-GB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King_of</a:t>
            </a:r>
            <a:r>
              <a:rPr lang="en-GB" altLang="cs-CZ" sz="26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France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]</a:t>
            </a:r>
            <a:r>
              <a:rPr lang="en-GB" altLang="cs-CZ" sz="2600" i="1" baseline="-25000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US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]]</a:t>
            </a:r>
          </a:p>
          <a:p>
            <a:pPr marL="742950" lvl="1" indent="-28575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cs-CZ" dirty="0">
                <a:latin typeface="Arial" panose="020B0604020202020204" pitchFamily="34" charset="0"/>
              </a:rPr>
              <a:t>	merely entails, but does not presuppose, that </a:t>
            </a:r>
            <a:br>
              <a:rPr lang="en-US" altLang="cs-CZ" dirty="0">
                <a:latin typeface="Arial" panose="020B0604020202020204" pitchFamily="34" charset="0"/>
              </a:rPr>
            </a:br>
            <a:r>
              <a:rPr lang="en-US" altLang="cs-CZ" dirty="0">
                <a:latin typeface="Arial" panose="020B0604020202020204" pitchFamily="34" charset="0"/>
              </a:rPr>
              <a:t>the King of France exists, because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US" altLang="cs-CZ" dirty="0">
                <a:latin typeface="Arial" panose="020B0604020202020204" pitchFamily="34" charset="0"/>
              </a:rPr>
              <a:t>(</a:t>
            </a:r>
            <a:r>
              <a:rPr lang="en-US" altLang="cs-CZ" i="1" dirty="0">
                <a:latin typeface="Arial" panose="020B0604020202020204" pitchFamily="34" charset="0"/>
              </a:rPr>
              <a:t>R</a:t>
            </a:r>
            <a:r>
              <a:rPr lang="en-US" altLang="cs-CZ" dirty="0">
                <a:latin typeface="Arial" panose="020B0604020202020204" pitchFamily="34" charset="0"/>
              </a:rPr>
              <a:t>*_neg)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US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</a:t>
            </a:r>
            <a:r>
              <a:rPr lang="en-US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[</a:t>
            </a:r>
            <a:r>
              <a:rPr lang="en-US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True</a:t>
            </a:r>
            <a:r>
              <a:rPr lang="en-US" altLang="cs-CZ" sz="26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cs-CZ" sz="2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cs-CZ" sz="2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US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[</a:t>
            </a:r>
            <a:r>
              <a:rPr lang="en-US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Bald</a:t>
            </a:r>
            <a:r>
              <a:rPr lang="en-US" altLang="cs-CZ" sz="26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US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[</a:t>
            </a:r>
            <a:r>
              <a:rPr lang="en-GB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King_of</a:t>
            </a:r>
            <a:r>
              <a:rPr lang="en-GB" altLang="cs-CZ" sz="26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France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]</a:t>
            </a:r>
            <a:r>
              <a:rPr lang="en-GB" altLang="cs-CZ" sz="2600" i="1" baseline="-25000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US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]]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GB" altLang="cs-CZ" b="1" dirty="0">
                <a:latin typeface="Arial" panose="020B0604020202020204" pitchFamily="34" charset="0"/>
                <a:sym typeface="Symbol" panose="05050102010706020507" pitchFamily="18" charset="2"/>
              </a:rPr>
              <a:t></a:t>
            </a:r>
            <a:r>
              <a:rPr lang="en-GB" altLang="cs-CZ" b="1" dirty="0">
                <a:latin typeface="Arial" panose="020B0604020202020204" pitchFamily="34" charset="0"/>
              </a:rPr>
              <a:t>[</a:t>
            </a:r>
            <a:r>
              <a:rPr lang="en-GB" altLang="cs-CZ" b="1" baseline="30000" dirty="0">
                <a:latin typeface="Arial" panose="020B0604020202020204" pitchFamily="34" charset="0"/>
              </a:rPr>
              <a:t>0</a:t>
            </a:r>
            <a:r>
              <a:rPr lang="en-GB" altLang="cs-CZ" b="1" i="1" dirty="0">
                <a:latin typeface="Arial" panose="020B0604020202020204" pitchFamily="34" charset="0"/>
              </a:rPr>
              <a:t>True</a:t>
            </a:r>
            <a:r>
              <a:rPr lang="en-GB" altLang="cs-CZ" b="1" i="1" baseline="-25000" dirty="0">
                <a:latin typeface="Arial" panose="020B0604020202020204" pitchFamily="34" charset="0"/>
              </a:rPr>
              <a:t>wt</a:t>
            </a:r>
            <a:r>
              <a:rPr lang="en-GB" altLang="cs-CZ" b="1" i="1" dirty="0">
                <a:latin typeface="Arial" panose="020B0604020202020204" pitchFamily="34" charset="0"/>
              </a:rPr>
              <a:t> P</a:t>
            </a:r>
            <a:r>
              <a:rPr lang="en-GB" altLang="cs-CZ" b="1" dirty="0">
                <a:latin typeface="Arial" panose="020B0604020202020204" pitchFamily="34" charset="0"/>
              </a:rPr>
              <a:t>] = [[</a:t>
            </a:r>
            <a:r>
              <a:rPr lang="en-GB" altLang="cs-CZ" b="1" baseline="30000" dirty="0">
                <a:latin typeface="Arial" panose="020B0604020202020204" pitchFamily="34" charset="0"/>
              </a:rPr>
              <a:t>0</a:t>
            </a:r>
            <a:r>
              <a:rPr lang="en-GB" altLang="cs-CZ" b="1" i="1" dirty="0">
                <a:latin typeface="Arial" panose="020B0604020202020204" pitchFamily="34" charset="0"/>
              </a:rPr>
              <a:t>False</a:t>
            </a:r>
            <a:r>
              <a:rPr lang="en-GB" altLang="cs-CZ" b="1" i="1" baseline="-25000" dirty="0">
                <a:latin typeface="Arial" panose="020B0604020202020204" pitchFamily="34" charset="0"/>
              </a:rPr>
              <a:t>wt</a:t>
            </a:r>
            <a:r>
              <a:rPr lang="en-GB" altLang="cs-CZ" b="1" i="1" dirty="0">
                <a:latin typeface="Arial" panose="020B0604020202020204" pitchFamily="34" charset="0"/>
              </a:rPr>
              <a:t> P</a:t>
            </a:r>
            <a:r>
              <a:rPr lang="en-GB" altLang="cs-CZ" b="1" dirty="0">
                <a:latin typeface="Arial" panose="020B0604020202020204" pitchFamily="34" charset="0"/>
              </a:rPr>
              <a:t>] </a:t>
            </a:r>
            <a:r>
              <a:rPr lang="en-GB" altLang="cs-CZ" b="1" dirty="0">
                <a:latin typeface="Arial" panose="020B0604020202020204" pitchFamily="34" charset="0"/>
                <a:sym typeface="Symbol" panose="05050102010706020507" pitchFamily="18" charset="2"/>
              </a:rPr>
              <a:t></a:t>
            </a:r>
            <a:r>
              <a:rPr lang="en-GB" altLang="cs-CZ" b="1" dirty="0">
                <a:latin typeface="Arial" panose="020B0604020202020204" pitchFamily="34" charset="0"/>
              </a:rPr>
              <a:t> [</a:t>
            </a:r>
            <a:r>
              <a:rPr lang="en-GB" altLang="cs-CZ" b="1" baseline="30000" dirty="0">
                <a:latin typeface="Arial" panose="020B0604020202020204" pitchFamily="34" charset="0"/>
              </a:rPr>
              <a:t>0</a:t>
            </a:r>
            <a:r>
              <a:rPr lang="en-GB" altLang="cs-CZ" b="1" i="1" dirty="0">
                <a:latin typeface="Arial" panose="020B0604020202020204" pitchFamily="34" charset="0"/>
              </a:rPr>
              <a:t>Undef</a:t>
            </a:r>
            <a:r>
              <a:rPr lang="en-GB" altLang="cs-CZ" b="1" i="1" baseline="-25000" dirty="0">
                <a:latin typeface="Arial" panose="020B0604020202020204" pitchFamily="34" charset="0"/>
              </a:rPr>
              <a:t>wt</a:t>
            </a:r>
            <a:r>
              <a:rPr lang="en-GB" altLang="cs-CZ" b="1" i="1" dirty="0">
                <a:latin typeface="Arial" panose="020B0604020202020204" pitchFamily="34" charset="0"/>
              </a:rPr>
              <a:t> P</a:t>
            </a:r>
            <a:r>
              <a:rPr lang="en-GB" altLang="cs-CZ" b="1" dirty="0">
                <a:latin typeface="Arial" panose="020B0604020202020204" pitchFamily="34" charset="0"/>
              </a:rPr>
              <a:t>]]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[</a:t>
            </a:r>
            <a:r>
              <a:rPr lang="en-GB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King_of</a:t>
            </a:r>
            <a:r>
              <a:rPr lang="en-GB" altLang="cs-CZ" sz="26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wt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cs-CZ" sz="26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GB" altLang="cs-CZ" sz="26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France</a:t>
            </a:r>
            <a:r>
              <a:rPr lang="en-GB" altLang="cs-CZ" sz="26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] </a:t>
            </a:r>
            <a:r>
              <a:rPr lang="en-GB" altLang="cs-CZ" sz="2600" dirty="0">
                <a:latin typeface="Arial" panose="020B0604020202020204" pitchFamily="34" charset="0"/>
              </a:rPr>
              <a:t>occurs </a:t>
            </a:r>
            <a:r>
              <a:rPr lang="en-GB" altLang="cs-CZ" sz="2600" dirty="0" err="1">
                <a:latin typeface="Arial" panose="020B0604020202020204" pitchFamily="34" charset="0"/>
              </a:rPr>
              <a:t>intensionally</a:t>
            </a:r>
            <a:r>
              <a:rPr lang="en-GB" altLang="cs-CZ" sz="2600" dirty="0">
                <a:latin typeface="Arial" panose="020B0604020202020204" pitchFamily="34" charset="0"/>
              </a:rPr>
              <a:t>, with </a:t>
            </a:r>
            <a:r>
              <a:rPr lang="en-GB" altLang="cs-CZ" sz="2600" i="1" dirty="0">
                <a:latin typeface="Arial" panose="020B0604020202020204" pitchFamily="34" charset="0"/>
              </a:rPr>
              <a:t>de </a:t>
            </a:r>
            <a:r>
              <a:rPr lang="en-GB" altLang="cs-CZ" sz="2600" i="1" dirty="0" err="1">
                <a:latin typeface="Arial" panose="020B0604020202020204" pitchFamily="34" charset="0"/>
              </a:rPr>
              <a:t>dicto</a:t>
            </a:r>
            <a:r>
              <a:rPr lang="en-GB" altLang="cs-CZ" sz="2600" i="1" dirty="0">
                <a:latin typeface="Arial" panose="020B0604020202020204" pitchFamily="34" charset="0"/>
              </a:rPr>
              <a:t> </a:t>
            </a:r>
            <a:r>
              <a:rPr lang="en-GB" altLang="cs-CZ" sz="2600" dirty="0">
                <a:latin typeface="Arial" panose="020B0604020202020204" pitchFamily="34" charset="0"/>
              </a:rPr>
              <a:t>supposition due to </a:t>
            </a:r>
            <a:r>
              <a:rPr lang="en-GB" altLang="cs-CZ" sz="2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GB" altLang="cs-CZ" sz="2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lang="en-GB" altLang="cs-CZ" sz="2600" dirty="0">
                <a:latin typeface="Arial" panose="020B0604020202020204" pitchFamily="34" charset="0"/>
              </a:rPr>
              <a:t>–generic context</a:t>
            </a:r>
            <a:endParaRPr lang="cs-CZ" altLang="cs-CZ" sz="2600" dirty="0">
              <a:latin typeface="Arial" panose="020B0604020202020204" pitchFamily="34" charset="0"/>
            </a:endParaRPr>
          </a:p>
        </p:txBody>
      </p:sp>
      <p:sp>
        <p:nvSpPr>
          <p:cNvPr id="75778" name="Zástupný symbol pro číslo snímku 5">
            <a:extLst>
              <a:ext uri="{FF2B5EF4-FFF2-40B4-BE49-F238E27FC236}">
                <a16:creationId xmlns:a16="http://schemas.microsoft.com/office/drawing/2014/main" id="{E07C3453-C9B9-4746-8480-8D0C19F6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E22624-ED47-415D-89C1-A6A8D2F2B370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>
            <a:extLst>
              <a:ext uri="{FF2B5EF4-FFF2-40B4-BE49-F238E27FC236}">
                <a16:creationId xmlns:a16="http://schemas.microsoft.com/office/drawing/2014/main" id="{F810FDED-7896-492A-BAA8-94BF00A66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8229600" cy="663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dirty="0"/>
              <a:t>Some more examples (topic-focus)</a:t>
            </a:r>
            <a:endParaRPr lang="cs-CZ" alt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208D287-BEFF-45DF-9B9C-ABA39E9C3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556792"/>
            <a:ext cx="8023225" cy="46085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cs-CZ" sz="280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  <a:r>
              <a:rPr lang="en-GB" altLang="cs-CZ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King of France</a:t>
            </a:r>
            <a:r>
              <a:rPr lang="en-GB" altLang="cs-CZ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800" dirty="0">
                <a:latin typeface="Arial" panose="020B0604020202020204" pitchFamily="34" charset="0"/>
              </a:rPr>
              <a:t>visited London yesterday</a:t>
            </a:r>
            <a:r>
              <a:rPr lang="en-US" altLang="cs-CZ" sz="2800" dirty="0">
                <a:solidFill>
                  <a:schemeClr val="bg2"/>
                </a:solidFill>
                <a:latin typeface="Arial" panose="020B0604020202020204" pitchFamily="34" charset="0"/>
              </a:rPr>
              <a:t>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cs-CZ" sz="2400" b="1" i="1" dirty="0">
                <a:solidFill>
                  <a:srgbClr val="2C6637"/>
                </a:solidFill>
                <a:latin typeface="Arial" panose="020B0604020202020204" pitchFamily="34" charset="0"/>
              </a:rPr>
              <a:t>Presupposes</a:t>
            </a:r>
            <a:r>
              <a:rPr lang="en-US" altLang="cs-CZ" sz="2400" b="1" i="1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that the King of France exists </a:t>
            </a:r>
            <a:r>
              <a:rPr lang="en-US" altLang="cs-CZ" sz="2400" b="1" i="1" dirty="0">
                <a:latin typeface="Arial" panose="020B0604020202020204" pitchFamily="34" charset="0"/>
              </a:rPr>
              <a:t>now (at </a:t>
            </a:r>
            <a:r>
              <a:rPr lang="en-US" altLang="cs-CZ" sz="2400" b="1" i="1" dirty="0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  <a:r>
              <a:rPr lang="en-US" altLang="cs-CZ" sz="2400" b="1" i="1" dirty="0">
                <a:latin typeface="Arial" panose="020B0604020202020204" pitchFamily="34" charset="0"/>
              </a:rPr>
              <a:t>)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800" i="1" dirty="0" err="1">
                <a:latin typeface="Arial" panose="020B0604020202020204" pitchFamily="34" charset="0"/>
              </a:rPr>
              <a:t>w</a:t>
            </a:r>
            <a:r>
              <a:rPr lang="en-GB" altLang="cs-CZ" sz="2800" dirty="0" err="1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800" b="1" i="1" dirty="0" err="1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  <a:r>
              <a:rPr lang="en-GB" altLang="cs-CZ" sz="2800" dirty="0">
                <a:latin typeface="Arial" panose="020B0604020202020204" pitchFamily="34" charset="0"/>
              </a:rPr>
              <a:t> [</a:t>
            </a: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800" i="1" dirty="0">
                <a:latin typeface="Arial" panose="020B0604020202020204" pitchFamily="34" charset="0"/>
              </a:rPr>
              <a:t>x </a:t>
            </a: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</a:t>
            </a:r>
            <a:r>
              <a:rPr lang="en-GB" altLang="cs-CZ" sz="2800" i="1" dirty="0">
                <a:latin typeface="Arial" panose="020B0604020202020204" pitchFamily="34" charset="0"/>
              </a:rPr>
              <a:t>t</a:t>
            </a:r>
            <a:r>
              <a:rPr lang="en-GB" altLang="cs-CZ" sz="2800" baseline="-25000" dirty="0">
                <a:latin typeface="Arial" panose="020B0604020202020204" pitchFamily="34" charset="0"/>
              </a:rPr>
              <a:t>1</a:t>
            </a:r>
            <a:r>
              <a:rPr lang="en-GB" altLang="cs-CZ" sz="2800" dirty="0">
                <a:latin typeface="Arial" panose="020B0604020202020204" pitchFamily="34" charset="0"/>
              </a:rPr>
              <a:t>[[[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Yesterday t</a:t>
            </a:r>
            <a:r>
              <a:rPr lang="en-GB" altLang="cs-CZ" sz="2800" dirty="0">
                <a:latin typeface="Arial" panose="020B0604020202020204" pitchFamily="34" charset="0"/>
              </a:rPr>
              <a:t>]</a:t>
            </a:r>
            <a:r>
              <a:rPr lang="en-GB" altLang="cs-CZ" sz="2800" i="1" dirty="0">
                <a:latin typeface="Arial" panose="020B0604020202020204" pitchFamily="34" charset="0"/>
              </a:rPr>
              <a:t> t</a:t>
            </a:r>
            <a:r>
              <a:rPr lang="en-GB" altLang="cs-CZ" sz="2800" baseline="-25000" dirty="0">
                <a:latin typeface="Arial" panose="020B0604020202020204" pitchFamily="34" charset="0"/>
              </a:rPr>
              <a:t>1</a:t>
            </a:r>
            <a:r>
              <a:rPr lang="en-GB" altLang="cs-CZ" sz="2800" dirty="0">
                <a:latin typeface="Arial" panose="020B0604020202020204" pitchFamily="34" charset="0"/>
              </a:rPr>
              <a:t>] </a:t>
            </a: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</a:t>
            </a:r>
            <a:r>
              <a:rPr lang="en-GB" altLang="cs-CZ" sz="28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cs-CZ" sz="2800" dirty="0">
                <a:latin typeface="Arial" panose="020B0604020202020204" pitchFamily="34" charset="0"/>
              </a:rPr>
              <a:t>[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Visit</a:t>
            </a:r>
            <a:r>
              <a:rPr lang="en-GB" altLang="cs-CZ" sz="2800" i="1" baseline="-25000" dirty="0">
                <a:latin typeface="Arial" panose="020B0604020202020204" pitchFamily="34" charset="0"/>
              </a:rPr>
              <a:t>wt1</a:t>
            </a:r>
            <a:r>
              <a:rPr lang="en-GB" altLang="cs-CZ" sz="2800" i="1" dirty="0">
                <a:latin typeface="Arial" panose="020B0604020202020204" pitchFamily="34" charset="0"/>
              </a:rPr>
              <a:t> x 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London</a:t>
            </a:r>
            <a:r>
              <a:rPr lang="en-GB" altLang="cs-CZ" sz="2800" dirty="0">
                <a:latin typeface="Arial" panose="020B0604020202020204" pitchFamily="34" charset="0"/>
              </a:rPr>
              <a:t>]] </a:t>
            </a: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800" i="1" dirty="0" err="1">
                <a:latin typeface="Arial" panose="020B0604020202020204" pitchFamily="34" charset="0"/>
              </a:rPr>
              <a:t>w</a:t>
            </a:r>
            <a:r>
              <a:rPr lang="en-GB" altLang="cs-CZ" sz="2800" dirty="0" err="1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800" i="1" dirty="0" err="1">
                <a:latin typeface="Arial" panose="020B0604020202020204" pitchFamily="34" charset="0"/>
              </a:rPr>
              <a:t>t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r>
              <a:rPr lang="en-GB" altLang="cs-CZ" sz="2800" dirty="0">
                <a:latin typeface="Arial" panose="020B0604020202020204" pitchFamily="34" charset="0"/>
              </a:rPr>
              <a:t>[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King_of</a:t>
            </a:r>
            <a:r>
              <a:rPr lang="en-GB" altLang="cs-CZ" sz="2800" i="1" baseline="-25000" dirty="0">
                <a:latin typeface="Arial" panose="020B0604020202020204" pitchFamily="34" charset="0"/>
              </a:rPr>
              <a:t>wt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France</a:t>
            </a:r>
            <a:r>
              <a:rPr lang="en-GB" altLang="cs-CZ" sz="2800" dirty="0">
                <a:latin typeface="Arial" panose="020B0604020202020204" pitchFamily="34" charset="0"/>
              </a:rPr>
              <a:t>]</a:t>
            </a:r>
            <a:r>
              <a:rPr lang="en-GB" altLang="cs-CZ" sz="2800" b="1" i="1" baseline="-25000" dirty="0" err="1">
                <a:latin typeface="Arial" panose="020B0604020202020204" pitchFamily="34" charset="0"/>
              </a:rPr>
              <a:t>w</a:t>
            </a:r>
            <a:r>
              <a:rPr lang="en-GB" altLang="cs-CZ" sz="2800" b="1" i="1" baseline="-25000" dirty="0" err="1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  <a:r>
              <a:rPr lang="en-GB" altLang="cs-CZ" sz="2800" dirty="0">
                <a:latin typeface="Arial" panose="020B0604020202020204" pitchFamily="34" charset="0"/>
              </a:rPr>
              <a:t>]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endParaRPr lang="en-US" altLang="cs-CZ" sz="28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2800" dirty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  <a:r>
              <a:rPr lang="en-GB" altLang="cs-CZ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London</a:t>
            </a:r>
            <a:r>
              <a:rPr lang="en-GB" altLang="cs-CZ" sz="28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GB" altLang="cs-CZ" sz="2800" dirty="0">
                <a:latin typeface="Arial" panose="020B0604020202020204" pitchFamily="34" charset="0"/>
              </a:rPr>
              <a:t>was visited by the King of France yesterday</a:t>
            </a:r>
            <a:r>
              <a:rPr lang="en-US" altLang="cs-CZ" sz="2800" dirty="0">
                <a:solidFill>
                  <a:schemeClr val="bg2"/>
                </a:solidFill>
                <a:latin typeface="Arial" panose="020B0604020202020204" pitchFamily="34" charset="0"/>
              </a:rPr>
              <a:t>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cs-CZ" sz="2400" b="1" i="1" dirty="0">
                <a:solidFill>
                  <a:srgbClr val="2C6637"/>
                </a:solidFill>
                <a:latin typeface="Arial" panose="020B0604020202020204" pitchFamily="34" charset="0"/>
              </a:rPr>
              <a:t>Merely entails</a:t>
            </a:r>
            <a:r>
              <a:rPr lang="en-US" altLang="cs-CZ" sz="2400" dirty="0">
                <a:latin typeface="Arial" panose="020B0604020202020204" pitchFamily="34" charset="0"/>
              </a:rPr>
              <a:t> that the King of France existed </a:t>
            </a:r>
            <a:r>
              <a:rPr lang="en-US" altLang="cs-CZ" sz="2400" b="1" i="1" dirty="0">
                <a:latin typeface="Arial" panose="020B0604020202020204" pitchFamily="34" charset="0"/>
              </a:rPr>
              <a:t>yesterday </a:t>
            </a:r>
            <a:r>
              <a:rPr lang="en-US" altLang="cs-CZ" sz="2400" i="1" dirty="0">
                <a:latin typeface="Arial" panose="020B0604020202020204" pitchFamily="34" charset="0"/>
              </a:rPr>
              <a:t>(</a:t>
            </a:r>
            <a:r>
              <a:rPr lang="en-US" altLang="cs-CZ" sz="2400" b="1" i="1" dirty="0">
                <a:latin typeface="Arial" panose="020B0604020202020204" pitchFamily="34" charset="0"/>
              </a:rPr>
              <a:t>at some </a:t>
            </a:r>
            <a:r>
              <a:rPr lang="en-US" altLang="cs-CZ" sz="2400" b="1" i="1" dirty="0">
                <a:solidFill>
                  <a:srgbClr val="800000"/>
                </a:solidFill>
                <a:latin typeface="Arial" panose="020B0604020202020204" pitchFamily="34" charset="0"/>
              </a:rPr>
              <a:t>t</a:t>
            </a:r>
            <a:r>
              <a:rPr lang="en-GB" altLang="cs-CZ" sz="2800" baseline="-25000" dirty="0">
                <a:solidFill>
                  <a:srgbClr val="800000"/>
                </a:solidFill>
                <a:latin typeface="Arial" panose="020B0604020202020204" pitchFamily="34" charset="0"/>
              </a:rPr>
              <a:t>2</a:t>
            </a:r>
            <a:r>
              <a:rPr lang="en-US" altLang="cs-CZ" sz="2400" i="1" dirty="0">
                <a:latin typeface="Arial" panose="020B0604020202020204" pitchFamily="34" charset="0"/>
              </a:rPr>
              <a:t> belonging to yesterday)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800" i="1" dirty="0" err="1">
                <a:latin typeface="Arial" panose="020B0604020202020204" pitchFamily="34" charset="0"/>
              </a:rPr>
              <a:t>w</a:t>
            </a:r>
            <a:r>
              <a:rPr lang="en-GB" altLang="cs-CZ" sz="2800" dirty="0" err="1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GB" altLang="cs-CZ" sz="2800" i="1" dirty="0" err="1">
                <a:latin typeface="Arial" panose="020B0604020202020204" pitchFamily="34" charset="0"/>
              </a:rPr>
              <a:t>t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</a:t>
            </a:r>
            <a:r>
              <a:rPr lang="en-GB" altLang="cs-CZ" sz="2800" i="1" dirty="0">
                <a:latin typeface="Arial" panose="020B0604020202020204" pitchFamily="34" charset="0"/>
              </a:rPr>
              <a:t>t</a:t>
            </a:r>
            <a:r>
              <a:rPr lang="en-GB" altLang="cs-CZ" sz="2800" baseline="-25000" dirty="0">
                <a:latin typeface="Arial" panose="020B0604020202020204" pitchFamily="34" charset="0"/>
              </a:rPr>
              <a:t>2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r>
              <a:rPr lang="en-GB" altLang="cs-CZ" sz="2800" dirty="0">
                <a:latin typeface="Arial" panose="020B0604020202020204" pitchFamily="34" charset="0"/>
              </a:rPr>
              <a:t>[[[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Yesterday t</a:t>
            </a:r>
            <a:r>
              <a:rPr lang="en-GB" altLang="cs-CZ" sz="2800" dirty="0">
                <a:latin typeface="Arial" panose="020B0604020202020204" pitchFamily="34" charset="0"/>
              </a:rPr>
              <a:t>]</a:t>
            </a:r>
            <a:r>
              <a:rPr lang="en-GB" altLang="cs-CZ" sz="2800" i="1" dirty="0">
                <a:latin typeface="Arial" panose="020B0604020202020204" pitchFamily="34" charset="0"/>
              </a:rPr>
              <a:t> t</a:t>
            </a:r>
            <a:r>
              <a:rPr lang="en-GB" altLang="cs-CZ" sz="2800" baseline="-25000" dirty="0">
                <a:latin typeface="Arial" panose="020B0604020202020204" pitchFamily="34" charset="0"/>
              </a:rPr>
              <a:t>2</a:t>
            </a:r>
            <a:r>
              <a:rPr lang="en-GB" altLang="cs-CZ" sz="2800" dirty="0">
                <a:latin typeface="Arial" panose="020B0604020202020204" pitchFamily="34" charset="0"/>
              </a:rPr>
              <a:t>]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r>
              <a:rPr lang="en-GB" altLang="cs-CZ" sz="2800" dirty="0">
                <a:latin typeface="Arial" panose="020B0604020202020204" pitchFamily="34" charset="0"/>
                <a:sym typeface="Symbol" panose="05050102010706020507" pitchFamily="18" charset="2"/>
              </a:rPr>
              <a:t>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br>
              <a:rPr lang="en-GB" altLang="cs-CZ" sz="2800" i="1" dirty="0">
                <a:latin typeface="Arial" panose="020B0604020202020204" pitchFamily="34" charset="0"/>
              </a:rPr>
            </a:br>
            <a:r>
              <a:rPr lang="en-GB" altLang="cs-CZ" sz="2800" dirty="0">
                <a:latin typeface="Arial" panose="020B0604020202020204" pitchFamily="34" charset="0"/>
              </a:rPr>
              <a:t>[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Visit</a:t>
            </a:r>
            <a:r>
              <a:rPr lang="en-GB" altLang="cs-CZ" sz="2800" i="1" baseline="-25000" dirty="0">
                <a:latin typeface="Arial" panose="020B0604020202020204" pitchFamily="34" charset="0"/>
              </a:rPr>
              <a:t>wt2 </a:t>
            </a:r>
            <a:r>
              <a:rPr lang="en-GB" altLang="cs-CZ" sz="2800" dirty="0">
                <a:latin typeface="Arial" panose="020B0604020202020204" pitchFamily="34" charset="0"/>
              </a:rPr>
              <a:t>[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King_of</a:t>
            </a:r>
            <a:r>
              <a:rPr lang="en-GB" altLang="cs-CZ" sz="2800" b="1" i="1" baseline="-25000" dirty="0">
                <a:latin typeface="Arial" panose="020B0604020202020204" pitchFamily="34" charset="0"/>
              </a:rPr>
              <a:t>w</a:t>
            </a:r>
            <a:r>
              <a:rPr lang="en-GB" altLang="cs-CZ" sz="2800" b="1" i="1" baseline="-25000" dirty="0">
                <a:solidFill>
                  <a:srgbClr val="800000"/>
                </a:solidFill>
                <a:latin typeface="Arial" panose="020B0604020202020204" pitchFamily="34" charset="0"/>
              </a:rPr>
              <a:t>t2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France</a:t>
            </a:r>
            <a:r>
              <a:rPr lang="en-GB" altLang="cs-CZ" sz="2800" dirty="0">
                <a:latin typeface="Arial" panose="020B0604020202020204" pitchFamily="34" charset="0"/>
              </a:rPr>
              <a:t>]</a:t>
            </a:r>
            <a:r>
              <a:rPr lang="en-GB" altLang="cs-CZ" sz="2800" i="1" dirty="0">
                <a:latin typeface="Arial" panose="020B0604020202020204" pitchFamily="34" charset="0"/>
              </a:rPr>
              <a:t> </a:t>
            </a:r>
            <a:r>
              <a:rPr lang="en-GB" altLang="cs-CZ" sz="2800" baseline="30000" dirty="0">
                <a:latin typeface="Arial" panose="020B0604020202020204" pitchFamily="34" charset="0"/>
              </a:rPr>
              <a:t>0</a:t>
            </a:r>
            <a:r>
              <a:rPr lang="en-GB" altLang="cs-CZ" sz="2800" i="1" dirty="0">
                <a:latin typeface="Arial" panose="020B0604020202020204" pitchFamily="34" charset="0"/>
              </a:rPr>
              <a:t>London</a:t>
            </a:r>
            <a:r>
              <a:rPr lang="en-GB" altLang="cs-CZ" sz="2800" dirty="0">
                <a:latin typeface="Arial" panose="020B0604020202020204" pitchFamily="34" charset="0"/>
              </a:rPr>
              <a:t>]]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endParaRPr lang="en-US" altLang="cs-CZ" sz="2800" dirty="0">
              <a:latin typeface="Arial" panose="020B0604020202020204" pitchFamily="34" charset="0"/>
            </a:endParaRPr>
          </a:p>
        </p:txBody>
      </p:sp>
      <p:sp>
        <p:nvSpPr>
          <p:cNvPr id="76802" name="Zástupný symbol pro číslo snímku 5">
            <a:extLst>
              <a:ext uri="{FF2B5EF4-FFF2-40B4-BE49-F238E27FC236}">
                <a16:creationId xmlns:a16="http://schemas.microsoft.com/office/drawing/2014/main" id="{75F0768B-62F2-4EBD-AAF1-90AE169F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81E181-FF7D-4762-929E-5134CA57946F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2E718C-A908-4269-9DD1-9148EB1D4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362950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“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students of Logic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enrolled in the 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 Ostrava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800" dirty="0" err="1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summer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term 201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passed the final exam</a:t>
            </a:r>
            <a:r>
              <a:rPr lang="en-US" sz="2800" dirty="0">
                <a:latin typeface="Arial" charset="0"/>
              </a:rPr>
              <a:t>”</a:t>
            </a:r>
            <a:endParaRPr lang="cs-CZ" sz="2800" dirty="0">
              <a:latin typeface="Arial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A1A0A4E-C786-4278-B07C-473778DE8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1" y="1628800"/>
            <a:ext cx="8568630" cy="46164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b="1" i="1" dirty="0">
                <a:latin typeface="Arial" charset="0"/>
              </a:rPr>
              <a:t>Scenario 1</a:t>
            </a:r>
            <a:r>
              <a:rPr lang="en-US" sz="2200" dirty="0">
                <a:latin typeface="Arial" charset="0"/>
              </a:rPr>
              <a:t>: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</a:rPr>
              <a:t>Q.: What about the students who signed up for the Logic course, how did they do?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</a:rPr>
              <a:t>A.: Oh, actually, they all passed the final exam.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  <a:sym typeface="Wingdings" pitchFamily="2" charset="2"/>
              </a:rPr>
              <a:t> </a:t>
            </a:r>
            <a:r>
              <a:rPr lang="en-US" sz="22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presupposition</a:t>
            </a:r>
            <a:r>
              <a:rPr lang="en-US" sz="2200" dirty="0">
                <a:latin typeface="Arial" charset="0"/>
                <a:sym typeface="Wingdings" pitchFamily="2" charset="2"/>
              </a:rPr>
              <a:t>: </a:t>
            </a:r>
            <a:r>
              <a:rPr lang="en-US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There are some students enrolled in the Logic course in the </a:t>
            </a:r>
            <a:r>
              <a:rPr lang="cs-CZ" sz="22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summer</a:t>
            </a:r>
            <a:r>
              <a:rPr lang="en-US" sz="2200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semester</a:t>
            </a:r>
            <a:r>
              <a:rPr lang="en-US" sz="2200" dirty="0">
                <a:latin typeface="Arial" charset="0"/>
                <a:sym typeface="Wingdings" pitchFamily="2" charset="2"/>
              </a:rPr>
              <a:t>; </a:t>
            </a:r>
            <a:r>
              <a:rPr lang="en-US" sz="2200" b="1" i="1" dirty="0">
                <a:latin typeface="Arial" charset="0"/>
                <a:sym typeface="Wingdings" pitchFamily="2" charset="2"/>
              </a:rPr>
              <a:t>if not</a:t>
            </a:r>
            <a:r>
              <a:rPr lang="en-US" sz="2200" dirty="0">
                <a:latin typeface="Arial" charset="0"/>
                <a:sym typeface="Wingdings" pitchFamily="2" charset="2"/>
              </a:rPr>
              <a:t> (for instance, because the course runs in the </a:t>
            </a:r>
            <a:r>
              <a:rPr lang="cs-CZ" sz="2200" dirty="0" err="1">
                <a:latin typeface="Arial" charset="0"/>
                <a:sym typeface="Wingdings" pitchFamily="2" charset="2"/>
              </a:rPr>
              <a:t>winter</a:t>
            </a:r>
            <a:r>
              <a:rPr lang="en-US" sz="2200" dirty="0">
                <a:latin typeface="Arial" charset="0"/>
                <a:sym typeface="Wingdings" pitchFamily="2" charset="2"/>
              </a:rPr>
              <a:t> term), then </a:t>
            </a:r>
            <a:r>
              <a:rPr lang="en-US" sz="2200" i="1" dirty="0">
                <a:latin typeface="Arial" charset="0"/>
                <a:sym typeface="Wingdings" pitchFamily="2" charset="2"/>
              </a:rPr>
              <a:t>no truth-value.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i="1" dirty="0">
                <a:latin typeface="Arial" charset="0"/>
                <a:sym typeface="Wingdings" pitchFamily="2" charset="2"/>
              </a:rPr>
              <a:t>	</a:t>
            </a:r>
            <a:r>
              <a:rPr lang="en-US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Because</a:t>
            </a:r>
            <a:r>
              <a:rPr lang="en-US" sz="2200" i="1" dirty="0">
                <a:latin typeface="Arial" charset="0"/>
                <a:sym typeface="Wingdings" pitchFamily="2" charset="2"/>
              </a:rPr>
              <a:t>, </a:t>
            </a:r>
            <a:r>
              <a:rPr lang="en-US" sz="2200" dirty="0">
                <a:latin typeface="Arial" charset="0"/>
                <a:sym typeface="Wingdings" pitchFamily="2" charset="2"/>
              </a:rPr>
              <a:t>the </a:t>
            </a:r>
            <a:r>
              <a:rPr lang="en-US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negated sentence</a:t>
            </a:r>
            <a:r>
              <a:rPr lang="en-US" sz="2200" dirty="0">
                <a:latin typeface="Arial" charset="0"/>
                <a:sym typeface="Wingdings" pitchFamily="2" charset="2"/>
              </a:rPr>
              <a:t> cannot be true as well: </a:t>
            </a:r>
            <a:br>
              <a:rPr lang="en-US" sz="2200" dirty="0">
                <a:latin typeface="Arial" charset="0"/>
                <a:sym typeface="Wingdings" pitchFamily="2" charset="2"/>
              </a:rPr>
            </a:br>
            <a:r>
              <a:rPr lang="en-US" sz="2200" dirty="0">
                <a:latin typeface="Arial" charset="0"/>
                <a:sym typeface="Wingdings" pitchFamily="2" charset="2"/>
              </a:rPr>
              <a:t>“</a:t>
            </a:r>
            <a:r>
              <a:rPr lang="en-US" sz="2200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Some students who signed up for the Logic course did not pass the final exam</a:t>
            </a:r>
            <a:r>
              <a:rPr lang="en-US" sz="2200" dirty="0">
                <a:latin typeface="Arial" charset="0"/>
                <a:sym typeface="Wingdings" pitchFamily="2" charset="2"/>
              </a:rPr>
              <a:t>”.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Arial" charset="0"/>
                <a:sym typeface="Wingdings" pitchFamily="2" charset="2"/>
              </a:rPr>
              <a:t></a:t>
            </a:r>
            <a:r>
              <a:rPr lang="en-US" sz="2200" b="1" i="1" dirty="0">
                <a:latin typeface="Arial" charset="0"/>
              </a:rPr>
              <a:t> </a:t>
            </a:r>
            <a:r>
              <a:rPr lang="en-US" sz="2200" b="1" i="1" dirty="0">
                <a:solidFill>
                  <a:srgbClr val="2C6637"/>
                </a:solidFill>
                <a:latin typeface="Arial" charset="0"/>
              </a:rPr>
              <a:t>mere entailment</a:t>
            </a:r>
            <a:r>
              <a:rPr lang="en-US" sz="2200" b="1" dirty="0">
                <a:latin typeface="Arial" charset="0"/>
              </a:rPr>
              <a:t>:</a:t>
            </a:r>
            <a:r>
              <a:rPr lang="en-US" sz="2200" i="1" dirty="0">
                <a:latin typeface="Arial" charset="0"/>
              </a:rPr>
              <a:t> The final exam has taken place.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Because</a:t>
            </a:r>
            <a:r>
              <a:rPr lang="en-US" sz="2200" dirty="0">
                <a:latin typeface="Arial" charset="0"/>
              </a:rPr>
              <a:t>, the sentence can be false for two reasons: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2200" i="1" dirty="0">
                <a:latin typeface="Arial" charset="0"/>
              </a:rPr>
              <a:t>Either some of the students did not succeed, or none of the students succeeded because the exam has yet to take place</a:t>
            </a:r>
            <a:r>
              <a:rPr lang="nl-NL" sz="2200" i="1" dirty="0">
                <a:latin typeface="Arial" charset="0"/>
              </a:rPr>
              <a:t>.</a:t>
            </a:r>
            <a:endParaRPr lang="cs-CZ" sz="2200" i="1" dirty="0">
              <a:latin typeface="Arial" charset="0"/>
            </a:endParaRPr>
          </a:p>
        </p:txBody>
      </p:sp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70EB7A8F-859F-46D3-84E1-8EFC66BF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38CA6-A779-4C7B-9944-54A047BEB45A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E71D2D7-55BF-4413-9591-B9BD48F25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507413" cy="93620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“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i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students of Logic</a:t>
            </a:r>
            <a:r>
              <a:rPr lang="en-US" sz="2800" b="1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enrolled in the 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 Ostrava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800" dirty="0" err="1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summer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term 201</a:t>
            </a:r>
            <a:r>
              <a:rPr lang="cs-CZ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en-US" sz="2800" dirty="0">
                <a:solidFill>
                  <a:srgbClr val="212F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passed the final exam</a:t>
            </a:r>
            <a:r>
              <a:rPr lang="en-US" sz="2800" dirty="0">
                <a:latin typeface="Arial" charset="0"/>
              </a:rPr>
              <a:t>”</a:t>
            </a:r>
            <a:endParaRPr lang="cs-CZ" sz="28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300053-89B2-4EF8-A80B-76D136228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362950" cy="4608512"/>
          </a:xfrm>
        </p:spPr>
        <p:txBody>
          <a:bodyPr>
            <a:normAutofit lnSpcReduction="10000"/>
          </a:bodyPr>
          <a:lstStyle/>
          <a:p>
            <a:pPr marL="457200" lvl="1" indent="0" eaLnBrk="1" hangingPunct="1">
              <a:buNone/>
              <a:defRPr/>
            </a:pPr>
            <a:r>
              <a:rPr lang="en-US" sz="2400" dirty="0"/>
              <a:t>S</a:t>
            </a:r>
            <a:r>
              <a:rPr lang="en-US" sz="2400" i="1" dirty="0"/>
              <a:t>cenario 1</a:t>
            </a:r>
            <a:r>
              <a:rPr lang="en-US" sz="2400" dirty="0"/>
              <a:t>: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800000"/>
                </a:solidFill>
              </a:rPr>
              <a:t>If</a:t>
            </a:r>
            <a:r>
              <a:rPr lang="en-US" sz="2800" b="1" i="1" dirty="0"/>
              <a:t> </a:t>
            </a:r>
            <a:r>
              <a:rPr lang="en-US" sz="2800" dirty="0"/>
              <a:t>there are some students signed up for Logic </a:t>
            </a:r>
            <a:br>
              <a:rPr lang="en-US" sz="2800" dirty="0"/>
            </a:br>
            <a:r>
              <a:rPr lang="en-US" sz="2800" b="1" i="1" dirty="0">
                <a:solidFill>
                  <a:srgbClr val="800000"/>
                </a:solidFill>
              </a:rPr>
              <a:t>then</a:t>
            </a:r>
            <a:r>
              <a:rPr lang="en-US" sz="2800" dirty="0"/>
              <a:t> </a:t>
            </a:r>
            <a:r>
              <a:rPr lang="en-US" sz="2800" b="1" dirty="0"/>
              <a:t>T</a:t>
            </a:r>
            <a:r>
              <a:rPr lang="en-US" sz="2800" dirty="0"/>
              <a:t> or </a:t>
            </a:r>
            <a:r>
              <a:rPr lang="en-US" sz="2800" b="1" dirty="0"/>
              <a:t>F </a:t>
            </a:r>
            <a:r>
              <a:rPr lang="en-US" sz="2800" dirty="0"/>
              <a:t>according as all or some of them passed the exam, </a:t>
            </a:r>
            <a:br>
              <a:rPr lang="en-US" sz="2800" dirty="0"/>
            </a:br>
            <a:r>
              <a:rPr lang="en-US" sz="2800" b="1" i="1" dirty="0">
                <a:solidFill>
                  <a:srgbClr val="800000"/>
                </a:solidFill>
              </a:rPr>
              <a:t>else</a:t>
            </a:r>
            <a:r>
              <a:rPr lang="en-US" sz="2800" b="1" i="1" dirty="0"/>
              <a:t> Fail </a:t>
            </a:r>
            <a:r>
              <a:rPr lang="en-US" sz="2800" i="1" dirty="0"/>
              <a:t>(to produce a truth-value)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/>
              <a:t>TIL analysis </a:t>
            </a:r>
            <a:r>
              <a:rPr lang="en-US" sz="2800" i="1" dirty="0"/>
              <a:t>(schematic)</a:t>
            </a:r>
            <a:r>
              <a:rPr lang="en-US" sz="2800" b="1" i="1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</a:t>
            </a:r>
            <a:r>
              <a:rPr lang="en-US" sz="28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w</a:t>
            </a:r>
            <a:r>
              <a:rPr lang="en-US" sz="2800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</a:t>
            </a:r>
            <a:r>
              <a:rPr lang="en-US" sz="2800" i="1" dirty="0" err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	</a:t>
            </a:r>
            <a:r>
              <a:rPr lang="en-US" sz="28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[</a:t>
            </a:r>
            <a:r>
              <a:rPr lang="en-US" sz="28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0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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[</a:t>
            </a:r>
            <a:r>
              <a:rPr lang="en-US" sz="28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0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Students_signed</a:t>
            </a:r>
            <a:r>
              <a:rPr lang="en-US" sz="28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wt </a:t>
            </a:r>
            <a:r>
              <a:rPr lang="en-US" sz="28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0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Logic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]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then 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[[</a:t>
            </a:r>
            <a:r>
              <a:rPr lang="en-US" sz="28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0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All 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[</a:t>
            </a:r>
            <a:r>
              <a:rPr lang="en-US" sz="28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0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Students_signed</a:t>
            </a:r>
            <a:r>
              <a:rPr lang="en-US" sz="28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wt </a:t>
            </a:r>
            <a:r>
              <a:rPr lang="en-US" sz="28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0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Logic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]]</a:t>
            </a:r>
            <a:b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</a:b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                                             </a:t>
            </a:r>
            <a:r>
              <a:rPr lang="en-US" sz="2800" baseline="30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0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Passed_exam</a:t>
            </a:r>
            <a:r>
              <a:rPr lang="en-US" sz="2800" i="1" baseline="-250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wt</a:t>
            </a:r>
            <a:r>
              <a:rPr lang="en-US" sz="2800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]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	else Fail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93215E08-A1FF-4093-8CC7-2CE9D0CC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2FF122-6CA6-4C7A-9AD0-8601C8F6E2D3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6678EE6B-B519-41B4-A1A1-80CCC865E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6"/>
            <a:ext cx="8229600" cy="719360"/>
          </a:xfrm>
        </p:spPr>
        <p:txBody>
          <a:bodyPr/>
          <a:lstStyle/>
          <a:p>
            <a:pPr eaLnBrk="1" hangingPunct="1"/>
            <a:r>
              <a:rPr lang="en-US" altLang="cs-CZ" dirty="0"/>
              <a:t>Some more examples</a:t>
            </a:r>
            <a:endParaRPr lang="cs-CZ" altLang="cs-CZ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7596D04-B4CC-4B97-B048-87340F3B9A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11184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/>
              <a:t>(</a:t>
            </a:r>
            <a:r>
              <a:rPr lang="en-US" sz="2400" b="1" dirty="0">
                <a:solidFill>
                  <a:srgbClr val="800000"/>
                </a:solidFill>
              </a:rPr>
              <a:t>A</a:t>
            </a:r>
            <a:r>
              <a:rPr lang="en-US" sz="2400" b="1" dirty="0"/>
              <a:t>) “</a:t>
            </a:r>
            <a:r>
              <a:rPr lang="en-GB" sz="2400" b="1" dirty="0"/>
              <a:t>The </a:t>
            </a:r>
            <a:r>
              <a:rPr lang="en-GB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</a:t>
            </a:r>
            <a:r>
              <a:rPr lang="en-GB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financial and</a:t>
            </a:r>
            <a:r>
              <a:rPr lang="en-GB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economic crisis</a:t>
            </a:r>
            <a:r>
              <a:rPr lang="en-GB" sz="2400" b="1" i="1" dirty="0"/>
              <a:t> </a:t>
            </a:r>
            <a:r>
              <a:rPr lang="en-GB" sz="2400" b="1" dirty="0"/>
              <a:t>has been caused by the Bank of America</a:t>
            </a:r>
            <a:r>
              <a:rPr lang="en-US" sz="2400" b="1" dirty="0"/>
              <a:t>”</a:t>
            </a:r>
          </a:p>
          <a:p>
            <a:pPr lvl="1" eaLnBrk="1" hangingPunct="1">
              <a:spcBef>
                <a:spcPts val="600"/>
              </a:spcBef>
              <a:buNone/>
              <a:defRPr/>
            </a:pPr>
            <a:r>
              <a:rPr lang="en-US" sz="2000" b="1" i="1" dirty="0">
                <a:solidFill>
                  <a:srgbClr val="2C6637"/>
                </a:solidFill>
              </a:rPr>
              <a:t>Presupposes</a:t>
            </a:r>
            <a:r>
              <a:rPr lang="en-US" sz="2000" b="1" i="1" dirty="0">
                <a:solidFill>
                  <a:srgbClr val="140E53"/>
                </a:solidFill>
              </a:rPr>
              <a:t> </a:t>
            </a:r>
            <a:r>
              <a:rPr lang="en-US" sz="2000" dirty="0"/>
              <a:t>that there be a global financial and economic </a:t>
            </a:r>
            <a:r>
              <a:rPr lang="en-US" sz="2000" b="1" i="1" dirty="0">
                <a:solidFill>
                  <a:srgbClr val="140E53"/>
                </a:solidFill>
              </a:rPr>
              <a:t>crisis</a:t>
            </a:r>
          </a:p>
          <a:p>
            <a:pPr lvl="1" eaLnBrk="1" hangingPunct="1">
              <a:spcBef>
                <a:spcPts val="600"/>
              </a:spcBef>
              <a:buNone/>
              <a:defRPr/>
            </a:pPr>
            <a:r>
              <a:rPr lang="en-US" sz="2000" b="1" i="1" dirty="0">
                <a:solidFill>
                  <a:srgbClr val="2C6637"/>
                </a:solidFill>
              </a:rPr>
              <a:t>Merely entails</a:t>
            </a:r>
            <a:r>
              <a:rPr lang="en-US" sz="2000" b="1" i="1" dirty="0"/>
              <a:t> </a:t>
            </a:r>
            <a:r>
              <a:rPr lang="en-US" sz="2000" dirty="0"/>
              <a:t>that the Bank of America exists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GB" sz="2000" dirty="0">
                <a:sym typeface="Symbol" pitchFamily="18" charset="2"/>
              </a:rPr>
              <a:t></a:t>
            </a:r>
            <a:r>
              <a:rPr lang="en-GB" sz="2000" i="1" dirty="0" err="1"/>
              <a:t>w</a:t>
            </a:r>
            <a:r>
              <a:rPr lang="en-GB" sz="2000" dirty="0" err="1">
                <a:sym typeface="Symbol" pitchFamily="18" charset="2"/>
              </a:rPr>
              <a:t></a:t>
            </a:r>
            <a:r>
              <a:rPr lang="en-GB" sz="2000" i="1" dirty="0" err="1"/>
              <a:t>t</a:t>
            </a:r>
            <a:r>
              <a:rPr lang="en-GB" sz="2000" dirty="0"/>
              <a:t> [</a:t>
            </a:r>
            <a:r>
              <a:rPr lang="en-GB" sz="2000" b="1" i="1" dirty="0"/>
              <a:t>if</a:t>
            </a:r>
            <a:r>
              <a:rPr lang="en-GB" sz="2000" i="1" dirty="0"/>
              <a:t> </a:t>
            </a:r>
            <a:r>
              <a:rPr lang="en-GB" sz="2000" baseline="30000" dirty="0"/>
              <a:t>0</a:t>
            </a:r>
            <a:r>
              <a:rPr lang="en-GB" sz="2000" i="1" dirty="0"/>
              <a:t>Crisis</a:t>
            </a:r>
            <a:r>
              <a:rPr lang="en-GB" sz="2000" i="1" baseline="-25000" dirty="0"/>
              <a:t>wt</a:t>
            </a:r>
            <a:r>
              <a:rPr lang="en-GB" sz="2000" i="1" dirty="0"/>
              <a:t> </a:t>
            </a:r>
            <a:br>
              <a:rPr lang="en-GB" sz="2000" i="1" dirty="0"/>
            </a:br>
            <a:r>
              <a:rPr lang="en-GB" sz="2000" b="1" i="1" dirty="0"/>
              <a:t>then</a:t>
            </a:r>
            <a:r>
              <a:rPr lang="en-GB" sz="2000" i="1" dirty="0"/>
              <a:t> </a:t>
            </a:r>
            <a:r>
              <a:rPr lang="en-GB" sz="2000" dirty="0"/>
              <a:t>[</a:t>
            </a:r>
            <a:r>
              <a:rPr lang="en-GB" sz="2000" baseline="30000" dirty="0"/>
              <a:t>0</a:t>
            </a:r>
            <a:r>
              <a:rPr lang="en-GB" sz="2000" i="1" dirty="0"/>
              <a:t>True</a:t>
            </a:r>
            <a:r>
              <a:rPr lang="en-GB" sz="2000" i="1" baseline="-25000" dirty="0"/>
              <a:t>wt</a:t>
            </a:r>
            <a:r>
              <a:rPr lang="en-GB" sz="2000" dirty="0"/>
              <a:t> </a:t>
            </a:r>
            <a:r>
              <a:rPr lang="en-GB" sz="2000" dirty="0">
                <a:sym typeface="Symbol" pitchFamily="18" charset="2"/>
              </a:rPr>
              <a:t></a:t>
            </a:r>
            <a:r>
              <a:rPr lang="en-GB" sz="2000" i="1" dirty="0" err="1"/>
              <a:t>w</a:t>
            </a:r>
            <a:r>
              <a:rPr lang="en-GB" sz="2000" dirty="0" err="1">
                <a:sym typeface="Symbol" pitchFamily="18" charset="2"/>
              </a:rPr>
              <a:t></a:t>
            </a:r>
            <a:r>
              <a:rPr lang="en-GB" sz="2000" i="1" dirty="0" err="1"/>
              <a:t>t</a:t>
            </a:r>
            <a:r>
              <a:rPr lang="en-GB" sz="2000" dirty="0"/>
              <a:t> [</a:t>
            </a:r>
            <a:r>
              <a:rPr lang="en-GB" sz="2000" baseline="30000" dirty="0"/>
              <a:t>0</a:t>
            </a:r>
            <a:r>
              <a:rPr lang="en-GB" sz="2000" i="1" dirty="0"/>
              <a:t>Cause</a:t>
            </a:r>
            <a:r>
              <a:rPr lang="en-GB" sz="2000" i="1" baseline="-25000" dirty="0"/>
              <a:t>wt</a:t>
            </a:r>
            <a:r>
              <a:rPr lang="en-GB" sz="2000" i="1" dirty="0"/>
              <a:t> </a:t>
            </a:r>
            <a:r>
              <a:rPr lang="en-GB" sz="2000" baseline="30000" dirty="0"/>
              <a:t>0</a:t>
            </a:r>
            <a:r>
              <a:rPr lang="en-GB" sz="2000" i="1" dirty="0"/>
              <a:t>Bank_of_America</a:t>
            </a:r>
            <a:r>
              <a:rPr lang="en-GB" sz="2000" i="1" baseline="-25000" dirty="0"/>
              <a:t>wt</a:t>
            </a:r>
            <a:r>
              <a:rPr lang="en-GB" sz="2000" i="1" dirty="0"/>
              <a:t> </a:t>
            </a:r>
            <a:r>
              <a:rPr lang="en-GB" sz="2000" baseline="30000" dirty="0"/>
              <a:t>0</a:t>
            </a:r>
            <a:r>
              <a:rPr lang="en-GB" sz="2000" i="1" dirty="0"/>
              <a:t>Crisis</a:t>
            </a:r>
            <a:r>
              <a:rPr lang="en-GB" sz="2000" dirty="0"/>
              <a:t>]] </a:t>
            </a:r>
            <a:br>
              <a:rPr lang="en-GB" sz="2000" dirty="0"/>
            </a:br>
            <a:r>
              <a:rPr lang="en-GB" sz="2000" b="1" i="1" dirty="0"/>
              <a:t>else</a:t>
            </a:r>
            <a:r>
              <a:rPr lang="en-GB" sz="2000" i="1" dirty="0"/>
              <a:t> Fail</a:t>
            </a:r>
            <a:r>
              <a:rPr lang="en-GB" sz="2000" dirty="0"/>
              <a:t>] </a:t>
            </a:r>
            <a:endParaRPr lang="en-US" sz="2000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/>
              <a:t>(</a:t>
            </a:r>
            <a:r>
              <a:rPr lang="en-US" sz="2400" b="1" dirty="0">
                <a:solidFill>
                  <a:srgbClr val="800000"/>
                </a:solidFill>
              </a:rPr>
              <a:t>B</a:t>
            </a:r>
            <a:r>
              <a:rPr lang="en-US" sz="2400" b="1" dirty="0"/>
              <a:t>) “</a:t>
            </a:r>
            <a:r>
              <a:rPr lang="en-GB" sz="2400" b="1" dirty="0"/>
              <a:t>The </a:t>
            </a:r>
            <a:r>
              <a:rPr lang="en-GB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Bank of America</a:t>
            </a:r>
            <a:r>
              <a:rPr lang="en-GB" sz="2400" b="1" dirty="0"/>
              <a:t> caused the global financial and economic crisis</a:t>
            </a:r>
            <a:r>
              <a:rPr lang="en-US" sz="2400" b="1" dirty="0"/>
              <a:t>”</a:t>
            </a:r>
          </a:p>
          <a:p>
            <a:pPr lvl="1" eaLnBrk="1" hangingPunct="1">
              <a:spcBef>
                <a:spcPts val="600"/>
              </a:spcBef>
              <a:buNone/>
              <a:defRPr/>
            </a:pPr>
            <a:r>
              <a:rPr lang="en-US" sz="2000" b="1" i="1" dirty="0">
                <a:solidFill>
                  <a:srgbClr val="2C6637"/>
                </a:solidFill>
              </a:rPr>
              <a:t>Presupposes </a:t>
            </a:r>
            <a:r>
              <a:rPr lang="en-US" sz="2000" dirty="0"/>
              <a:t>that the </a:t>
            </a:r>
            <a:r>
              <a:rPr lang="en-US" sz="2000" b="1" i="1" dirty="0">
                <a:solidFill>
                  <a:srgbClr val="140E53"/>
                </a:solidFill>
              </a:rPr>
              <a:t>Bank of America exists</a:t>
            </a:r>
          </a:p>
          <a:p>
            <a:pPr lvl="1" eaLnBrk="1" hangingPunct="1">
              <a:spcBef>
                <a:spcPts val="600"/>
              </a:spcBef>
              <a:buNone/>
              <a:defRPr/>
            </a:pPr>
            <a:r>
              <a:rPr lang="en-US" sz="2000" b="1" i="1" dirty="0">
                <a:solidFill>
                  <a:srgbClr val="2C6637"/>
                </a:solidFill>
              </a:rPr>
              <a:t>Merely entails</a:t>
            </a:r>
            <a:r>
              <a:rPr lang="en-US" sz="2000" b="1" i="1" dirty="0"/>
              <a:t> </a:t>
            </a:r>
            <a:r>
              <a:rPr lang="en-US" sz="2000" dirty="0"/>
              <a:t>that there </a:t>
            </a:r>
            <a:r>
              <a:rPr lang="cs-CZ" sz="2000" dirty="0"/>
              <a:t>is</a:t>
            </a:r>
            <a:r>
              <a:rPr lang="en-US" sz="2000" dirty="0"/>
              <a:t> a global financial and economic crisis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GB" sz="2000" dirty="0">
                <a:sym typeface="Symbol" pitchFamily="18" charset="2"/>
              </a:rPr>
              <a:t></a:t>
            </a:r>
            <a:r>
              <a:rPr lang="en-GB" sz="2000" i="1" dirty="0" err="1"/>
              <a:t>w</a:t>
            </a:r>
            <a:r>
              <a:rPr lang="en-GB" sz="2000" dirty="0" err="1">
                <a:sym typeface="Symbol" pitchFamily="18" charset="2"/>
              </a:rPr>
              <a:t></a:t>
            </a:r>
            <a:r>
              <a:rPr lang="en-GB" sz="2000" i="1" dirty="0" err="1"/>
              <a:t>t</a:t>
            </a:r>
            <a:r>
              <a:rPr lang="en-GB" sz="2000" dirty="0"/>
              <a:t> [</a:t>
            </a:r>
            <a:r>
              <a:rPr lang="en-GB" sz="2000" b="1" i="1" dirty="0"/>
              <a:t>if</a:t>
            </a:r>
            <a:r>
              <a:rPr lang="en-GB" sz="2000" i="1" dirty="0"/>
              <a:t> </a:t>
            </a:r>
            <a:r>
              <a:rPr lang="en-GB" sz="2000" dirty="0"/>
              <a:t>[</a:t>
            </a:r>
            <a:r>
              <a:rPr lang="en-GB" sz="2000" baseline="30000" dirty="0"/>
              <a:t>0</a:t>
            </a:r>
            <a:r>
              <a:rPr lang="en-GB" sz="2000" i="1" dirty="0"/>
              <a:t>Exist</a:t>
            </a:r>
            <a:r>
              <a:rPr lang="en-GB" sz="2000" i="1" baseline="-25000" dirty="0"/>
              <a:t>wt </a:t>
            </a:r>
            <a:r>
              <a:rPr lang="en-GB" sz="2000" i="1" dirty="0"/>
              <a:t> </a:t>
            </a:r>
            <a:r>
              <a:rPr lang="en-GB" sz="2000" baseline="30000" dirty="0"/>
              <a:t>0</a:t>
            </a:r>
            <a:r>
              <a:rPr lang="en-GB" sz="2000" i="1" dirty="0"/>
              <a:t>Bank_of_America</a:t>
            </a:r>
            <a:r>
              <a:rPr lang="en-GB" sz="2000" dirty="0"/>
              <a:t>] </a:t>
            </a:r>
            <a:br>
              <a:rPr lang="en-GB" sz="2000" dirty="0"/>
            </a:br>
            <a:r>
              <a:rPr lang="en-GB" sz="2000" b="1" i="1" dirty="0"/>
              <a:t>then</a:t>
            </a:r>
            <a:r>
              <a:rPr lang="en-GB" sz="2000" i="1" dirty="0"/>
              <a:t> </a:t>
            </a:r>
            <a:r>
              <a:rPr lang="en-GB" sz="2000" dirty="0"/>
              <a:t>[</a:t>
            </a:r>
            <a:r>
              <a:rPr lang="en-GB" sz="2000" baseline="30000" dirty="0"/>
              <a:t>0</a:t>
            </a:r>
            <a:r>
              <a:rPr lang="en-GB" sz="2000" i="1" dirty="0"/>
              <a:t>True</a:t>
            </a:r>
            <a:r>
              <a:rPr lang="en-GB" sz="2000" i="1" baseline="-25000" dirty="0"/>
              <a:t>wt</a:t>
            </a:r>
            <a:r>
              <a:rPr lang="en-GB" sz="2000" dirty="0"/>
              <a:t> </a:t>
            </a:r>
            <a:r>
              <a:rPr lang="en-GB" sz="2000" dirty="0">
                <a:sym typeface="Symbol" pitchFamily="18" charset="2"/>
              </a:rPr>
              <a:t></a:t>
            </a:r>
            <a:r>
              <a:rPr lang="en-GB" sz="2000" i="1" dirty="0" err="1"/>
              <a:t>w</a:t>
            </a:r>
            <a:r>
              <a:rPr lang="en-GB" sz="2000" dirty="0" err="1">
                <a:sym typeface="Symbol" pitchFamily="18" charset="2"/>
              </a:rPr>
              <a:t></a:t>
            </a:r>
            <a:r>
              <a:rPr lang="en-GB" sz="2000" i="1" dirty="0" err="1"/>
              <a:t>t</a:t>
            </a:r>
            <a:r>
              <a:rPr lang="en-GB" sz="2000" dirty="0"/>
              <a:t> [</a:t>
            </a:r>
            <a:r>
              <a:rPr lang="en-GB" sz="2000" baseline="30000" dirty="0"/>
              <a:t>0</a:t>
            </a:r>
            <a:r>
              <a:rPr lang="en-GB" sz="2000" i="1" dirty="0"/>
              <a:t>Cause</a:t>
            </a:r>
            <a:r>
              <a:rPr lang="en-GB" sz="2000" i="1" baseline="-25000" dirty="0"/>
              <a:t>wt</a:t>
            </a:r>
            <a:r>
              <a:rPr lang="en-GB" sz="2000" i="1" dirty="0"/>
              <a:t> </a:t>
            </a:r>
            <a:r>
              <a:rPr lang="en-GB" sz="2000" baseline="30000" dirty="0"/>
              <a:t>0</a:t>
            </a:r>
            <a:r>
              <a:rPr lang="en-GB" sz="2000" i="1" dirty="0"/>
              <a:t>Bank_of_America</a:t>
            </a:r>
            <a:r>
              <a:rPr lang="en-GB" sz="2000" i="1" baseline="-25000" dirty="0"/>
              <a:t>wt</a:t>
            </a:r>
            <a:r>
              <a:rPr lang="en-GB" sz="2000" i="1" dirty="0"/>
              <a:t> </a:t>
            </a:r>
            <a:r>
              <a:rPr lang="en-GB" sz="2000" baseline="30000" dirty="0"/>
              <a:t>0</a:t>
            </a:r>
            <a:r>
              <a:rPr lang="en-GB" sz="2000" i="1" dirty="0"/>
              <a:t>Crisis</a:t>
            </a:r>
            <a:r>
              <a:rPr lang="en-GB" sz="2000" dirty="0"/>
              <a:t>]] </a:t>
            </a:r>
            <a:br>
              <a:rPr lang="en-GB" sz="2000" dirty="0"/>
            </a:br>
            <a:r>
              <a:rPr lang="en-GB" sz="2000" b="1" i="1" dirty="0"/>
              <a:t>else</a:t>
            </a:r>
            <a:r>
              <a:rPr lang="en-GB" sz="2000" i="1" dirty="0"/>
              <a:t> Fail</a:t>
            </a:r>
            <a:r>
              <a:rPr lang="en-GB" sz="2000" dirty="0"/>
              <a:t>]</a:t>
            </a:r>
          </a:p>
        </p:txBody>
      </p:sp>
      <p:sp>
        <p:nvSpPr>
          <p:cNvPr id="77826" name="Zástupný symbol pro číslo snímku 5">
            <a:extLst>
              <a:ext uri="{FF2B5EF4-FFF2-40B4-BE49-F238E27FC236}">
                <a16:creationId xmlns:a16="http://schemas.microsoft.com/office/drawing/2014/main" id="{E0E6F930-93FE-4130-962F-33FC0ED2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85B28-C879-4239-86C7-0A4E5C7F21B6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>
            <a:extLst>
              <a:ext uri="{FF2B5EF4-FFF2-40B4-BE49-F238E27FC236}">
                <a16:creationId xmlns:a16="http://schemas.microsoft.com/office/drawing/2014/main" id="{2AAE2918-DB6A-483A-B036-2BD55F4C5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8229600" cy="7353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3600" dirty="0"/>
              <a:t>If </a:t>
            </a:r>
            <a:r>
              <a:rPr lang="en-US" altLang="cs-CZ" sz="3600" i="1" dirty="0"/>
              <a:t>P </a:t>
            </a:r>
            <a:r>
              <a:rPr lang="en-US" altLang="cs-CZ" sz="3600" dirty="0"/>
              <a:t>then </a:t>
            </a:r>
            <a:r>
              <a:rPr lang="en-US" altLang="cs-CZ" sz="3600" i="1" dirty="0"/>
              <a:t>C </a:t>
            </a:r>
            <a:r>
              <a:rPr lang="en-US" altLang="cs-CZ" sz="3600" dirty="0"/>
              <a:t>else </a:t>
            </a:r>
            <a:r>
              <a:rPr lang="en-US" altLang="cs-CZ" sz="3600" i="1" dirty="0"/>
              <a:t>D: </a:t>
            </a:r>
            <a:r>
              <a:rPr lang="en-US" altLang="cs-CZ" sz="3200" b="1" i="1" dirty="0"/>
              <a:t>a </a:t>
            </a:r>
            <a:r>
              <a:rPr lang="en-US" altLang="cs-CZ" sz="3200" b="1" i="1" dirty="0">
                <a:solidFill>
                  <a:srgbClr val="990000"/>
                </a:solidFill>
              </a:rPr>
              <a:t>two</a:t>
            </a:r>
            <a:r>
              <a:rPr lang="en-US" altLang="cs-CZ" sz="3200" b="1" i="1" dirty="0"/>
              <a:t>-phase instruction</a:t>
            </a:r>
            <a:endParaRPr lang="cs-CZ" altLang="cs-CZ" sz="3200" b="1" i="1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F5BC1E5-9C6B-4AEB-8CB1-EDAA84A419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642350" cy="4608513"/>
          </a:xfrm>
        </p:spPr>
        <p:txBody>
          <a:bodyPr/>
          <a:lstStyle/>
          <a:p>
            <a:pPr marL="982663" lvl="1" indent="-53340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cs-CZ" sz="2400" dirty="0"/>
              <a:t>Make a choice between </a:t>
            </a:r>
            <a:r>
              <a:rPr lang="en-US" altLang="cs-CZ" sz="2400" i="1" dirty="0"/>
              <a:t>C </a:t>
            </a:r>
            <a:r>
              <a:rPr lang="en-US" altLang="cs-CZ" sz="2400" dirty="0"/>
              <a:t>and </a:t>
            </a:r>
            <a:r>
              <a:rPr lang="en-US" altLang="cs-CZ" sz="2400" i="1" dirty="0"/>
              <a:t>D </a:t>
            </a:r>
            <a:r>
              <a:rPr lang="en-US" altLang="cs-CZ" sz="2400" dirty="0"/>
              <a:t>based on</a:t>
            </a:r>
            <a:r>
              <a:rPr lang="en-US" altLang="cs-CZ" sz="2400" i="1" dirty="0"/>
              <a:t> P</a:t>
            </a:r>
            <a:r>
              <a:rPr lang="en-US" altLang="cs-CZ" sz="2400" dirty="0"/>
              <a:t>: </a:t>
            </a:r>
          </a:p>
          <a:p>
            <a:pPr marL="1347788" lvl="2" indent="-4572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GB" altLang="cs-CZ" sz="2000" b="1" dirty="0">
                <a:solidFill>
                  <a:srgbClr val="800000"/>
                </a:solidFill>
              </a:rPr>
              <a:t>[</a:t>
            </a:r>
            <a:r>
              <a:rPr lang="en-GB" altLang="cs-CZ" sz="2000" b="1" baseline="30000" dirty="0">
                <a:solidFill>
                  <a:srgbClr val="800000"/>
                </a:solidFill>
                <a:sym typeface="Symbol" panose="05050102010706020507" pitchFamily="18" charset="2"/>
              </a:rPr>
              <a:t>0</a:t>
            </a:r>
            <a:r>
              <a:rPr lang="en-GB" altLang="cs-CZ" sz="2000" b="1" i="1" dirty="0">
                <a:solidFill>
                  <a:srgbClr val="800000"/>
                </a:solidFill>
                <a:sym typeface="Symbol" panose="05050102010706020507" pitchFamily="18" charset="2"/>
              </a:rPr>
              <a:t>The_only </a:t>
            </a:r>
            <a:r>
              <a:rPr lang="en-GB" altLang="cs-CZ" sz="2000" b="1" dirty="0">
                <a:solidFill>
                  <a:srgbClr val="800000"/>
                </a:solidFill>
                <a:sym typeface="Symbol" panose="05050102010706020507" pitchFamily="18" charset="2"/>
              </a:rPr>
              <a:t></a:t>
            </a:r>
            <a:r>
              <a:rPr lang="en-GB" altLang="cs-CZ" sz="2000" b="1" i="1" dirty="0">
                <a:solidFill>
                  <a:srgbClr val="800000"/>
                </a:solidFill>
              </a:rPr>
              <a:t>c</a:t>
            </a:r>
            <a:r>
              <a:rPr lang="en-GB" altLang="cs-CZ" sz="2000" b="1" dirty="0">
                <a:solidFill>
                  <a:srgbClr val="800000"/>
                </a:solidFill>
              </a:rPr>
              <a:t> [[</a:t>
            </a:r>
            <a:r>
              <a:rPr lang="en-GB" altLang="cs-CZ" sz="2000" b="1" i="1" dirty="0">
                <a:solidFill>
                  <a:srgbClr val="800000"/>
                </a:solidFill>
              </a:rPr>
              <a:t>P </a:t>
            </a:r>
            <a:r>
              <a:rPr lang="en-GB" altLang="cs-CZ" sz="2000" b="1" dirty="0">
                <a:solidFill>
                  <a:srgbClr val="800000"/>
                </a:solidFill>
                <a:sym typeface="Symbol" panose="05050102010706020507" pitchFamily="18" charset="2"/>
              </a:rPr>
              <a:t></a:t>
            </a:r>
            <a:r>
              <a:rPr lang="en-GB" altLang="cs-CZ" sz="2000" b="1" dirty="0">
                <a:solidFill>
                  <a:srgbClr val="800000"/>
                </a:solidFill>
              </a:rPr>
              <a:t> </a:t>
            </a:r>
            <a:r>
              <a:rPr lang="en-GB" altLang="cs-CZ" sz="2000" dirty="0">
                <a:solidFill>
                  <a:srgbClr val="800000"/>
                </a:solidFill>
              </a:rPr>
              <a:t>[</a:t>
            </a:r>
            <a:r>
              <a:rPr lang="en-GB" altLang="cs-CZ" sz="2000" b="1" i="1" dirty="0">
                <a:solidFill>
                  <a:srgbClr val="800000"/>
                </a:solidFill>
              </a:rPr>
              <a:t>c = </a:t>
            </a:r>
            <a:r>
              <a:rPr lang="en-GB" altLang="cs-CZ" sz="2000" b="1" baseline="30000" dirty="0">
                <a:solidFill>
                  <a:srgbClr val="800000"/>
                </a:solidFill>
              </a:rPr>
              <a:t>0</a:t>
            </a:r>
            <a:r>
              <a:rPr lang="en-GB" altLang="cs-CZ" sz="2000" b="1" i="1" dirty="0">
                <a:solidFill>
                  <a:srgbClr val="800000"/>
                </a:solidFill>
              </a:rPr>
              <a:t>C</a:t>
            </a:r>
            <a:r>
              <a:rPr lang="en-GB" altLang="cs-CZ" sz="2000" dirty="0">
                <a:solidFill>
                  <a:srgbClr val="800000"/>
                </a:solidFill>
              </a:rPr>
              <a:t>]</a:t>
            </a:r>
            <a:r>
              <a:rPr lang="en-GB" altLang="cs-CZ" sz="2000" b="1" dirty="0">
                <a:solidFill>
                  <a:srgbClr val="800000"/>
                </a:solidFill>
              </a:rPr>
              <a:t>] </a:t>
            </a:r>
            <a:r>
              <a:rPr lang="en-GB" altLang="cs-CZ" sz="2000" b="1" dirty="0">
                <a:solidFill>
                  <a:srgbClr val="800000"/>
                </a:solidFill>
                <a:sym typeface="Symbol" panose="05050102010706020507" pitchFamily="18" charset="2"/>
              </a:rPr>
              <a:t></a:t>
            </a:r>
            <a:r>
              <a:rPr lang="en-GB" altLang="cs-CZ" sz="2000" b="1" dirty="0">
                <a:solidFill>
                  <a:srgbClr val="800000"/>
                </a:solidFill>
              </a:rPr>
              <a:t> [</a:t>
            </a:r>
            <a:r>
              <a:rPr lang="en-GB" altLang="cs-CZ" sz="2000" b="1" dirty="0">
                <a:solidFill>
                  <a:srgbClr val="800000"/>
                </a:solidFill>
                <a:sym typeface="Symbol" panose="05050102010706020507" pitchFamily="18" charset="2"/>
              </a:rPr>
              <a:t></a:t>
            </a:r>
            <a:r>
              <a:rPr lang="en-GB" altLang="cs-CZ" sz="2000" b="1" i="1" dirty="0">
                <a:solidFill>
                  <a:srgbClr val="800000"/>
                </a:solidFill>
              </a:rPr>
              <a:t>P </a:t>
            </a:r>
            <a:r>
              <a:rPr lang="en-GB" altLang="cs-CZ" sz="2000" b="1" dirty="0">
                <a:solidFill>
                  <a:srgbClr val="800000"/>
                </a:solidFill>
                <a:sym typeface="Symbol" panose="05050102010706020507" pitchFamily="18" charset="2"/>
              </a:rPr>
              <a:t></a:t>
            </a:r>
            <a:r>
              <a:rPr lang="en-GB" altLang="cs-CZ" sz="2000" b="1" dirty="0">
                <a:solidFill>
                  <a:srgbClr val="800000"/>
                </a:solidFill>
              </a:rPr>
              <a:t> </a:t>
            </a:r>
            <a:r>
              <a:rPr lang="en-GB" altLang="cs-CZ" sz="2000" dirty="0">
                <a:solidFill>
                  <a:srgbClr val="800000"/>
                </a:solidFill>
              </a:rPr>
              <a:t>[</a:t>
            </a:r>
            <a:r>
              <a:rPr lang="en-GB" altLang="cs-CZ" sz="2000" b="1" i="1" dirty="0">
                <a:solidFill>
                  <a:srgbClr val="800000"/>
                </a:solidFill>
              </a:rPr>
              <a:t>c = </a:t>
            </a:r>
            <a:r>
              <a:rPr lang="en-GB" altLang="cs-CZ" sz="2000" b="1" baseline="30000" dirty="0">
                <a:solidFill>
                  <a:srgbClr val="800000"/>
                </a:solidFill>
              </a:rPr>
              <a:t>0</a:t>
            </a:r>
            <a:r>
              <a:rPr lang="en-GB" altLang="cs-CZ" sz="2000" b="1" i="1" dirty="0">
                <a:solidFill>
                  <a:srgbClr val="800000"/>
                </a:solidFill>
              </a:rPr>
              <a:t>D</a:t>
            </a:r>
            <a:r>
              <a:rPr lang="en-GB" altLang="cs-CZ" sz="2000" dirty="0">
                <a:solidFill>
                  <a:srgbClr val="800000"/>
                </a:solidFill>
              </a:rPr>
              <a:t>]</a:t>
            </a:r>
            <a:r>
              <a:rPr lang="en-GB" altLang="cs-CZ" sz="2000" b="1" dirty="0">
                <a:solidFill>
                  <a:srgbClr val="800000"/>
                </a:solidFill>
              </a:rPr>
              <a:t>]]] </a:t>
            </a:r>
            <a:endParaRPr lang="en-US" altLang="cs-CZ" sz="2000" dirty="0">
              <a:solidFill>
                <a:srgbClr val="800000"/>
              </a:solidFill>
            </a:endParaRPr>
          </a:p>
          <a:p>
            <a:pPr marL="982663" lvl="1" indent="-53340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cs-CZ" sz="2400" dirty="0"/>
              <a:t>Execute the chosen construction </a:t>
            </a:r>
            <a:r>
              <a:rPr lang="en-US" altLang="cs-CZ" sz="2400" i="1" dirty="0"/>
              <a:t>c</a:t>
            </a:r>
            <a:endParaRPr lang="en-US" altLang="cs-CZ" sz="2400" dirty="0"/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GB" altLang="cs-CZ" sz="2800" b="1" baseline="30000" dirty="0">
                <a:solidFill>
                  <a:srgbClr val="993300"/>
                </a:solidFill>
              </a:rPr>
              <a:t>2</a:t>
            </a:r>
            <a:r>
              <a:rPr lang="en-GB" altLang="cs-CZ" sz="2800" b="1" dirty="0">
                <a:solidFill>
                  <a:srgbClr val="800000"/>
                </a:solidFill>
              </a:rPr>
              <a:t>[</a:t>
            </a:r>
            <a:r>
              <a:rPr lang="en-GB" altLang="cs-CZ" sz="2800" b="1" baseline="30000" dirty="0">
                <a:solidFill>
                  <a:srgbClr val="800000"/>
                </a:solidFill>
                <a:sym typeface="Symbol" panose="05050102010706020507" pitchFamily="18" charset="2"/>
              </a:rPr>
              <a:t>0</a:t>
            </a:r>
            <a:r>
              <a:rPr lang="en-GB" altLang="cs-CZ" sz="2800" b="1" i="1" dirty="0">
                <a:solidFill>
                  <a:srgbClr val="800000"/>
                </a:solidFill>
                <a:sym typeface="Symbol" panose="05050102010706020507" pitchFamily="18" charset="2"/>
              </a:rPr>
              <a:t>The_only </a:t>
            </a:r>
            <a:r>
              <a:rPr lang="en-GB" altLang="cs-CZ" sz="2800" b="1" dirty="0">
                <a:solidFill>
                  <a:srgbClr val="800000"/>
                </a:solidFill>
                <a:sym typeface="Symbol" panose="05050102010706020507" pitchFamily="18" charset="2"/>
              </a:rPr>
              <a:t></a:t>
            </a:r>
            <a:r>
              <a:rPr lang="en-GB" altLang="cs-CZ" sz="2800" b="1" i="1" dirty="0">
                <a:solidFill>
                  <a:srgbClr val="800000"/>
                </a:solidFill>
              </a:rPr>
              <a:t>c</a:t>
            </a:r>
            <a:r>
              <a:rPr lang="en-GB" altLang="cs-CZ" sz="2800" b="1" dirty="0">
                <a:solidFill>
                  <a:srgbClr val="800000"/>
                </a:solidFill>
              </a:rPr>
              <a:t> [[</a:t>
            </a:r>
            <a:r>
              <a:rPr lang="en-GB" altLang="cs-CZ" sz="2800" b="1" i="1" dirty="0">
                <a:solidFill>
                  <a:srgbClr val="800000"/>
                </a:solidFill>
              </a:rPr>
              <a:t>P </a:t>
            </a:r>
            <a:r>
              <a:rPr lang="en-GB" altLang="cs-CZ" sz="2800" b="1" dirty="0">
                <a:solidFill>
                  <a:srgbClr val="800000"/>
                </a:solidFill>
                <a:sym typeface="Symbol" panose="05050102010706020507" pitchFamily="18" charset="2"/>
              </a:rPr>
              <a:t></a:t>
            </a:r>
            <a:r>
              <a:rPr lang="en-GB" altLang="cs-CZ" sz="2800" b="1" dirty="0">
                <a:solidFill>
                  <a:srgbClr val="800000"/>
                </a:solidFill>
              </a:rPr>
              <a:t> </a:t>
            </a:r>
            <a:r>
              <a:rPr lang="en-GB" altLang="cs-CZ" sz="2800" dirty="0">
                <a:solidFill>
                  <a:srgbClr val="800000"/>
                </a:solidFill>
              </a:rPr>
              <a:t>[</a:t>
            </a:r>
            <a:r>
              <a:rPr lang="en-GB" altLang="cs-CZ" sz="2800" b="1" i="1" dirty="0">
                <a:solidFill>
                  <a:srgbClr val="800000"/>
                </a:solidFill>
              </a:rPr>
              <a:t>c = </a:t>
            </a:r>
            <a:r>
              <a:rPr lang="en-GB" altLang="cs-CZ" sz="2800" b="1" baseline="30000" dirty="0">
                <a:solidFill>
                  <a:srgbClr val="800000"/>
                </a:solidFill>
              </a:rPr>
              <a:t>0</a:t>
            </a:r>
            <a:r>
              <a:rPr lang="en-GB" altLang="cs-CZ" sz="2800" b="1" i="1" dirty="0">
                <a:solidFill>
                  <a:srgbClr val="800000"/>
                </a:solidFill>
              </a:rPr>
              <a:t>C</a:t>
            </a:r>
            <a:r>
              <a:rPr lang="en-GB" altLang="cs-CZ" sz="2800" dirty="0">
                <a:solidFill>
                  <a:srgbClr val="800000"/>
                </a:solidFill>
              </a:rPr>
              <a:t>]</a:t>
            </a:r>
            <a:r>
              <a:rPr lang="en-GB" altLang="cs-CZ" sz="2800" b="1" dirty="0">
                <a:solidFill>
                  <a:srgbClr val="800000"/>
                </a:solidFill>
              </a:rPr>
              <a:t>] </a:t>
            </a:r>
            <a:r>
              <a:rPr lang="en-GB" altLang="cs-CZ" sz="2800" b="1" dirty="0">
                <a:solidFill>
                  <a:srgbClr val="800000"/>
                </a:solidFill>
                <a:sym typeface="Symbol" panose="05050102010706020507" pitchFamily="18" charset="2"/>
              </a:rPr>
              <a:t></a:t>
            </a:r>
            <a:r>
              <a:rPr lang="en-GB" altLang="cs-CZ" sz="2800" b="1" dirty="0">
                <a:solidFill>
                  <a:srgbClr val="800000"/>
                </a:solidFill>
              </a:rPr>
              <a:t> [</a:t>
            </a:r>
            <a:r>
              <a:rPr lang="en-GB" altLang="cs-CZ" sz="2800" b="1" dirty="0">
                <a:solidFill>
                  <a:srgbClr val="800000"/>
                </a:solidFill>
                <a:sym typeface="Symbol" panose="05050102010706020507" pitchFamily="18" charset="2"/>
              </a:rPr>
              <a:t></a:t>
            </a:r>
            <a:r>
              <a:rPr lang="en-GB" altLang="cs-CZ" sz="2800" b="1" i="1" dirty="0">
                <a:solidFill>
                  <a:srgbClr val="800000"/>
                </a:solidFill>
              </a:rPr>
              <a:t>P </a:t>
            </a:r>
            <a:r>
              <a:rPr lang="en-GB" altLang="cs-CZ" sz="2800" b="1" dirty="0">
                <a:solidFill>
                  <a:srgbClr val="800000"/>
                </a:solidFill>
                <a:sym typeface="Symbol" panose="05050102010706020507" pitchFamily="18" charset="2"/>
              </a:rPr>
              <a:t></a:t>
            </a:r>
            <a:r>
              <a:rPr lang="en-GB" altLang="cs-CZ" sz="2800" b="1" dirty="0">
                <a:solidFill>
                  <a:srgbClr val="800000"/>
                </a:solidFill>
              </a:rPr>
              <a:t> </a:t>
            </a:r>
            <a:r>
              <a:rPr lang="en-GB" altLang="cs-CZ" sz="2800" dirty="0">
                <a:solidFill>
                  <a:srgbClr val="800000"/>
                </a:solidFill>
              </a:rPr>
              <a:t>[</a:t>
            </a:r>
            <a:r>
              <a:rPr lang="en-GB" altLang="cs-CZ" sz="2800" b="1" i="1" dirty="0">
                <a:solidFill>
                  <a:srgbClr val="800000"/>
                </a:solidFill>
              </a:rPr>
              <a:t>c = </a:t>
            </a:r>
            <a:r>
              <a:rPr lang="en-GB" altLang="cs-CZ" sz="2800" b="1" baseline="30000" dirty="0">
                <a:solidFill>
                  <a:srgbClr val="800000"/>
                </a:solidFill>
              </a:rPr>
              <a:t>0</a:t>
            </a:r>
            <a:r>
              <a:rPr lang="en-GB" altLang="cs-CZ" sz="2800" b="1" i="1" dirty="0">
                <a:solidFill>
                  <a:srgbClr val="800000"/>
                </a:solidFill>
              </a:rPr>
              <a:t>D</a:t>
            </a:r>
            <a:r>
              <a:rPr lang="en-GB" altLang="cs-CZ" sz="2800" dirty="0">
                <a:solidFill>
                  <a:srgbClr val="800000"/>
                </a:solidFill>
              </a:rPr>
              <a:t>]</a:t>
            </a:r>
            <a:r>
              <a:rPr lang="en-GB" altLang="cs-CZ" sz="2800" b="1" dirty="0">
                <a:solidFill>
                  <a:srgbClr val="800000"/>
                </a:solidFill>
              </a:rPr>
              <a:t>]]]</a:t>
            </a:r>
            <a:r>
              <a:rPr lang="cs-CZ" altLang="cs-CZ" sz="2800" dirty="0"/>
              <a:t> </a:t>
            </a:r>
            <a:endParaRPr lang="en-US" altLang="cs-CZ" sz="2800" dirty="0"/>
          </a:p>
          <a:p>
            <a:pPr marL="982663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400" i="1" dirty="0" err="1">
                <a:solidFill>
                  <a:srgbClr val="006600"/>
                </a:solidFill>
              </a:rPr>
              <a:t>The_only</a:t>
            </a:r>
            <a:r>
              <a:rPr lang="en-US" altLang="cs-CZ" sz="2400" i="1" dirty="0">
                <a:solidFill>
                  <a:srgbClr val="006600"/>
                </a:solidFill>
              </a:rPr>
              <a:t> </a:t>
            </a:r>
            <a:r>
              <a:rPr lang="en-US" altLang="cs-CZ" sz="2400" dirty="0"/>
              <a:t>is</a:t>
            </a:r>
            <a:r>
              <a:rPr lang="en-US" altLang="cs-CZ" sz="2400" i="1" dirty="0">
                <a:solidFill>
                  <a:srgbClr val="006600"/>
                </a:solidFill>
              </a:rPr>
              <a:t> a </a:t>
            </a:r>
            <a:r>
              <a:rPr lang="en-US" altLang="cs-CZ" sz="2400" i="1" dirty="0" err="1">
                <a:solidFill>
                  <a:srgbClr val="006600"/>
                </a:solidFill>
              </a:rPr>
              <a:t>singulariser</a:t>
            </a:r>
            <a:r>
              <a:rPr lang="en-US" altLang="cs-CZ" sz="2400" i="1" dirty="0">
                <a:solidFill>
                  <a:srgbClr val="006600"/>
                </a:solidFill>
              </a:rPr>
              <a:t> function </a:t>
            </a:r>
            <a:r>
              <a:rPr lang="en-US" altLang="cs-CZ" sz="2400" dirty="0"/>
              <a:t>(</a:t>
            </a:r>
            <a:r>
              <a:rPr lang="en-US" altLang="cs-CZ" sz="2400" dirty="0">
                <a:sym typeface="Symbol" panose="05050102010706020507" pitchFamily="18" charset="2"/>
              </a:rPr>
              <a:t>{</a:t>
            </a:r>
            <a:r>
              <a:rPr lang="en-US" altLang="cs-CZ" sz="2400" i="1" baseline="-25000" dirty="0">
                <a:sym typeface="Symbol" panose="05050102010706020507" pitchFamily="18" charset="2"/>
              </a:rPr>
              <a:t>n</a:t>
            </a:r>
            <a:r>
              <a:rPr lang="en-US" altLang="cs-CZ" sz="2400" dirty="0">
                <a:sym typeface="Symbol" panose="05050102010706020507" pitchFamily="18" charset="2"/>
              </a:rPr>
              <a:t>} </a:t>
            </a:r>
            <a:r>
              <a:rPr lang="en-US" altLang="cs-CZ" sz="2400" dirty="0">
                <a:sym typeface="Wingdings" panose="05000000000000000000" pitchFamily="2" charset="2"/>
              </a:rPr>
              <a:t> </a:t>
            </a:r>
            <a:r>
              <a:rPr lang="en-US" altLang="cs-CZ" sz="2400" dirty="0">
                <a:sym typeface="Symbol" panose="05050102010706020507" pitchFamily="18" charset="2"/>
              </a:rPr>
              <a:t></a:t>
            </a:r>
            <a:r>
              <a:rPr lang="en-US" altLang="cs-CZ" sz="2400" i="1" baseline="-25000" dirty="0">
                <a:sym typeface="Symbol" panose="05050102010706020507" pitchFamily="18" charset="2"/>
              </a:rPr>
              <a:t>n</a:t>
            </a:r>
            <a:r>
              <a:rPr lang="en-US" altLang="cs-CZ" sz="2400" dirty="0">
                <a:sym typeface="Symbol" panose="05050102010706020507" pitchFamily="18" charset="2"/>
              </a:rPr>
              <a:t>) that returns the only construction, the member of a singleton; </a:t>
            </a:r>
            <a:br>
              <a:rPr lang="en-US" altLang="cs-CZ" sz="2400" dirty="0">
                <a:sym typeface="Symbol" panose="05050102010706020507" pitchFamily="18" charset="2"/>
              </a:rPr>
            </a:br>
            <a:r>
              <a:rPr lang="en-US" altLang="cs-CZ" sz="2400" b="1" i="1" dirty="0">
                <a:sym typeface="Symbol" panose="05050102010706020507" pitchFamily="18" charset="2"/>
              </a:rPr>
              <a:t>otherwise undefined</a:t>
            </a:r>
          </a:p>
          <a:p>
            <a:pPr marL="982663" lvl="1" indent="-533400" eaLnBrk="1" hangingPunct="1">
              <a:lnSpc>
                <a:spcPct val="90000"/>
              </a:lnSpc>
            </a:pPr>
            <a:r>
              <a:rPr lang="en-US" altLang="cs-CZ" sz="2400" b="1" i="1" dirty="0">
                <a:solidFill>
                  <a:srgbClr val="006600"/>
                </a:solidFill>
                <a:sym typeface="Symbol" panose="05050102010706020507" pitchFamily="18" charset="2"/>
              </a:rPr>
              <a:t>c</a:t>
            </a:r>
            <a:r>
              <a:rPr lang="en-US" altLang="cs-CZ" sz="2400" b="1" i="1" dirty="0">
                <a:sym typeface="Symbol" panose="05050102010706020507" pitchFamily="18" charset="2"/>
              </a:rPr>
              <a:t> </a:t>
            </a:r>
            <a:r>
              <a:rPr lang="en-GB" altLang="cs-CZ" sz="2400" b="1" dirty="0">
                <a:solidFill>
                  <a:srgbClr val="006600"/>
                </a:solidFill>
                <a:sym typeface="Symbol" panose="05050102010706020507" pitchFamily="18" charset="2"/>
              </a:rPr>
              <a:t></a:t>
            </a:r>
            <a:r>
              <a:rPr lang="en-US" altLang="cs-CZ" sz="2400" b="1" i="1" dirty="0">
                <a:sym typeface="Symbol" panose="05050102010706020507" pitchFamily="18" charset="2"/>
              </a:rPr>
              <a:t> </a:t>
            </a:r>
            <a:r>
              <a:rPr lang="en-US" altLang="cs-CZ" sz="2400" b="1" dirty="0">
                <a:sym typeface="Symbol" panose="05050102010706020507" pitchFamily="18" charset="2"/>
              </a:rPr>
              <a:t></a:t>
            </a:r>
            <a:r>
              <a:rPr lang="en-US" altLang="cs-CZ" sz="2400" b="1" i="1" baseline="-25000" dirty="0">
                <a:sym typeface="Symbol" panose="05050102010706020507" pitchFamily="18" charset="2"/>
              </a:rPr>
              <a:t>n</a:t>
            </a:r>
            <a:r>
              <a:rPr lang="en-US" altLang="cs-CZ" sz="2400" dirty="0">
                <a:sym typeface="Symbol" panose="05050102010706020507" pitchFamily="18" charset="2"/>
              </a:rPr>
              <a:t>:</a:t>
            </a:r>
            <a:r>
              <a:rPr lang="en-US" altLang="cs-CZ" sz="2400" i="1" dirty="0">
                <a:sym typeface="Symbol" panose="05050102010706020507" pitchFamily="18" charset="2"/>
              </a:rPr>
              <a:t>  a variable ranging over</a:t>
            </a:r>
            <a:r>
              <a:rPr lang="en-US" altLang="cs-CZ" sz="2400" b="1" i="1" dirty="0">
                <a:sym typeface="Symbol" panose="05050102010706020507" pitchFamily="18" charset="2"/>
              </a:rPr>
              <a:t> procedures;</a:t>
            </a:r>
          </a:p>
          <a:p>
            <a:pPr marL="982663" lvl="1" indent="-533400" eaLnBrk="1" hangingPunct="1">
              <a:lnSpc>
                <a:spcPct val="90000"/>
              </a:lnSpc>
            </a:pPr>
            <a:r>
              <a:rPr lang="en-GB" altLang="cs-CZ" sz="2400" b="1" baseline="30000" dirty="0">
                <a:solidFill>
                  <a:srgbClr val="006600"/>
                </a:solidFill>
              </a:rPr>
              <a:t>0</a:t>
            </a:r>
            <a:r>
              <a:rPr lang="en-GB" altLang="cs-CZ" sz="2400" b="1" i="1" dirty="0">
                <a:solidFill>
                  <a:srgbClr val="006600"/>
                </a:solidFill>
              </a:rPr>
              <a:t>C, </a:t>
            </a:r>
            <a:r>
              <a:rPr lang="en-GB" altLang="cs-CZ" sz="2400" b="1" baseline="30000" dirty="0">
                <a:solidFill>
                  <a:srgbClr val="006600"/>
                </a:solidFill>
              </a:rPr>
              <a:t>0</a:t>
            </a:r>
            <a:r>
              <a:rPr lang="en-GB" altLang="cs-CZ" sz="2400" b="1" i="1" dirty="0">
                <a:solidFill>
                  <a:srgbClr val="006600"/>
                </a:solidFill>
              </a:rPr>
              <a:t>D</a:t>
            </a:r>
            <a:r>
              <a:rPr lang="en-US" altLang="cs-CZ" sz="2400" dirty="0">
                <a:sym typeface="Symbol" panose="05050102010706020507" pitchFamily="18" charset="2"/>
              </a:rPr>
              <a:t>:</a:t>
            </a:r>
            <a:r>
              <a:rPr lang="en-GB" altLang="cs-CZ" sz="2400" b="1" i="1" dirty="0">
                <a:solidFill>
                  <a:srgbClr val="006600"/>
                </a:solidFill>
              </a:rPr>
              <a:t> </a:t>
            </a:r>
            <a:r>
              <a:rPr lang="en-US" altLang="cs-CZ" sz="2400" b="1" i="1" dirty="0">
                <a:sym typeface="Symbol" panose="05050102010706020507" pitchFamily="18" charset="2"/>
              </a:rPr>
              <a:t>procedures C, D </a:t>
            </a:r>
            <a:r>
              <a:rPr lang="en-US" altLang="cs-CZ" sz="2400" i="1" dirty="0">
                <a:sym typeface="Symbol" panose="05050102010706020507" pitchFamily="18" charset="2"/>
              </a:rPr>
              <a:t>are objects to operate on</a:t>
            </a:r>
            <a:r>
              <a:rPr lang="en-US" altLang="cs-CZ" sz="2400" b="1" i="1" dirty="0">
                <a:sym typeface="Symbol" panose="05050102010706020507" pitchFamily="18" charset="2"/>
              </a:rPr>
              <a:t>; </a:t>
            </a:r>
          </a:p>
          <a:p>
            <a:pPr marL="982663" lvl="1" indent="-533400" eaLnBrk="1" hangingPunct="1">
              <a:lnSpc>
                <a:spcPct val="90000"/>
              </a:lnSpc>
            </a:pPr>
            <a:r>
              <a:rPr lang="en-US" altLang="cs-CZ" sz="2400" b="1" i="1" dirty="0" err="1">
                <a:solidFill>
                  <a:srgbClr val="990000"/>
                </a:solidFill>
                <a:sym typeface="Symbol" panose="05050102010706020507" pitchFamily="18" charset="2"/>
              </a:rPr>
              <a:t>Hyperintensional</a:t>
            </a:r>
            <a:r>
              <a:rPr lang="en-US" altLang="cs-CZ" sz="2400" b="1" i="1" dirty="0">
                <a:solidFill>
                  <a:srgbClr val="990000"/>
                </a:solidFill>
                <a:sym typeface="Symbol" panose="05050102010706020507" pitchFamily="18" charset="2"/>
              </a:rPr>
              <a:t> logic is needed </a:t>
            </a:r>
            <a:r>
              <a:rPr lang="en-US" altLang="cs-CZ" sz="2400" i="1" dirty="0">
                <a:solidFill>
                  <a:srgbClr val="990000"/>
                </a:solidFill>
                <a:sym typeface="Symbol" panose="05050102010706020507" pitchFamily="18" charset="2"/>
              </a:rPr>
              <a:t>to deal with </a:t>
            </a:r>
            <a:r>
              <a:rPr lang="en-US" altLang="cs-CZ" sz="2400" b="1" i="1" dirty="0">
                <a:solidFill>
                  <a:srgbClr val="990000"/>
                </a:solidFill>
                <a:sym typeface="Symbol" panose="05050102010706020507" pitchFamily="18" charset="2"/>
              </a:rPr>
              <a:t>procedures</a:t>
            </a:r>
            <a:r>
              <a:rPr lang="en-US" altLang="cs-CZ" sz="2400" i="1" dirty="0">
                <a:solidFill>
                  <a:srgbClr val="990000"/>
                </a:solidFill>
                <a:sym typeface="Symbol" panose="05050102010706020507" pitchFamily="18" charset="2"/>
              </a:rPr>
              <a:t>, not only with their </a:t>
            </a:r>
            <a:r>
              <a:rPr lang="en-US" altLang="cs-CZ" sz="2400" b="1" i="1" dirty="0">
                <a:solidFill>
                  <a:srgbClr val="990000"/>
                </a:solidFill>
                <a:sym typeface="Symbol" panose="05050102010706020507" pitchFamily="18" charset="2"/>
              </a:rPr>
              <a:t>products.</a:t>
            </a:r>
          </a:p>
        </p:txBody>
      </p:sp>
      <p:sp>
        <p:nvSpPr>
          <p:cNvPr id="78850" name="Zástupný symbol pro číslo snímku 5">
            <a:extLst>
              <a:ext uri="{FF2B5EF4-FFF2-40B4-BE49-F238E27FC236}">
                <a16:creationId xmlns:a16="http://schemas.microsoft.com/office/drawing/2014/main" id="{E16338C1-DF55-4731-87ED-A4A7B399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1F33F5-2171-409F-8443-74F786D23A7C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cs-CZ" altLang="cs-CZ" sz="1000">
              <a:latin typeface="Arial" panose="020B0604020202020204" pitchFamily="34" charset="0"/>
            </a:endParaRP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B8C93798-08E7-49E4-8DF6-48FB613995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425" y="2906713"/>
            <a:ext cx="287338" cy="2174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>
            <a:extLst>
              <a:ext uri="{FF2B5EF4-FFF2-40B4-BE49-F238E27FC236}">
                <a16:creationId xmlns:a16="http://schemas.microsoft.com/office/drawing/2014/main" id="{CF3CE9D8-143F-441F-A365-F27E7271B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eaLnBrk="1" hangingPunct="1"/>
            <a:r>
              <a:rPr lang="cs-CZ" altLang="cs-CZ" i="1" dirty="0"/>
              <a:t>General </a:t>
            </a:r>
            <a:r>
              <a:rPr lang="cs-CZ" altLang="cs-CZ" i="1" dirty="0" err="1"/>
              <a:t>analytic</a:t>
            </a:r>
            <a:r>
              <a:rPr lang="cs-CZ" altLang="cs-CZ" i="1" dirty="0"/>
              <a:t> </a:t>
            </a:r>
            <a:r>
              <a:rPr lang="cs-CZ" altLang="cs-CZ" i="1" dirty="0" err="1"/>
              <a:t>schema</a:t>
            </a:r>
            <a:r>
              <a:rPr lang="cs-CZ" altLang="cs-CZ" i="1" dirty="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4D6B96C-A733-47CD-8F66-1E23320AAC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632700" cy="4103688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If </a:t>
            </a:r>
            <a:r>
              <a:rPr lang="en-US" b="1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Presupposition</a:t>
            </a:r>
            <a:r>
              <a:rPr lang="en-US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 </a:t>
            </a:r>
            <a:r>
              <a:rPr lang="en-US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then </a:t>
            </a:r>
            <a:r>
              <a:rPr lang="en-US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</a:t>
            </a:r>
            <a:r>
              <a:rPr lang="en-US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else </a:t>
            </a:r>
            <a:r>
              <a:rPr lang="en-US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</a:t>
            </a:r>
            <a:r>
              <a:rPr lang="cs-CZ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i="1" dirty="0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i="1" dirty="0"/>
              <a:t>(to </a:t>
            </a:r>
            <a:r>
              <a:rPr lang="cs-CZ" i="1" dirty="0" err="1"/>
              <a:t>produce</a:t>
            </a:r>
            <a:r>
              <a:rPr lang="cs-CZ" i="1" dirty="0"/>
              <a:t> a </a:t>
            </a:r>
            <a:r>
              <a:rPr lang="cs-CZ" i="1" dirty="0" err="1"/>
              <a:t>truth-value</a:t>
            </a:r>
            <a:r>
              <a:rPr lang="cs-CZ" i="1" dirty="0"/>
              <a:t>)</a:t>
            </a:r>
            <a:endParaRPr lang="cs-CZ" b="1" baseline="30000" dirty="0">
              <a:solidFill>
                <a:schemeClr val="bg2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GB" b="1" baseline="30000" dirty="0">
              <a:solidFill>
                <a:schemeClr val="bg2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GB" b="1" baseline="30000" dirty="0">
                <a:solidFill>
                  <a:srgbClr val="8000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[</a:t>
            </a:r>
            <a:r>
              <a:rPr lang="en-GB" b="1" baseline="30000" dirty="0">
                <a:solidFill>
                  <a:srgbClr val="800000"/>
                </a:solidFill>
                <a:sym typeface="Symbol" pitchFamily="18" charset="2"/>
              </a:rPr>
              <a:t>0</a:t>
            </a:r>
            <a:r>
              <a:rPr lang="en-GB" b="1" i="1" dirty="0">
                <a:solidFill>
                  <a:srgbClr val="800000"/>
                </a:solidFill>
                <a:sym typeface="Symbol" pitchFamily="18" charset="2"/>
              </a:rPr>
              <a:t>The_only 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</a:t>
            </a:r>
            <a:r>
              <a:rPr lang="en-GB" b="1" i="1" dirty="0">
                <a:solidFill>
                  <a:srgbClr val="800000"/>
                </a:solidFill>
              </a:rPr>
              <a:t>c</a:t>
            </a:r>
            <a:r>
              <a:rPr lang="en-GB" b="1" dirty="0">
                <a:solidFill>
                  <a:srgbClr val="800000"/>
                </a:solidFill>
              </a:rPr>
              <a:t> [</a:t>
            </a:r>
            <a:r>
              <a:rPr lang="en-GB" b="1" i="1" dirty="0">
                <a:solidFill>
                  <a:srgbClr val="800000"/>
                </a:solidFill>
              </a:rPr>
              <a:t>P 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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dirty="0">
                <a:solidFill>
                  <a:srgbClr val="800000"/>
                </a:solidFill>
              </a:rPr>
              <a:t>[</a:t>
            </a:r>
            <a:r>
              <a:rPr lang="en-GB" b="1" i="1" dirty="0">
                <a:solidFill>
                  <a:srgbClr val="800000"/>
                </a:solidFill>
              </a:rPr>
              <a:t>c = </a:t>
            </a:r>
            <a:r>
              <a:rPr lang="en-GB" b="1" baseline="30000" dirty="0">
                <a:solidFill>
                  <a:srgbClr val="800000"/>
                </a:solidFill>
              </a:rPr>
              <a:t>0</a:t>
            </a:r>
            <a:r>
              <a:rPr lang="en-GB" b="1" i="1" dirty="0">
                <a:solidFill>
                  <a:srgbClr val="800000"/>
                </a:solidFill>
              </a:rPr>
              <a:t>C</a:t>
            </a:r>
            <a:r>
              <a:rPr lang="en-GB" dirty="0">
                <a:solidFill>
                  <a:srgbClr val="800000"/>
                </a:solidFill>
              </a:rPr>
              <a:t>]</a:t>
            </a:r>
            <a:r>
              <a:rPr lang="en-GB" b="1" dirty="0">
                <a:solidFill>
                  <a:srgbClr val="800000"/>
                </a:solidFill>
              </a:rPr>
              <a:t>]]</a:t>
            </a:r>
          </a:p>
        </p:txBody>
      </p:sp>
      <p:sp>
        <p:nvSpPr>
          <p:cNvPr id="79874" name="Zástupný symbol pro číslo snímku 5">
            <a:extLst>
              <a:ext uri="{FF2B5EF4-FFF2-40B4-BE49-F238E27FC236}">
                <a16:creationId xmlns:a16="http://schemas.microsoft.com/office/drawing/2014/main" id="{4A68C4ED-6BF4-4CC3-A474-7DC4CE3B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1A551D-FE8A-4672-BEEE-DD06061AAA96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74F00-E8A8-49E3-B22C-BBB3ED2B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09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cs-CZ" dirty="0"/>
              <a:t>Martha </a:t>
            </a:r>
            <a:r>
              <a:rPr lang="en-US" alt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regrets</a:t>
            </a:r>
            <a:r>
              <a:rPr lang="en-US" altLang="cs-CZ" dirty="0"/>
              <a:t> drinking John’s wine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EED4F9-B06A-496B-AB5D-0B6D0713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>
              <a:defRPr/>
            </a:pPr>
            <a:r>
              <a:rPr lang="en-US" i="1" dirty="0"/>
              <a:t>If </a:t>
            </a:r>
            <a:r>
              <a:rPr lang="en-US" dirty="0"/>
              <a:t>Martha drank John’s wine </a:t>
            </a:r>
            <a:r>
              <a:rPr lang="en-US" i="1" dirty="0"/>
              <a:t>then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, </a:t>
            </a:r>
            <a:r>
              <a:rPr lang="en-US" b="1" dirty="0"/>
              <a:t>F</a:t>
            </a:r>
            <a:r>
              <a:rPr lang="en-US" dirty="0"/>
              <a:t> according as Martha regrets it </a:t>
            </a:r>
            <a:r>
              <a:rPr lang="en-US" i="1" dirty="0"/>
              <a:t>else Fail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>
              <a:sym typeface="Symbol" pitchFamily="18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400" dirty="0">
                <a:sym typeface="Symbol" pitchFamily="18" charset="2"/>
              </a:rPr>
              <a:t></a:t>
            </a:r>
            <a:r>
              <a:rPr lang="en-GB" sz="2400" i="1" dirty="0" err="1"/>
              <a:t>w</a:t>
            </a:r>
            <a:r>
              <a:rPr lang="en-GB" sz="2400" dirty="0" err="1">
                <a:sym typeface="Symbol" pitchFamily="18" charset="2"/>
              </a:rPr>
              <a:t></a:t>
            </a:r>
            <a:r>
              <a:rPr lang="en-GB" sz="2400" i="1" dirty="0" err="1"/>
              <a:t>t</a:t>
            </a:r>
            <a:r>
              <a:rPr lang="en-GB" sz="2400" dirty="0"/>
              <a:t> [</a:t>
            </a:r>
            <a:r>
              <a:rPr lang="en-GB" sz="2400" b="1" i="1" dirty="0"/>
              <a:t>if</a:t>
            </a:r>
            <a:r>
              <a:rPr lang="en-GB" sz="2400" i="1" dirty="0"/>
              <a:t> </a:t>
            </a:r>
            <a:r>
              <a:rPr lang="en-GB" sz="2400" dirty="0">
                <a:sym typeface="Symbol" panose="05050102010706020507" pitchFamily="18" charset="2"/>
              </a:rPr>
              <a:t></a:t>
            </a:r>
            <a:r>
              <a:rPr lang="en-GB" sz="2400" i="1" dirty="0">
                <a:sym typeface="Symbol" panose="05050102010706020507" pitchFamily="18" charset="2"/>
              </a:rPr>
              <a:t>t</a:t>
            </a:r>
            <a:r>
              <a:rPr lang="en-GB" sz="2400" dirty="0">
                <a:sym typeface="Symbol" panose="05050102010706020507" pitchFamily="18" charset="2"/>
              </a:rPr>
              <a:t>’ [[</a:t>
            </a:r>
            <a:r>
              <a:rPr lang="en-GB" sz="2400" i="1" dirty="0">
                <a:sym typeface="Symbol" panose="05050102010706020507" pitchFamily="18" charset="2"/>
              </a:rPr>
              <a:t>t</a:t>
            </a:r>
            <a:r>
              <a:rPr lang="en-GB" sz="2400" dirty="0">
                <a:sym typeface="Symbol" panose="05050102010706020507" pitchFamily="18" charset="2"/>
              </a:rPr>
              <a:t>’ &lt; </a:t>
            </a:r>
            <a:r>
              <a:rPr lang="en-GB" sz="2400" i="1" dirty="0">
                <a:sym typeface="Symbol" panose="05050102010706020507" pitchFamily="18" charset="2"/>
              </a:rPr>
              <a:t>t</a:t>
            </a:r>
            <a:r>
              <a:rPr lang="en-GB" sz="2400" dirty="0">
                <a:sym typeface="Symbol" panose="05050102010706020507" pitchFamily="18" charset="2"/>
              </a:rPr>
              <a:t>]  </a:t>
            </a:r>
            <a:r>
              <a:rPr lang="en-GB" sz="2400" dirty="0"/>
              <a:t>[</a:t>
            </a:r>
            <a:r>
              <a:rPr lang="en-GB" sz="2400" baseline="30000" dirty="0"/>
              <a:t>0</a:t>
            </a:r>
            <a:r>
              <a:rPr lang="en-GB" sz="2400" i="1" dirty="0"/>
              <a:t>Drink</a:t>
            </a:r>
            <a:r>
              <a:rPr lang="en-GB" sz="2400" i="1" baseline="-25000" dirty="0"/>
              <a:t>wt’</a:t>
            </a:r>
            <a:r>
              <a:rPr lang="en-GB" sz="2400" i="1" dirty="0"/>
              <a:t> </a:t>
            </a:r>
            <a:r>
              <a:rPr lang="en-GB" sz="2400" baseline="30000" dirty="0"/>
              <a:t>0</a:t>
            </a:r>
            <a:r>
              <a:rPr lang="en-GB" sz="2400" i="1" dirty="0"/>
              <a:t>Martha </a:t>
            </a:r>
            <a:r>
              <a:rPr lang="en-GB" sz="2400" baseline="30000" dirty="0"/>
              <a:t>0</a:t>
            </a:r>
            <a:r>
              <a:rPr lang="en-GB" sz="2400" i="1" dirty="0"/>
              <a:t>JW</a:t>
            </a:r>
            <a:r>
              <a:rPr lang="en-GB" sz="2400" dirty="0"/>
              <a:t>]]</a:t>
            </a:r>
          </a:p>
          <a:p>
            <a:pPr marL="438150" lvl="1" indent="0">
              <a:buFont typeface="Wingdings" panose="05000000000000000000" pitchFamily="2" charset="2"/>
              <a:buNone/>
              <a:defRPr/>
            </a:pPr>
            <a:r>
              <a:rPr lang="en-GB" sz="2400" b="1" i="1" dirty="0"/>
              <a:t>    then</a:t>
            </a:r>
            <a:r>
              <a:rPr lang="en-GB" sz="2400" i="1" dirty="0"/>
              <a:t> </a:t>
            </a:r>
            <a:r>
              <a:rPr lang="en-GB" sz="2400" dirty="0"/>
              <a:t>[</a:t>
            </a:r>
            <a:r>
              <a:rPr lang="en-GB" sz="2400" baseline="30000" dirty="0"/>
              <a:t>0</a:t>
            </a:r>
            <a:r>
              <a:rPr lang="en-GB" sz="2400" i="1" dirty="0"/>
              <a:t>Regret</a:t>
            </a:r>
            <a:r>
              <a:rPr lang="en-GB" sz="2400" i="1" baseline="-25000" dirty="0"/>
              <a:t>wt</a:t>
            </a:r>
            <a:r>
              <a:rPr lang="en-GB" sz="2400" dirty="0"/>
              <a:t> </a:t>
            </a:r>
            <a:r>
              <a:rPr lang="en-GB" sz="2400" baseline="30000" dirty="0"/>
              <a:t>0</a:t>
            </a:r>
            <a:r>
              <a:rPr lang="en-GB" sz="2400" i="1" dirty="0"/>
              <a:t>Martha </a:t>
            </a:r>
            <a:r>
              <a:rPr lang="en-GB" sz="2400" dirty="0">
                <a:sym typeface="Symbol" pitchFamily="18" charset="2"/>
              </a:rPr>
              <a:t></a:t>
            </a:r>
            <a:r>
              <a:rPr lang="en-GB" sz="2400" i="1" dirty="0" err="1"/>
              <a:t>w</a:t>
            </a:r>
            <a:r>
              <a:rPr lang="en-GB" sz="2400" dirty="0" err="1">
                <a:sym typeface="Symbol" pitchFamily="18" charset="2"/>
              </a:rPr>
              <a:t></a:t>
            </a:r>
            <a:r>
              <a:rPr lang="en-GB" sz="2400" i="1" dirty="0" err="1"/>
              <a:t>t</a:t>
            </a:r>
            <a:r>
              <a:rPr lang="en-GB" sz="2400" dirty="0"/>
              <a:t> [</a:t>
            </a:r>
            <a:r>
              <a:rPr lang="en-GB" sz="2400" baseline="30000" dirty="0"/>
              <a:t>0</a:t>
            </a:r>
            <a:r>
              <a:rPr lang="en-GB" sz="2400" i="1" dirty="0"/>
              <a:t>Drink</a:t>
            </a:r>
            <a:r>
              <a:rPr lang="en-GB" sz="2400" i="1" baseline="-25000" dirty="0"/>
              <a:t>wt</a:t>
            </a:r>
            <a:r>
              <a:rPr lang="en-GB" sz="2400" i="1" dirty="0"/>
              <a:t> </a:t>
            </a:r>
            <a:r>
              <a:rPr lang="en-GB" sz="2400" baseline="30000" dirty="0"/>
              <a:t>0</a:t>
            </a:r>
            <a:r>
              <a:rPr lang="en-GB" sz="2400" i="1" dirty="0"/>
              <a:t>Martha </a:t>
            </a:r>
            <a:r>
              <a:rPr lang="en-GB" sz="2400" baseline="30000" dirty="0"/>
              <a:t>0</a:t>
            </a:r>
            <a:r>
              <a:rPr lang="en-GB" sz="2400" i="1" dirty="0"/>
              <a:t>JW</a:t>
            </a:r>
            <a:r>
              <a:rPr lang="en-GB" sz="2400" dirty="0"/>
              <a:t>]] </a:t>
            </a:r>
          </a:p>
          <a:p>
            <a:pPr marL="438150" lvl="1" indent="0">
              <a:buFont typeface="Wingdings" panose="05000000000000000000" pitchFamily="2" charset="2"/>
              <a:buNone/>
              <a:defRPr/>
            </a:pPr>
            <a:r>
              <a:rPr lang="en-GB" sz="2400" b="1" i="1" dirty="0"/>
              <a:t>    else</a:t>
            </a:r>
            <a:r>
              <a:rPr lang="en-GB" sz="2400" i="1" dirty="0"/>
              <a:t> Fail</a:t>
            </a:r>
            <a:r>
              <a:rPr lang="en-GB" sz="2400" dirty="0"/>
              <a:t>]</a:t>
            </a:r>
            <a:endParaRPr lang="en-US" sz="2400" i="1" dirty="0"/>
          </a:p>
          <a:p>
            <a:pPr>
              <a:defRPr/>
            </a:pPr>
            <a:endParaRPr lang="cs-CZ" i="1" dirty="0"/>
          </a:p>
        </p:txBody>
      </p:sp>
      <p:sp>
        <p:nvSpPr>
          <p:cNvPr id="80900" name="Zástupný symbol pro číslo snímku 3">
            <a:extLst>
              <a:ext uri="{FF2B5EF4-FFF2-40B4-BE49-F238E27FC236}">
                <a16:creationId xmlns:a16="http://schemas.microsoft.com/office/drawing/2014/main" id="{B72BD4EF-A3CC-481E-B716-8F2F33802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42F414-EB1C-41B8-8273-BBE8AEDA29F2}" type="slidenum">
              <a:rPr lang="cs-CZ" altLang="cs-CZ" smtClean="0">
                <a:latin typeface="Arial" panose="020B0604020202020204" pitchFamily="34" charset="0"/>
              </a:rPr>
              <a:pPr/>
              <a:t>69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A80B6056-1FCA-400F-9C26-736E72C2A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The Law of excluded middle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A1D611-AD1C-4924-86D5-AEC5A40C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/>
              <a:t>Holds for contradictions</a:t>
            </a:r>
          </a:p>
          <a:p>
            <a:pPr lvl="1">
              <a:defRPr/>
            </a:pPr>
            <a:r>
              <a:rPr lang="en-GB" dirty="0"/>
              <a:t>Either “</a:t>
            </a:r>
            <a:r>
              <a:rPr lang="en-GB" i="1" dirty="0"/>
              <a:t>a </a:t>
            </a:r>
            <a:r>
              <a:rPr lang="en-GB" dirty="0"/>
              <a:t>is a banknote” or “</a:t>
            </a:r>
            <a:r>
              <a:rPr lang="en-GB" i="1" dirty="0"/>
              <a:t>a </a:t>
            </a:r>
            <a:r>
              <a:rPr lang="en-GB" dirty="0"/>
              <a:t>is </a:t>
            </a:r>
            <a:r>
              <a:rPr lang="en-GB" i="1" dirty="0"/>
              <a:t>not</a:t>
            </a:r>
            <a:r>
              <a:rPr lang="en-GB" dirty="0"/>
              <a:t> a banknote”</a:t>
            </a:r>
          </a:p>
          <a:p>
            <a:pPr>
              <a:defRPr/>
            </a:pPr>
            <a:r>
              <a:rPr lang="en-GB" dirty="0"/>
              <a:t>However, it fails for contraries</a:t>
            </a:r>
          </a:p>
          <a:p>
            <a:pPr lvl="1">
              <a:defRPr/>
            </a:pPr>
            <a:r>
              <a:rPr lang="en-GB" dirty="0"/>
              <a:t>many individuals are neither a banknote nor a </a:t>
            </a:r>
            <a:r>
              <a:rPr lang="en-GB" i="1" dirty="0"/>
              <a:t>non-</a:t>
            </a:r>
            <a:r>
              <a:rPr lang="en-GB" dirty="0"/>
              <a:t>banknote”</a:t>
            </a:r>
          </a:p>
          <a:p>
            <a:pPr>
              <a:defRPr/>
            </a:pPr>
            <a:r>
              <a:rPr lang="en-GB" dirty="0"/>
              <a:t>It fails also in case of sentences denoting propositions that come attached with a </a:t>
            </a:r>
            <a:r>
              <a:rPr lang="en-GB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presupposition</a:t>
            </a:r>
            <a:r>
              <a:rPr lang="en-GB" i="1" dirty="0"/>
              <a:t>.</a:t>
            </a:r>
          </a:p>
          <a:p>
            <a:pPr>
              <a:defRPr/>
            </a:pPr>
            <a:r>
              <a:rPr lang="en-GB" dirty="0"/>
              <a:t>If the presupposition </a:t>
            </a:r>
            <a:r>
              <a:rPr lang="en-GB" i="1" dirty="0"/>
              <a:t>P </a:t>
            </a:r>
            <a:r>
              <a:rPr lang="en-GB" dirty="0"/>
              <a:t>of</a:t>
            </a:r>
            <a:r>
              <a:rPr lang="en-GB" i="1" dirty="0"/>
              <a:t> S </a:t>
            </a:r>
            <a:r>
              <a:rPr lang="en-GB" dirty="0"/>
              <a:t>is not </a:t>
            </a:r>
            <a:r>
              <a:rPr lang="cs-CZ" dirty="0" err="1"/>
              <a:t>true</a:t>
            </a:r>
            <a:r>
              <a:rPr lang="en-GB" dirty="0"/>
              <a:t>, the proposition </a:t>
            </a:r>
            <a:r>
              <a:rPr lang="en-GB" i="1" dirty="0"/>
              <a:t>S </a:t>
            </a:r>
            <a:r>
              <a:rPr lang="en-GB" dirty="0"/>
              <a:t>is </a:t>
            </a:r>
            <a:r>
              <a:rPr lang="en-GB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true nor false</a:t>
            </a:r>
            <a:r>
              <a:rPr lang="en-GB" dirty="0"/>
              <a:t>, because a presupposition </a:t>
            </a:r>
            <a:r>
              <a:rPr lang="en-GB" i="1" dirty="0"/>
              <a:t>P </a:t>
            </a:r>
            <a:r>
              <a:rPr lang="en-GB" dirty="0"/>
              <a:t>of a proposition </a:t>
            </a:r>
            <a:r>
              <a:rPr lang="en-GB" i="1" dirty="0"/>
              <a:t>S </a:t>
            </a:r>
            <a:r>
              <a:rPr lang="en-GB" dirty="0"/>
              <a:t>is entailed both by the positive form of </a:t>
            </a:r>
            <a:r>
              <a:rPr lang="en-GB" i="1" dirty="0"/>
              <a:t>S </a:t>
            </a:r>
            <a:r>
              <a:rPr lang="en-GB" dirty="0"/>
              <a:t>and its negated form ‘</a:t>
            </a:r>
            <a:r>
              <a:rPr lang="en-GB" i="1" dirty="0"/>
              <a:t>non-S</a:t>
            </a:r>
            <a:r>
              <a:rPr lang="en-GB" dirty="0"/>
              <a:t>’.</a:t>
            </a:r>
            <a:endParaRPr lang="cs-CZ" dirty="0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1A4DFE19-51B2-455E-94A4-C32CFE817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51F757-4E4F-4F34-928F-5F04F1FF0881}" type="slidenum">
              <a:rPr lang="cs-CZ" altLang="cs-CZ" smtClean="0">
                <a:latin typeface="Arial" panose="020B0604020202020204" pitchFamily="34" charset="0"/>
              </a:rPr>
              <a:pPr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7FB51F60-AF0D-4DB5-8C1F-062E50C17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79475"/>
          </a:xfrm>
        </p:spPr>
        <p:txBody>
          <a:bodyPr/>
          <a:lstStyle/>
          <a:p>
            <a:pPr eaLnBrk="1" hangingPunct="1"/>
            <a:r>
              <a:rPr lang="en-US" altLang="cs-CZ"/>
              <a:t>Concluding remarks</a:t>
            </a:r>
            <a:endParaRPr lang="cs-CZ" altLang="cs-CZ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21AF076-BB76-427C-AA96-C4E95CD039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cs-CZ" sz="2800" dirty="0"/>
              <a:t>Logical analysis cannot disambiguate any sentence, because it presupposes full linguistic competence;</a:t>
            </a:r>
          </a:p>
          <a:p>
            <a:pPr marL="742950" lvl="1" indent="-2857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logicians should work hand in hand with linguists.</a:t>
            </a:r>
            <a:r>
              <a:rPr lang="cs-CZ" altLang="cs-CZ" sz="2400" dirty="0"/>
              <a:t> 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/>
              <a:t>Yet, our fine-grained method can contribute to disambiguation by making these hidden features </a:t>
            </a:r>
            <a:r>
              <a:rPr lang="en-GB" altLang="cs-CZ" sz="2800" b="1" i="1" dirty="0">
                <a:solidFill>
                  <a:srgbClr val="800000"/>
                </a:solidFill>
              </a:rPr>
              <a:t>explicit</a:t>
            </a:r>
            <a:r>
              <a:rPr lang="en-GB" altLang="cs-CZ" sz="2800" b="1" dirty="0">
                <a:solidFill>
                  <a:srgbClr val="800000"/>
                </a:solidFill>
              </a:rPr>
              <a:t> </a:t>
            </a:r>
            <a:r>
              <a:rPr lang="en-GB" altLang="cs-CZ" sz="2800" dirty="0"/>
              <a:t>and </a:t>
            </a:r>
            <a:r>
              <a:rPr lang="en-GB" altLang="cs-CZ" sz="2800" b="1" i="1" dirty="0">
                <a:solidFill>
                  <a:srgbClr val="800000"/>
                </a:solidFill>
              </a:rPr>
              <a:t>logically tractable</a:t>
            </a:r>
            <a:r>
              <a:rPr lang="en-GB" altLang="cs-CZ" sz="28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/>
              <a:t>In case a sentence </a:t>
            </a:r>
            <a:r>
              <a:rPr lang="en-GB" altLang="cs-CZ" sz="2800" dirty="0">
                <a:solidFill>
                  <a:srgbClr val="2C6637"/>
                </a:solidFill>
              </a:rPr>
              <a:t>has more senses</a:t>
            </a:r>
            <a:r>
              <a:rPr lang="en-GB" altLang="cs-CZ" sz="2800" i="1" dirty="0">
                <a:solidFill>
                  <a:srgbClr val="2C6637"/>
                </a:solidFill>
              </a:rPr>
              <a:t> </a:t>
            </a:r>
            <a:r>
              <a:rPr lang="en-GB" altLang="cs-CZ" sz="2800" dirty="0"/>
              <a:t>we furnish the sentence with </a:t>
            </a:r>
            <a:r>
              <a:rPr lang="en-GB" altLang="cs-CZ" sz="2800" i="1" dirty="0">
                <a:solidFill>
                  <a:srgbClr val="2C6637"/>
                </a:solidFill>
              </a:rPr>
              <a:t>different TIL constructions</a:t>
            </a:r>
            <a:r>
              <a:rPr lang="en-GB" altLang="cs-CZ" sz="28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/>
              <a:t>Having a formal fine-grained encoding of a sense, we can then automatically </a:t>
            </a:r>
            <a:r>
              <a:rPr lang="en-GB" altLang="cs-CZ" sz="2800" b="1" i="1" dirty="0">
                <a:solidFill>
                  <a:srgbClr val="800000"/>
                </a:solidFill>
              </a:rPr>
              <a:t>infer the relevant logical consequences</a:t>
            </a:r>
            <a:r>
              <a:rPr lang="en-GB" altLang="cs-CZ" sz="2800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81922" name="Zástupný symbol pro číslo snímku 5">
            <a:extLst>
              <a:ext uri="{FF2B5EF4-FFF2-40B4-BE49-F238E27FC236}">
                <a16:creationId xmlns:a16="http://schemas.microsoft.com/office/drawing/2014/main" id="{9F1F2499-91D6-4359-818C-44A44D51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F7E3C0-F817-447E-9A06-652534CEDB61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>
            <a:extLst>
              <a:ext uri="{FF2B5EF4-FFF2-40B4-BE49-F238E27FC236}">
                <a16:creationId xmlns:a16="http://schemas.microsoft.com/office/drawing/2014/main" id="{C6147E06-91B8-4AAA-9778-CA5242BA1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8229600" cy="591344"/>
          </a:xfrm>
        </p:spPr>
        <p:txBody>
          <a:bodyPr/>
          <a:lstStyle/>
          <a:p>
            <a:pPr eaLnBrk="1" hangingPunct="1"/>
            <a:r>
              <a:rPr lang="en-US" altLang="cs-CZ" dirty="0"/>
              <a:t>Concluding remarks</a:t>
            </a:r>
            <a:endParaRPr lang="cs-CZ" altLang="cs-CZ" dirty="0"/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36E509B-4385-445E-8DB6-A62C79747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5021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cs-CZ" sz="2800" dirty="0"/>
              <a:t>The system is being implemented within the project on natural-language processing </a:t>
            </a:r>
          </a:p>
          <a:p>
            <a:pPr marL="43815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cs-CZ" dirty="0"/>
              <a:t>‘</a:t>
            </a:r>
            <a:r>
              <a:rPr lang="en-US" altLang="cs-CZ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question-answer system over natural-language texts</a:t>
            </a:r>
            <a:r>
              <a:rPr lang="en-US" altLang="cs-CZ" dirty="0"/>
              <a:t>’ </a:t>
            </a:r>
          </a:p>
          <a:p>
            <a:pPr eaLnBrk="1" hangingPunct="1">
              <a:defRPr/>
            </a:pPr>
            <a:r>
              <a:rPr lang="en-US" altLang="cs-CZ" sz="2800" dirty="0"/>
              <a:t>in close cooperation with the computational linguistics center for natural-language processing at the Faculty of Informatics, Masaryk University of Brno </a:t>
            </a:r>
          </a:p>
          <a:p>
            <a:pPr eaLnBrk="1" hangingPunct="1">
              <a:defRPr/>
            </a:pPr>
            <a:r>
              <a:rPr lang="en-US" altLang="cs-CZ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TIL-Script</a:t>
            </a:r>
            <a:r>
              <a:rPr lang="en-US" altLang="cs-CZ" sz="2800" dirty="0"/>
              <a:t>, the computational variant of TIL, functional </a:t>
            </a:r>
            <a:r>
              <a:rPr lang="en-US" altLang="cs-CZ" sz="2800" dirty="0" err="1"/>
              <a:t>hyperintensional</a:t>
            </a:r>
            <a:r>
              <a:rPr lang="en-US" altLang="cs-CZ" sz="2800" dirty="0"/>
              <a:t> programming language </a:t>
            </a:r>
            <a:endParaRPr lang="cs-CZ" altLang="cs-CZ" sz="2800" dirty="0"/>
          </a:p>
        </p:txBody>
      </p:sp>
      <p:sp>
        <p:nvSpPr>
          <p:cNvPr id="82946" name="Zástupný symbol pro číslo snímku 5">
            <a:extLst>
              <a:ext uri="{FF2B5EF4-FFF2-40B4-BE49-F238E27FC236}">
                <a16:creationId xmlns:a16="http://schemas.microsoft.com/office/drawing/2014/main" id="{42723B3B-F89F-4588-A877-513E085D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7F04E6-E26E-4418-8B60-6C4C28EB0B2E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>
            <a:extLst>
              <a:ext uri="{FF2B5EF4-FFF2-40B4-BE49-F238E27FC236}">
                <a16:creationId xmlns:a16="http://schemas.microsoft.com/office/drawing/2014/main" id="{FDCEED72-E473-4461-83AC-24428374D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References: </a:t>
            </a:r>
            <a:r>
              <a:rPr lang="en-US" altLang="cs-CZ" sz="3600">
                <a:hlinkClick r:id="rId2"/>
              </a:rPr>
              <a:t>http://www.cs.vsb.cz/duzi/</a:t>
            </a:r>
            <a:r>
              <a:rPr lang="en-US" altLang="cs-CZ" sz="3600"/>
              <a:t> </a:t>
            </a:r>
            <a:endParaRPr lang="cs-CZ" altLang="cs-CZ" sz="36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B9E81F2-0379-4343-ABA9-D7DEC4714C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400">
                <a:latin typeface="Arial" charset="0"/>
              </a:rPr>
              <a:t>Du</a:t>
            </a:r>
            <a:r>
              <a:rPr lang="cs-CZ" sz="2400">
                <a:latin typeface="Arial" charset="0"/>
              </a:rPr>
              <a:t>ží, M., Jespersen, B., Materna, P.</a:t>
            </a:r>
            <a:r>
              <a:rPr lang="en-US" sz="2400">
                <a:latin typeface="Arial" charset="0"/>
              </a:rPr>
              <a:t> (2010)</a:t>
            </a:r>
            <a:r>
              <a:rPr lang="cs-CZ" sz="2400">
                <a:latin typeface="Arial" charset="0"/>
              </a:rPr>
              <a:t>: </a:t>
            </a:r>
            <a:br>
              <a:rPr lang="en-US" sz="2400">
                <a:latin typeface="Arial" charset="0"/>
              </a:rPr>
            </a:br>
            <a:r>
              <a:rPr lang="cs-CZ" sz="2400" i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Procedural Semantics for Hyperintensional Logic</a:t>
            </a:r>
            <a:r>
              <a:rPr lang="en-US" sz="2400" i="1">
                <a:solidFill>
                  <a:srgbClr val="2C663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 Foundations and Applications of Transparent Intensional Logic.</a:t>
            </a:r>
            <a:r>
              <a:rPr lang="cs-CZ" sz="2400" i="1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Springer. 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en-GB" sz="2400"/>
              <a:t>Duží, M. (2014): How to Unify Russellian and Strawsonian Definite Descriptions. In </a:t>
            </a:r>
            <a:r>
              <a:rPr lang="en-GB" sz="2400" i="1"/>
              <a:t>Recent Trends in Philosophical Logic</a:t>
            </a:r>
            <a:r>
              <a:rPr lang="en-GB" sz="2400"/>
              <a:t>, </a:t>
            </a:r>
            <a:r>
              <a:rPr lang="en-GB" sz="2400" i="1"/>
              <a:t>Studia Logica</a:t>
            </a:r>
            <a:r>
              <a:rPr lang="en-GB" sz="2400"/>
              <a:t>, R. Ciuni, H. Wansing and C. Willcommen (eds.),</a:t>
            </a:r>
            <a:r>
              <a:rPr lang="en-GB" sz="2400" i="1"/>
              <a:t> </a:t>
            </a:r>
            <a:r>
              <a:rPr lang="en-GB" sz="2400"/>
              <a:t>vol. 41, pp. 85-101.</a:t>
            </a:r>
            <a:r>
              <a:rPr lang="cs-CZ" sz="2400"/>
              <a:t> 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2400">
                <a:latin typeface="Arial" charset="0"/>
              </a:rPr>
              <a:t>Duží, M.</a:t>
            </a:r>
            <a:r>
              <a:rPr lang="en-US" sz="2400">
                <a:latin typeface="Arial" charset="0"/>
              </a:rPr>
              <a:t> (2009)</a:t>
            </a:r>
            <a:r>
              <a:rPr lang="cs-CZ" sz="2400">
                <a:latin typeface="Arial" charset="0"/>
              </a:rPr>
              <a:t>: Topic-Focus Articulation from the Semantic Point of View</a:t>
            </a:r>
            <a:r>
              <a:rPr lang="en-US" sz="2400">
                <a:latin typeface="Arial" charset="0"/>
              </a:rPr>
              <a:t>,</a:t>
            </a:r>
            <a:r>
              <a:rPr lang="cs-CZ" sz="2400">
                <a:latin typeface="Arial" charset="0"/>
              </a:rPr>
              <a:t> </a:t>
            </a:r>
            <a:r>
              <a:rPr lang="cs-CZ" sz="2400" i="1">
                <a:latin typeface="Arial" charset="0"/>
              </a:rPr>
              <a:t>Computational Linguistics</a:t>
            </a:r>
            <a:r>
              <a:rPr lang="cs-CZ" sz="2400">
                <a:latin typeface="Arial" charset="0"/>
              </a:rPr>
              <a:t> </a:t>
            </a:r>
            <a:r>
              <a:rPr lang="cs-CZ" sz="2400" i="1">
                <a:latin typeface="Arial" charset="0"/>
              </a:rPr>
              <a:t>and Intelligent Text Processing</a:t>
            </a:r>
            <a:r>
              <a:rPr lang="cs-CZ" sz="2400">
                <a:latin typeface="Arial" charset="0"/>
              </a:rPr>
              <a:t>, 2009, Springer, LNCS</a:t>
            </a:r>
            <a:r>
              <a:rPr lang="en-US" sz="2400">
                <a:latin typeface="Arial" charset="0"/>
              </a:rPr>
              <a:t>,</a:t>
            </a:r>
            <a:r>
              <a:rPr lang="cs-CZ" sz="2400">
                <a:latin typeface="Arial" charset="0"/>
              </a:rPr>
              <a:t> vol. 5449, pp. 220-232. </a:t>
            </a:r>
            <a:endParaRPr lang="en-US" sz="2400">
              <a:latin typeface="Arial" charset="0"/>
            </a:endParaRPr>
          </a:p>
        </p:txBody>
      </p:sp>
      <p:sp>
        <p:nvSpPr>
          <p:cNvPr id="83970" name="Zástupný symbol pro číslo snímku 5">
            <a:extLst>
              <a:ext uri="{FF2B5EF4-FFF2-40B4-BE49-F238E27FC236}">
                <a16:creationId xmlns:a16="http://schemas.microsoft.com/office/drawing/2014/main" id="{431B3C51-BA6E-47FD-85A5-00DDFEE7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02647C-C5E7-4AAB-B968-3C7CA1B363F9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D7688642-6924-4797-9B7F-3AC11C7B0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31836"/>
            <a:ext cx="8229600" cy="118499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5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cs-CZ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5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cs-CZ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5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cs-CZ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5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cs-CZ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5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</a:t>
            </a:r>
            <a:endParaRPr lang="cs-CZ" sz="5400" dirty="0">
              <a:solidFill>
                <a:schemeClr val="tx1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C1B0140-B93D-4B5F-9BB8-E969F88222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eaLnBrk="1" hangingPunct="1"/>
            <a:endParaRPr lang="en-US" altLang="cs-CZ" i="1" dirty="0">
              <a:solidFill>
                <a:srgbClr val="99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4000" i="1" dirty="0">
                <a:solidFill>
                  <a:srgbClr val="990000"/>
                </a:solidFill>
              </a:rPr>
              <a:t>	</a:t>
            </a:r>
            <a:r>
              <a:rPr lang="cs-CZ" altLang="cs-CZ" sz="5400" b="1" i="1" dirty="0" err="1">
                <a:solidFill>
                  <a:srgbClr val="800000"/>
                </a:solidFill>
              </a:rPr>
              <a:t>If</a:t>
            </a:r>
            <a:r>
              <a:rPr lang="cs-CZ" altLang="cs-CZ" sz="5400" b="1" i="1" dirty="0">
                <a:solidFill>
                  <a:srgbClr val="990000"/>
                </a:solidFill>
              </a:rPr>
              <a:t> </a:t>
            </a:r>
            <a:r>
              <a:rPr lang="cs-CZ" altLang="cs-CZ" sz="5400" b="1" i="1" dirty="0" err="1"/>
              <a:t>questions</a:t>
            </a:r>
            <a:r>
              <a:rPr lang="cs-CZ" altLang="cs-CZ" sz="5400" b="1" i="1" dirty="0">
                <a:solidFill>
                  <a:srgbClr val="990000"/>
                </a:solidFill>
              </a:rPr>
              <a:t> </a:t>
            </a:r>
            <a:br>
              <a:rPr lang="en-US" altLang="cs-CZ" sz="5400" b="1" i="1" dirty="0">
                <a:solidFill>
                  <a:srgbClr val="990000"/>
                </a:solidFill>
              </a:rPr>
            </a:br>
            <a:r>
              <a:rPr lang="cs-CZ" altLang="cs-CZ" sz="5400" b="1" i="1" dirty="0" err="1">
                <a:solidFill>
                  <a:srgbClr val="800000"/>
                </a:solidFill>
              </a:rPr>
              <a:t>then</a:t>
            </a:r>
            <a:r>
              <a:rPr lang="cs-CZ" altLang="cs-CZ" sz="5400" b="1" i="1" dirty="0">
                <a:solidFill>
                  <a:srgbClr val="800000"/>
                </a:solidFill>
              </a:rPr>
              <a:t> </a:t>
            </a:r>
            <a:r>
              <a:rPr lang="cs-CZ" altLang="cs-CZ" sz="5400" b="1" i="1" dirty="0" err="1"/>
              <a:t>answers</a:t>
            </a:r>
            <a:r>
              <a:rPr lang="cs-CZ" altLang="cs-CZ" sz="5400" b="1" i="1" dirty="0"/>
              <a:t> </a:t>
            </a:r>
            <a:r>
              <a:rPr lang="en-US" altLang="cs-CZ" sz="5400" b="1" dirty="0">
                <a:solidFill>
                  <a:srgbClr val="00808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5400" b="1" i="1" dirty="0"/>
              <a:t> </a:t>
            </a:r>
            <a:br>
              <a:rPr lang="en-US" altLang="cs-CZ" sz="5400" b="1" i="1" dirty="0"/>
            </a:br>
            <a:r>
              <a:rPr lang="cs-CZ" altLang="cs-CZ" sz="5400" b="1" i="1" dirty="0" err="1">
                <a:solidFill>
                  <a:srgbClr val="800000"/>
                </a:solidFill>
              </a:rPr>
              <a:t>else</a:t>
            </a:r>
            <a:r>
              <a:rPr lang="cs-CZ" altLang="cs-CZ" sz="5400" b="1" i="1" dirty="0">
                <a:solidFill>
                  <a:srgbClr val="990000"/>
                </a:solidFill>
              </a:rPr>
              <a:t> </a:t>
            </a:r>
            <a:r>
              <a:rPr lang="cs-CZ" altLang="cs-CZ" sz="5400" b="1" i="1" dirty="0" err="1"/>
              <a:t>Fail</a:t>
            </a:r>
            <a:r>
              <a:rPr lang="en-US" altLang="cs-CZ" sz="5400" b="1" i="1" dirty="0">
                <a:solidFill>
                  <a:srgbClr val="008080"/>
                </a:solidFill>
              </a:rPr>
              <a:t> </a:t>
            </a:r>
            <a:r>
              <a:rPr lang="cs-CZ" altLang="cs-CZ" sz="5400" b="1" dirty="0">
                <a:solidFill>
                  <a:srgbClr val="00808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cs-CZ" altLang="cs-CZ" sz="5400" b="1" i="1" dirty="0">
              <a:solidFill>
                <a:srgbClr val="00808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cs-CZ" altLang="cs-CZ" sz="5400" i="1" dirty="0">
              <a:solidFill>
                <a:srgbClr val="990000"/>
              </a:solidFill>
            </a:endParaRPr>
          </a:p>
        </p:txBody>
      </p:sp>
      <p:sp>
        <p:nvSpPr>
          <p:cNvPr id="84994" name="Zástupný symbol pro číslo snímku 5">
            <a:extLst>
              <a:ext uri="{FF2B5EF4-FFF2-40B4-BE49-F238E27FC236}">
                <a16:creationId xmlns:a16="http://schemas.microsoft.com/office/drawing/2014/main" id="{3EBAB0A2-A619-4C7A-9B45-BC91C9BB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2646F5-1DD7-41A4-B211-88682E71DCB5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A005D7D0-DA24-485A-9CD8-62A6DCDA0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Ambiguity of ‘</a:t>
            </a:r>
            <a:r>
              <a:rPr lang="en-US" altLang="cs-CZ" i="1"/>
              <a:t>non-S</a:t>
            </a:r>
            <a:r>
              <a:rPr lang="en-US" altLang="cs-CZ"/>
              <a:t>’</a:t>
            </a:r>
            <a:endParaRPr lang="cs-CZ" altLang="cs-CZ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63ECB60A-38CE-4FCE-9B3E-88E28FEBB1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GB" altLang="cs-CZ" dirty="0"/>
              <a:t>The problem I am going to deal with is </a:t>
            </a:r>
          </a:p>
          <a:p>
            <a:pPr>
              <a:defRPr/>
            </a:pPr>
            <a:r>
              <a:rPr lang="en-GB" altLang="cs-CZ" dirty="0"/>
              <a:t>the ambiguity of ‘</a:t>
            </a:r>
            <a:r>
              <a:rPr lang="en-GB" altLang="cs-CZ" i="1" dirty="0"/>
              <a:t>non-S</a:t>
            </a:r>
            <a:r>
              <a:rPr lang="en-GB" altLang="cs-CZ" dirty="0"/>
              <a:t>’, to wit the </a:t>
            </a:r>
            <a:r>
              <a:rPr lang="en-GB" altLang="cs-CZ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en-GB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(wide-scope or </a:t>
            </a:r>
            <a:r>
              <a:rPr lang="en-GB" alt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Russelian</a:t>
            </a:r>
            <a:r>
              <a:rPr lang="en-GB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cs-CZ" dirty="0"/>
              <a:t> and </a:t>
            </a:r>
            <a:r>
              <a:rPr lang="en-GB" altLang="cs-CZ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en-GB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(narrow-scope or </a:t>
            </a:r>
            <a:r>
              <a:rPr lang="en-GB" alt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Strasonian</a:t>
            </a:r>
            <a:r>
              <a:rPr lang="en-GB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altLang="cs-CZ" dirty="0"/>
              <a:t>application of ‘</a:t>
            </a:r>
            <a:r>
              <a:rPr lang="en-GB" altLang="cs-CZ" i="1" dirty="0"/>
              <a:t>non</a:t>
            </a:r>
            <a:r>
              <a:rPr lang="en-GB" altLang="cs-CZ" dirty="0"/>
              <a:t>’, and </a:t>
            </a:r>
          </a:p>
          <a:p>
            <a:pPr>
              <a:defRPr/>
            </a:pPr>
            <a:r>
              <a:rPr lang="en-GB" altLang="cs-CZ" dirty="0"/>
              <a:t>the closely related issue of </a:t>
            </a:r>
            <a:r>
              <a:rPr lang="en-GB" altLang="cs-CZ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topic-focus articulation</a:t>
            </a:r>
            <a:r>
              <a:rPr lang="en-GB" altLang="cs-CZ" dirty="0"/>
              <a:t> of sentences.</a:t>
            </a:r>
            <a:endParaRPr lang="cs-CZ" altLang="cs-CZ" dirty="0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82624342-031F-42C4-9681-333552679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99279A-D2A7-42E3-954E-92F7091D6887}" type="slidenum">
              <a:rPr lang="cs-CZ" altLang="cs-CZ" smtClean="0">
                <a:latin typeface="Arial" panose="020B0604020202020204" pitchFamily="34" charset="0"/>
              </a:rPr>
              <a:pPr/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E6583A17-717C-4DF3-BB50-DEF523B3E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US" altLang="cs-CZ" dirty="0"/>
              <a:t>Content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6AC43E5-BB7B-4F7F-AA39-759283150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Presupposition vs. mere entailment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Russell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vs. Strawson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100 years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’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contention</a:t>
            </a:r>
            <a:endParaRPr lang="cs-CZ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Topic-focus articulation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Introduction to T</a:t>
            </a:r>
            <a:r>
              <a:rPr 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ransparent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ntensional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ogic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(TIL)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Proper division of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labour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between Russellian and Strawsonian conceptions of definite descriptions</a:t>
            </a:r>
            <a:r>
              <a:rPr lang="cs-CZ" sz="2800" dirty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2800" i="1" dirty="0">
                <a:solidFill>
                  <a:srgbClr val="2C6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general analytic schema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of sentences that come with a presupposition </a:t>
            </a:r>
            <a:endParaRPr lang="cs-CZ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Conclusion: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implementation, </a:t>
            </a:r>
            <a:r>
              <a:rPr 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moral to be drawn …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14D99EF1-5CC0-44C7-93C3-8DE9092E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671357-2B73-4A58-8E40-826485F40B34}" type="slidenum">
              <a:rPr lang="cs-CZ" altLang="cs-CZ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3600</TotalTime>
  <Words>3739</Words>
  <Application>Microsoft Office PowerPoint</Application>
  <PresentationFormat>Předvádění na obrazovce (4:3)</PresentationFormat>
  <Paragraphs>580</Paragraphs>
  <Slides>73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Garamond</vt:lpstr>
      <vt:lpstr>Symbol</vt:lpstr>
      <vt:lpstr>Tahoma</vt:lpstr>
      <vt:lpstr>Times</vt:lpstr>
      <vt:lpstr>Times New Roman</vt:lpstr>
      <vt:lpstr>Wingdings</vt:lpstr>
      <vt:lpstr>Výchozí návrh</vt:lpstr>
      <vt:lpstr>Negation, presupposition  and truth-value gaps </vt:lpstr>
      <vt:lpstr>Prezentace aplikace PowerPoint</vt:lpstr>
      <vt:lpstr>Many kinds of negation</vt:lpstr>
      <vt:lpstr>Negation of propositions</vt:lpstr>
      <vt:lpstr>Negation of properties (privative modifiers)</vt:lpstr>
      <vt:lpstr>Negation of properties (privative modifiers)</vt:lpstr>
      <vt:lpstr>The Law of excluded middle</vt:lpstr>
      <vt:lpstr>Ambiguity of ‘non-S’</vt:lpstr>
      <vt:lpstr>Content</vt:lpstr>
      <vt:lpstr>Sentences with presuppositions</vt:lpstr>
      <vt:lpstr>mere entailment</vt:lpstr>
      <vt:lpstr>Presupposition vs. mere entailment</vt:lpstr>
      <vt:lpstr>(Boolean) negation; not-S</vt:lpstr>
      <vt:lpstr>Russellian vs. Strawsonian reading of  “The King of France is bald”</vt:lpstr>
      <vt:lpstr>Bertrand Russell (1905): On denoting</vt:lpstr>
      <vt:lpstr>‘On denoting’ – criticism</vt:lpstr>
      <vt:lpstr>Strawson, P.F. (1950): On referring </vt:lpstr>
      <vt:lpstr>Russell (1957) in response …</vt:lpstr>
      <vt:lpstr>And the battle rages on …</vt:lpstr>
      <vt:lpstr>And the battle still rages on …</vt:lpstr>
      <vt:lpstr>And the battle…</vt:lpstr>
      <vt:lpstr>My proposal: the proper division of labour </vt:lpstr>
      <vt:lpstr>Topic-focus ambiguities</vt:lpstr>
      <vt:lpstr>Topic-focus ambiguities</vt:lpstr>
      <vt:lpstr>Topic-focus ambiguity </vt:lpstr>
      <vt:lpstr>Topic-focus ambiguity </vt:lpstr>
      <vt:lpstr>The Pope of the Roman Catholic Church visited  the Pope of the Coptic Orthodox Church in 2010</vt:lpstr>
      <vt:lpstr>The Pope of the Roman Catholic Church visited  the Pope of the Coptic Orthodox Church in 2010</vt:lpstr>
      <vt:lpstr>The Pope of the Roman Catholic Church visited  the Pope of the Coptic Orthodox Church in 2010</vt:lpstr>
      <vt:lpstr>Topic – focus articulation</vt:lpstr>
      <vt:lpstr>“All students of Logic enrolled in the (TU Ostrava) summer term 2018 passed the final exam”</vt:lpstr>
      <vt:lpstr>“All students of Logic enrolled in the TU Ostrava summer term 2018 passed the final exam”</vt:lpstr>
      <vt:lpstr>“All students of Logic enrolled in the TU Ostrava winter term 2015 passed the final exam”</vt:lpstr>
      <vt:lpstr>TIL comes with procedural semantics</vt:lpstr>
      <vt:lpstr>Theses, proposal of answers</vt:lpstr>
      <vt:lpstr>Theses, answers</vt:lpstr>
      <vt:lpstr>Bernard Bolzano on structured concepts  Wissenschaftslehre (1837, §49)</vt:lpstr>
      <vt:lpstr>Structured mathematical concepts</vt:lpstr>
      <vt:lpstr>Structured mathematical concepts</vt:lpstr>
      <vt:lpstr>Structured empirical concepts</vt:lpstr>
      <vt:lpstr>Empty concepts</vt:lpstr>
      <vt:lpstr>Algorithmic, procedural turn</vt:lpstr>
      <vt:lpstr>Procedural semantics of TIL</vt:lpstr>
      <vt:lpstr>Transparent Intensional Logic (TIL)</vt:lpstr>
      <vt:lpstr>3)  TIL: three kinds of context</vt:lpstr>
      <vt:lpstr>TIL Ontology (types of order 1)</vt:lpstr>
      <vt:lpstr>Constructions</vt:lpstr>
      <vt:lpstr>TIL Ontology (higher-order types)</vt:lpstr>
      <vt:lpstr>explicit intensionalization and temporalization </vt:lpstr>
      <vt:lpstr>TIL vs. Montague’s IL</vt:lpstr>
      <vt:lpstr>TIL: logical core</vt:lpstr>
      <vt:lpstr>Hyperintensionality </vt:lpstr>
      <vt:lpstr>Hyperintensionality</vt:lpstr>
      <vt:lpstr>Partiality</vt:lpstr>
      <vt:lpstr>Improperness (non-existence)</vt:lpstr>
      <vt:lpstr>Ambiguities in NL</vt:lpstr>
      <vt:lpstr>The King of France …</vt:lpstr>
      <vt:lpstr>The King of France … Russellian</vt:lpstr>
      <vt:lpstr>The King of France … Strawsonian</vt:lpstr>
      <vt:lpstr>The King of France … Strawsonian</vt:lpstr>
      <vt:lpstr>Negation </vt:lpstr>
      <vt:lpstr>The King of France …Russellian</vt:lpstr>
      <vt:lpstr>Some more examples (topic-focus)</vt:lpstr>
      <vt:lpstr>“All students of Logic enrolled in the (TU Ostrava) summer term 2018 passed the final exam”</vt:lpstr>
      <vt:lpstr>“All students of Logic enrolled in the (TU Ostrava) summer term 2018 passed the final exam”</vt:lpstr>
      <vt:lpstr>Some more examples</vt:lpstr>
      <vt:lpstr>If P then C else D: a two-phase instruction</vt:lpstr>
      <vt:lpstr>General analytic schema </vt:lpstr>
      <vt:lpstr>Martha regrets drinking John’s wine</vt:lpstr>
      <vt:lpstr>Concluding remarks</vt:lpstr>
      <vt:lpstr>Concluding remarks</vt:lpstr>
      <vt:lpstr>References: http://www.cs.vsb.cz/duzi/ </vt:lpstr>
      <vt:lpstr>Thank you for your attention</vt:lpstr>
    </vt:vector>
  </TitlesOfParts>
  <Company>VSB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Strawsonian vs. Russellian definite descriptions</dc:title>
  <dc:creator>Marie Duži</dc:creator>
  <cp:lastModifiedBy>Marie Duží</cp:lastModifiedBy>
  <cp:revision>126</cp:revision>
  <dcterms:created xsi:type="dcterms:W3CDTF">2009-11-28T22:08:40Z</dcterms:created>
  <dcterms:modified xsi:type="dcterms:W3CDTF">2018-08-29T15:23:32Z</dcterms:modified>
</cp:coreProperties>
</file>