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519" r:id="rId2"/>
    <p:sldId id="442" r:id="rId3"/>
    <p:sldId id="520" r:id="rId4"/>
    <p:sldId id="524" r:id="rId5"/>
    <p:sldId id="443" r:id="rId6"/>
    <p:sldId id="539" r:id="rId7"/>
    <p:sldId id="528" r:id="rId8"/>
    <p:sldId id="544" r:id="rId9"/>
    <p:sldId id="530" r:id="rId10"/>
    <p:sldId id="540" r:id="rId11"/>
    <p:sldId id="531" r:id="rId12"/>
    <p:sldId id="545" r:id="rId13"/>
    <p:sldId id="546" r:id="rId14"/>
    <p:sldId id="535" r:id="rId15"/>
    <p:sldId id="458" r:id="rId16"/>
    <p:sldId id="459" r:id="rId17"/>
    <p:sldId id="460" r:id="rId18"/>
    <p:sldId id="534" r:id="rId19"/>
    <p:sldId id="533" r:id="rId20"/>
    <p:sldId id="547" r:id="rId21"/>
    <p:sldId id="461" r:id="rId22"/>
    <p:sldId id="463" r:id="rId23"/>
    <p:sldId id="464" r:id="rId24"/>
    <p:sldId id="541" r:id="rId25"/>
    <p:sldId id="467" r:id="rId26"/>
    <p:sldId id="499" r:id="rId27"/>
    <p:sldId id="508" r:id="rId28"/>
    <p:sldId id="538" r:id="rId29"/>
    <p:sldId id="500" r:id="rId30"/>
    <p:sldId id="536" r:id="rId31"/>
    <p:sldId id="549" r:id="rId3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ＭＳ Ｐゴシック" pitchFamily="-109" charset="-128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ＭＳ Ｐゴシック" pitchFamily="-109" charset="-128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ＭＳ Ｐゴシック" pitchFamily="-109" charset="-128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ＭＳ Ｐゴシック" pitchFamily="-109" charset="-128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ＭＳ Ｐゴシック" pitchFamily="-109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ＭＳ Ｐゴシック" pitchFamily="-109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ＭＳ Ｐゴシック" pitchFamily="-109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ＭＳ Ｐゴシック" pitchFamily="-109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ＭＳ Ｐゴシック" pitchFamily="-109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1392">
          <p15:clr>
            <a:srgbClr val="A4A3A4"/>
          </p15:clr>
        </p15:guide>
        <p15:guide id="2" pos="8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3366CC"/>
    <a:srgbClr val="4D4D4D"/>
    <a:srgbClr val="FF3399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92" autoAdjust="0"/>
    <p:restoredTop sz="91443" autoAdjust="0"/>
  </p:normalViewPr>
  <p:slideViewPr>
    <p:cSldViewPr snapToObjects="1">
      <p:cViewPr varScale="1">
        <p:scale>
          <a:sx n="89" d="100"/>
          <a:sy n="89" d="100"/>
        </p:scale>
        <p:origin x="1080" y="160"/>
      </p:cViewPr>
      <p:guideLst>
        <p:guide orient="horz" pos="1392"/>
        <p:guide pos="816"/>
      </p:guideLst>
    </p:cSldViewPr>
  </p:slideViewPr>
  <p:outlineViewPr>
    <p:cViewPr>
      <p:scale>
        <a:sx n="33" d="100"/>
        <a:sy n="33" d="100"/>
      </p:scale>
      <p:origin x="0" y="54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7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576D4A8E-53F4-7441-9622-4BF664A4EBC4}" type="datetime1">
              <a:rPr lang="en-US"/>
              <a:pPr/>
              <a:t>8/30/18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4428FC34-FBEE-2545-B7A5-D6D9CC979B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7403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65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27125" y="674688"/>
            <a:ext cx="4603750" cy="3452812"/>
          </a:xfrm>
          <a:solidFill>
            <a:srgbClr val="FFFFFF"/>
          </a:solidFill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63" y="4352925"/>
            <a:ext cx="5070475" cy="41275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794" tIns="44897" rIns="89794" bIns="44897"/>
          <a:lstStyle/>
          <a:p>
            <a:endParaRPr lang="en-US"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25033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4963F5-D5A4-1D4D-A50F-C9E41765D3D8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516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46123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4963F5-D5A4-1D4D-A50F-C9E41765D3D8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516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39999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794" tIns="44897" rIns="89794" bIns="44897"/>
          <a:lstStyle/>
          <a:p>
            <a:endParaRPr lang="en-US"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40950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27125" y="674688"/>
            <a:ext cx="4603750" cy="3452812"/>
          </a:xfrm>
          <a:solidFill>
            <a:srgbClr val="FFFFFF"/>
          </a:solidFill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63" y="4352925"/>
            <a:ext cx="5070475" cy="41275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794" tIns="44897" rIns="89794" bIns="44897"/>
          <a:lstStyle/>
          <a:p>
            <a:endParaRPr lang="en-US"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15496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27125" y="674688"/>
            <a:ext cx="4603750" cy="3452812"/>
          </a:xfrm>
          <a:solidFill>
            <a:srgbClr val="FFFFFF"/>
          </a:solidFill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63" y="4352925"/>
            <a:ext cx="5070475" cy="41275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794" tIns="44897" rIns="89794" bIns="44897"/>
          <a:lstStyle/>
          <a:p>
            <a:endParaRPr lang="en-US"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39933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8C93D5-15B5-2E46-818B-FAB5CEF17DF8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55296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529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39477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8C93D5-15B5-2E46-818B-FAB5CEF17DF8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55296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529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42100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FE0990-A581-3349-BC8C-C1D1A3526BDE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55501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550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84374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45B7F7-299D-AC4F-8408-E0482ADEBE7B}" type="slidenum">
              <a:rPr lang="en-US"/>
              <a:pPr/>
              <a:t>21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985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BE7829-23D0-2A4C-8A84-8DE13C2272AA}" type="slidenum">
              <a:rPr lang="en-US"/>
              <a:pPr/>
              <a:t>22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348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2219D5D-5A5A-1449-95A2-1358BD8ED977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05154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DC885A-C643-F641-A991-FE162824DD79}" type="slidenum">
              <a:rPr lang="en-US"/>
              <a:pPr/>
              <a:t>23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2975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03C8B2-793B-6044-B6A8-353C28296730}" type="slidenum">
              <a:rPr lang="en-US"/>
              <a:pPr/>
              <a:t>25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Calibri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61407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119327-A6E1-BE4E-8CF6-2A4E74E190C9}" type="slidenum">
              <a:rPr lang="en-US"/>
              <a:pPr/>
              <a:t>26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27125" y="674688"/>
            <a:ext cx="4603750" cy="3452812"/>
          </a:xfrm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63" y="4352925"/>
            <a:ext cx="5070475" cy="41275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794" tIns="44897" rIns="89794" bIns="44897"/>
          <a:lstStyle/>
          <a:p>
            <a:endParaRPr lang="en-US">
              <a:latin typeface="Calibri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34805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794" tIns="44897" rIns="89794" bIns="44897"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59603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119327-A6E1-BE4E-8CF6-2A4E74E190C9}" type="slidenum">
              <a:rPr lang="en-US"/>
              <a:pPr/>
              <a:t>28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27125" y="674688"/>
            <a:ext cx="4603750" cy="3452812"/>
          </a:xfrm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63" y="4352925"/>
            <a:ext cx="5070475" cy="41275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794" tIns="44897" rIns="89794" bIns="44897"/>
          <a:lstStyle/>
          <a:p>
            <a:endParaRPr lang="en-US">
              <a:latin typeface="Calibri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06514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4F627B-D0D0-0C4F-BF67-DCEED92B1A46}" type="slidenum">
              <a:rPr lang="en-US"/>
              <a:pPr/>
              <a:t>29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Calibri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09746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4F627B-D0D0-0C4F-BF67-DCEED92B1A46}" type="slidenum">
              <a:rPr lang="en-US"/>
              <a:pPr/>
              <a:t>30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Calibri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5560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250BB6-F2B5-A146-9546-53217D0CAFE6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4268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27125" y="674688"/>
            <a:ext cx="4603750" cy="3452812"/>
          </a:xfrm>
          <a:solidFill>
            <a:srgbClr val="FFFFFF"/>
          </a:solidFill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63" y="4352925"/>
            <a:ext cx="5070475" cy="41275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794" tIns="44897" rIns="89794" bIns="44897"/>
          <a:lstStyle/>
          <a:p>
            <a:endParaRPr lang="en-US"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9393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5A8DB842-3EF5-7242-9454-DB094A00D1E8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  <p:sp>
        <p:nvSpPr>
          <p:cNvPr id="21913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85863" y="698500"/>
            <a:ext cx="4640262" cy="3479800"/>
          </a:xfrm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0075"/>
            <a:ext cx="5140325" cy="41751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/>
        </p:spPr>
        <p:txBody>
          <a:bodyPr lIns="91717" tIns="45859" rIns="91717" bIns="45859"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110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DDACD4-440A-3043-AC10-707376AFDB52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4720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17054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8C38AD-3EB5-4647-95F5-E616B9F46F97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1456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F1D8D2-B45E-7942-90F7-3DC7A5605FAE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47411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23927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DDACD4-440A-3043-AC10-707376AFDB52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4720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5931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DA6823-11AB-B943-B24F-3363FDEB63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386193-1AAA-F84C-9E14-59FB2572FE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12700"/>
            <a:ext cx="2190750" cy="55499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2700"/>
            <a:ext cx="6419850" cy="55499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386DA9-716B-A64E-B8AE-4083E24E12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7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4478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4478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627343-1C8E-344B-A0E4-0E5A63449A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5203F9-4B5B-D247-9A56-6DA2ED9E92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3D4B01-329A-314E-8607-75C45F37CE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447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89AEDA-12D0-D940-B672-BB275DBD17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082650-9150-DD4B-917D-EF697632F6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7577CA-0B35-E04A-8F07-89870A3C14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3ACE70-50CD-C14B-ABEB-450FE6931A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A93E19-6C8C-1547-A3FA-C5F955BEC0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6FC92A-D534-3B48-AE3D-B439BE3FCC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286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143000"/>
            <a:ext cx="8382000" cy="538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6300" y="6527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5D7FCE1-C5A2-354B-87EC-16E1373B7C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0" y="914400"/>
            <a:ext cx="9144000" cy="0"/>
          </a:xfrm>
          <a:prstGeom prst="line">
            <a:avLst/>
          </a:prstGeom>
          <a:noFill/>
          <a:ln w="38100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endParaRPr lang="en-US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3200" dirty="0">
          <a:solidFill>
            <a:srgbClr val="0066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An Architecture for</a:t>
            </a:r>
            <a:br>
              <a:rPr lang="en-US" dirty="0"/>
            </a:br>
            <a:r>
              <a:rPr lang="en-US" dirty="0"/>
              <a:t>Structured Ambiguity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Ronald M. </a:t>
            </a:r>
            <a:r>
              <a:rPr lang="en-US" dirty="0"/>
              <a:t>Kaplan</a:t>
            </a:r>
          </a:p>
        </p:txBody>
      </p:sp>
    </p:spTree>
    <p:extLst>
      <p:ext uri="{BB962C8B-B14F-4D97-AF65-F5344CB8AC3E}">
        <p14:creationId xmlns:p14="http://schemas.microsoft.com/office/powerpoint/2010/main" val="2088856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    Resolving information is unpredictable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Nonlinguistic context:</a:t>
            </a:r>
          </a:p>
          <a:p>
            <a:pPr marL="0" indent="0">
              <a:buNone/>
            </a:pPr>
            <a:r>
              <a:rPr lang="en-US" sz="2400" dirty="0"/>
              <a:t>          “</a:t>
            </a:r>
            <a:r>
              <a:rPr lang="en-US" sz="2400" i="1" dirty="0"/>
              <a:t>The chicken is ready to eat”.       </a:t>
            </a:r>
            <a:r>
              <a:rPr lang="en-US" sz="2000" i="1" dirty="0"/>
              <a:t>(cf. eager/easy)</a:t>
            </a:r>
            <a:endParaRPr lang="en-US" sz="2400" i="1" dirty="0"/>
          </a:p>
        </p:txBody>
      </p:sp>
      <p:pic>
        <p:nvPicPr>
          <p:cNvPr id="50" name="Picture 4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6162" y="3078417"/>
            <a:ext cx="489238" cy="731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5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7639" y="2057400"/>
            <a:ext cx="483599" cy="731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48026" y="2362200"/>
            <a:ext cx="2590774" cy="1200329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latin typeface="Arial"/>
                <a:cs typeface="Arial"/>
              </a:rPr>
              <a:t>Kitchen</a:t>
            </a:r>
            <a:r>
              <a:rPr lang="en-US" sz="1800" dirty="0">
                <a:latin typeface="Arial"/>
                <a:cs typeface="Arial"/>
              </a:rPr>
              <a:t>  </a:t>
            </a:r>
            <a:r>
              <a:rPr lang="en-US" b="1" dirty="0">
                <a:latin typeface="Arial"/>
                <a:cs typeface="Arial"/>
              </a:rPr>
              <a:t>⇒</a:t>
            </a:r>
          </a:p>
          <a:p>
            <a:pPr algn="l"/>
            <a:endParaRPr lang="en-US" b="1" dirty="0">
              <a:latin typeface="Arial"/>
              <a:cs typeface="Arial"/>
            </a:endParaRPr>
          </a:p>
          <a:p>
            <a:pPr algn="l"/>
            <a:r>
              <a:rPr lang="en-US" sz="2000" dirty="0">
                <a:latin typeface="Arial"/>
                <a:cs typeface="Arial"/>
              </a:rPr>
              <a:t>Barnyard </a:t>
            </a:r>
            <a:r>
              <a:rPr lang="en-US" b="1" dirty="0">
                <a:latin typeface="Arial"/>
                <a:cs typeface="Arial"/>
              </a:rPr>
              <a:t>⇒</a:t>
            </a:r>
            <a:r>
              <a:rPr lang="en-US" sz="1800" dirty="0">
                <a:latin typeface="Arial"/>
                <a:cs typeface="Arial"/>
              </a:rPr>
              <a:t> </a:t>
            </a:r>
            <a:endParaRPr lang="en-US" sz="1800" b="1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4239138"/>
            <a:ext cx="4802918" cy="52322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pPr algn="l"/>
            <a:r>
              <a:rPr lang="en-US" sz="2800" dirty="0">
                <a:latin typeface="+mn-lt"/>
                <a:ea typeface="ＭＳ Ｐゴシック" pitchFamily="-111" charset="-128"/>
                <a:cs typeface="ＭＳ Ｐゴシック" pitchFamily="-111" charset="-128"/>
              </a:rPr>
              <a:t>Ontological/lexical accidents: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12644" y="4967514"/>
            <a:ext cx="4067139" cy="46166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pPr algn="l"/>
            <a:r>
              <a:rPr lang="en-US" i="1" dirty="0">
                <a:latin typeface="+mn-lt"/>
                <a:ea typeface="ＭＳ Ｐゴシック" pitchFamily="-111" charset="-128"/>
                <a:cs typeface="ＭＳ Ｐゴシック" pitchFamily="-111" charset="-128"/>
              </a:rPr>
              <a:t>“The veal is ready to eat”  </a:t>
            </a:r>
            <a:r>
              <a:rPr lang="en-US" b="1" dirty="0">
                <a:latin typeface="Arial"/>
                <a:cs typeface="Arial"/>
              </a:rPr>
              <a:t>⇒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212644" y="5704091"/>
            <a:ext cx="4065537" cy="46166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pPr algn="l"/>
            <a:r>
              <a:rPr lang="en-US" i="1" dirty="0">
                <a:latin typeface="+mn-lt"/>
                <a:ea typeface="ＭＳ Ｐゴシック" pitchFamily="-111" charset="-128"/>
                <a:cs typeface="ＭＳ Ｐゴシック" pitchFamily="-111" charset="-128"/>
              </a:rPr>
              <a:t>“The calf is ready to eat”   </a:t>
            </a:r>
            <a:r>
              <a:rPr lang="en-US" b="1" dirty="0">
                <a:latin typeface="Arial"/>
                <a:cs typeface="Arial"/>
              </a:rPr>
              <a:t>⇒</a:t>
            </a:r>
            <a:endParaRPr lang="en-US" i="1" dirty="0">
              <a:latin typeface="+mn-lt"/>
              <a:ea typeface="ＭＳ Ｐゴシック" pitchFamily="-111" charset="-128"/>
              <a:cs typeface="ＭＳ Ｐゴシック" pitchFamily="-111" charset="-128"/>
            </a:endParaRPr>
          </a:p>
        </p:txBody>
      </p:sp>
      <p:pic>
        <p:nvPicPr>
          <p:cNvPr id="58" name="Picture 5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6851" y="4762358"/>
            <a:ext cx="483599" cy="731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646" y="5721621"/>
            <a:ext cx="659954" cy="60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45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5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>
                <a:cs typeface="+mj-cs"/>
              </a:rPr>
              <a:t>Procrastination:  Passing the buck</a:t>
            </a:r>
            <a:endParaRPr lang="en-US" sz="2800" b="1" dirty="0">
              <a:cs typeface="+mj-cs"/>
            </a:endParaRPr>
          </a:p>
        </p:txBody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10600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Chunk parsing as an example:</a:t>
            </a:r>
          </a:p>
          <a:p>
            <a:pPr lvl="1" eaLnBrk="1" hangingPunct="1">
              <a:defRPr/>
            </a:pPr>
            <a:r>
              <a:rPr lang="en-US" dirty="0"/>
              <a:t>Collect noun groups, verb groups, PP groups</a:t>
            </a:r>
          </a:p>
          <a:p>
            <a:pPr lvl="1" eaLnBrk="1" hangingPunct="1">
              <a:defRPr/>
            </a:pPr>
            <a:r>
              <a:rPr lang="en-US" dirty="0"/>
              <a:t>Underspecify relations</a:t>
            </a:r>
          </a:p>
          <a:p>
            <a:pPr lvl="2" eaLnBrk="1" hangingPunct="1">
              <a:defRPr/>
            </a:pPr>
            <a:r>
              <a:rPr lang="en-US" dirty="0"/>
              <a:t>Some extensions are nonsense</a:t>
            </a:r>
          </a:p>
          <a:p>
            <a:pPr lvl="2" eaLnBrk="1" hangingPunct="1">
              <a:defRPr/>
            </a:pPr>
            <a:r>
              <a:rPr lang="en-US" dirty="0"/>
              <a:t>Leave it to later processing to combine and filter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Later processing must either:</a:t>
            </a:r>
          </a:p>
          <a:p>
            <a:pPr lvl="1" eaLnBrk="1" hangingPunct="1">
              <a:defRPr/>
            </a:pPr>
            <a:r>
              <a:rPr lang="en-US" dirty="0"/>
              <a:t>Call (another) parser to check constraints</a:t>
            </a:r>
          </a:p>
          <a:p>
            <a:pPr lvl="1" eaLnBrk="1" hangingPunct="1">
              <a:defRPr/>
            </a:pPr>
            <a:r>
              <a:rPr lang="en-US" dirty="0"/>
              <a:t>Apply its own model of constraints (= grammar)</a:t>
            </a:r>
          </a:p>
          <a:p>
            <a:pPr lvl="1" eaLnBrk="1" hangingPunct="1">
              <a:defRPr/>
            </a:pPr>
            <a:r>
              <a:rPr lang="en-US" dirty="0"/>
              <a:t>Solve unevaluated constraints left in </a:t>
            </a:r>
            <a:r>
              <a:rPr lang="en-US" dirty="0" err="1"/>
              <a:t>chunker</a:t>
            </a:r>
            <a:r>
              <a:rPr lang="en-US" dirty="0"/>
              <a:t> output</a:t>
            </a:r>
          </a:p>
          <a:p>
            <a:pPr eaLnBrk="1" hangingPunct="1">
              <a:defRPr/>
            </a:pPr>
            <a:r>
              <a:rPr lang="en-US" dirty="0"/>
              <a:t>Module independence implicitly weakened</a:t>
            </a:r>
          </a:p>
        </p:txBody>
      </p:sp>
    </p:spTree>
    <p:extLst>
      <p:ext uri="{BB962C8B-B14F-4D97-AF65-F5344CB8AC3E}">
        <p14:creationId xmlns:p14="http://schemas.microsoft.com/office/powerpoint/2010/main" val="1743545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DD93C-3EAD-7844-91ED-C8F23EA98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381000"/>
            <a:ext cx="7772400" cy="533400"/>
          </a:xfrm>
        </p:spPr>
        <p:txBody>
          <a:bodyPr/>
          <a:lstStyle/>
          <a:p>
            <a:r>
              <a:rPr lang="en-US" dirty="0"/>
              <a:t>Eliminate module boundaries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72F2B-B822-6148-84F0-A659AE23A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701800"/>
            <a:ext cx="8686800" cy="5384800"/>
          </a:xfrm>
        </p:spPr>
        <p:txBody>
          <a:bodyPr/>
          <a:lstStyle/>
          <a:p>
            <a:r>
              <a:rPr lang="en-US" dirty="0"/>
              <a:t>Few interactions ⇒ anything goes free-for-all</a:t>
            </a:r>
          </a:p>
          <a:p>
            <a:pPr lvl="1"/>
            <a:r>
              <a:rPr lang="en-US" dirty="0"/>
              <a:t>Give up on (near) decomposability: Scientific pessimism</a:t>
            </a:r>
          </a:p>
          <a:p>
            <a:pPr lvl="1"/>
            <a:r>
              <a:rPr lang="en-US" dirty="0"/>
              <a:t>Engineer in unstructured cross-product space</a:t>
            </a:r>
          </a:p>
          <a:p>
            <a:r>
              <a:rPr lang="en-US" dirty="0"/>
              <a:t>Mantra of end-to-end (deep) learning</a:t>
            </a:r>
          </a:p>
          <a:p>
            <a:pPr lvl="1"/>
            <a:r>
              <a:rPr lang="en-US" dirty="0"/>
              <a:t>Correlation/perception vs. interpretation/cognition</a:t>
            </a:r>
          </a:p>
          <a:p>
            <a:pPr marL="914400" lvl="2" indent="0">
              <a:buNone/>
            </a:pPr>
            <a:r>
              <a:rPr lang="en-US" dirty="0"/>
              <a:t>       No relation to previously acquired knowledge</a:t>
            </a:r>
          </a:p>
          <a:p>
            <a:pPr lvl="1"/>
            <a:r>
              <a:rPr lang="en-US" dirty="0"/>
              <a:t>Coarse, sparse data ⇒ lowered ambitions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596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DD93C-3EAD-7844-91ED-C8F23EA98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381000"/>
            <a:ext cx="8610600" cy="533400"/>
          </a:xfrm>
        </p:spPr>
        <p:txBody>
          <a:bodyPr/>
          <a:lstStyle/>
          <a:p>
            <a:r>
              <a:rPr lang="en-US" dirty="0"/>
              <a:t>Ambiguity management: Pack and share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58CB430-058C-AB4C-ADF1-A9A416E74B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196" y="1066800"/>
            <a:ext cx="8610600" cy="545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28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2400" kern="0" dirty="0">
                <a:cs typeface="+mn-cs"/>
              </a:rPr>
              <a:t>Speech word-lattice</a:t>
            </a:r>
          </a:p>
        </p:txBody>
      </p:sp>
      <p:pic>
        <p:nvPicPr>
          <p:cNvPr id="5" name="Picture 4" descr="andrew.pdf">
            <a:extLst>
              <a:ext uri="{FF2B5EF4-FFF2-40B4-BE49-F238E27FC236}">
                <a16:creationId xmlns:a16="http://schemas.microsoft.com/office/drawing/2014/main" id="{21CF3746-6378-C040-9B5A-F964B78AA0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89" t="26390" r="5212" b="26002"/>
          <a:stretch/>
        </p:blipFill>
        <p:spPr>
          <a:xfrm>
            <a:off x="152400" y="1628050"/>
            <a:ext cx="8991600" cy="99669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8F14D61-C24A-534B-A95B-230833E297A4}"/>
              </a:ext>
            </a:extLst>
          </p:cNvPr>
          <p:cNvSpPr txBox="1"/>
          <p:nvPr/>
        </p:nvSpPr>
        <p:spPr>
          <a:xfrm>
            <a:off x="5012139" y="1371600"/>
            <a:ext cx="13067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(US presidents)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E74DAF1-9877-3C46-91BB-6C69D3757707}"/>
              </a:ext>
            </a:extLst>
          </p:cNvPr>
          <p:cNvSpPr txBox="1"/>
          <p:nvPr/>
        </p:nvSpPr>
        <p:spPr>
          <a:xfrm>
            <a:off x="685800" y="5449669"/>
            <a:ext cx="824020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l">
              <a:tabLst>
                <a:tab pos="4217988" algn="l"/>
              </a:tabLst>
            </a:pPr>
            <a:r>
              <a:rPr lang="en-US" sz="1800" dirty="0"/>
              <a:t>Andrew John’s son and Andrew Jack’s son. 	Andrew John’s son and Andrew Jackson.</a:t>
            </a:r>
          </a:p>
          <a:p>
            <a:pPr algn="l">
              <a:tabLst>
                <a:tab pos="4217988" algn="l"/>
              </a:tabLst>
            </a:pPr>
            <a:r>
              <a:rPr lang="en-US" sz="1800" dirty="0"/>
              <a:t>Andrew Johnson and Andrew Jack’s son.	</a:t>
            </a:r>
            <a:r>
              <a:rPr lang="en-US" sz="1800" dirty="0">
                <a:solidFill>
                  <a:srgbClr val="FF0000"/>
                </a:solidFill>
              </a:rPr>
              <a:t>Andrew Johnson and Andrew Jackson.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33DE5A6-D982-8341-BF67-96512D3182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04800" y="3008015"/>
            <a:ext cx="8610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28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 eaLnBrk="1" hangingPunct="1">
              <a:defRPr/>
            </a:pPr>
            <a:r>
              <a:rPr lang="en-US" sz="2000" kern="0" dirty="0">
                <a:cs typeface="+mn-cs"/>
              </a:rPr>
              <a:t>Separate choices computed independently</a:t>
            </a:r>
          </a:p>
          <a:p>
            <a:pPr lvl="1" eaLnBrk="1" hangingPunct="1">
              <a:defRPr/>
            </a:pPr>
            <a:r>
              <a:rPr lang="en-US" sz="2000" kern="0" dirty="0">
                <a:cs typeface="+mn-cs"/>
              </a:rPr>
              <a:t>Concatenating </a:t>
            </a:r>
            <a:r>
              <a:rPr lang="en-US" sz="2000" i="1" u="sng" kern="0" dirty="0">
                <a:cs typeface="+mn-cs"/>
              </a:rPr>
              <a:t>any</a:t>
            </a:r>
            <a:r>
              <a:rPr lang="en-US" sz="2000" kern="0" dirty="0">
                <a:cs typeface="+mn-cs"/>
              </a:rPr>
              <a:t> </a:t>
            </a:r>
            <a:r>
              <a:rPr lang="en-US" sz="2000" kern="0" dirty="0" err="1">
                <a:cs typeface="+mn-cs"/>
              </a:rPr>
              <a:t>subpath</a:t>
            </a:r>
            <a:r>
              <a:rPr lang="en-US" sz="2000" kern="0" dirty="0">
                <a:cs typeface="+mn-cs"/>
              </a:rPr>
              <a:t> into a node with </a:t>
            </a:r>
            <a:r>
              <a:rPr lang="en-US" sz="2000" i="1" u="sng" kern="0" dirty="0">
                <a:cs typeface="+mn-cs"/>
              </a:rPr>
              <a:t>any</a:t>
            </a:r>
            <a:r>
              <a:rPr lang="en-US" sz="2000" kern="0" dirty="0">
                <a:cs typeface="+mn-cs"/>
              </a:rPr>
              <a:t> </a:t>
            </a:r>
            <a:r>
              <a:rPr lang="en-US" sz="2000" kern="0" dirty="0" err="1">
                <a:cs typeface="+mn-cs"/>
              </a:rPr>
              <a:t>subpath</a:t>
            </a:r>
            <a:r>
              <a:rPr lang="en-US" sz="2000" kern="0" dirty="0">
                <a:cs typeface="+mn-cs"/>
              </a:rPr>
              <a:t> out of that node gives a good complete result</a:t>
            </a:r>
          </a:p>
          <a:p>
            <a:pPr lvl="1" eaLnBrk="1" hangingPunct="1">
              <a:defRPr/>
            </a:pPr>
            <a:r>
              <a:rPr lang="en-US" sz="2000" kern="0" dirty="0">
                <a:cs typeface="+mn-cs"/>
              </a:rPr>
              <a:t>Exponentially many paths, but each can be read out in linear time</a:t>
            </a:r>
          </a:p>
          <a:p>
            <a:pPr lvl="1" eaLnBrk="1" hangingPunct="1">
              <a:defRPr/>
            </a:pPr>
            <a:r>
              <a:rPr lang="en-US" sz="2000" kern="0" dirty="0">
                <a:cs typeface="+mn-cs"/>
              </a:rPr>
              <a:t>If next module takes lattice input, no need to enumerate at interface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BCB3292-88FB-5D4C-91C7-8C11A2A5F045}"/>
              </a:ext>
            </a:extLst>
          </p:cNvPr>
          <p:cNvSpPr txBox="1"/>
          <p:nvPr/>
        </p:nvSpPr>
        <p:spPr>
          <a:xfrm>
            <a:off x="457200" y="4929673"/>
            <a:ext cx="4126451" cy="40011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pPr algn="l"/>
            <a:r>
              <a:rPr lang="en-US" sz="2000" dirty="0">
                <a:latin typeface="Arial"/>
                <a:cs typeface="Arial"/>
              </a:rPr>
              <a:t>Otherwise, revert to simple strings:</a:t>
            </a:r>
          </a:p>
        </p:txBody>
      </p:sp>
    </p:spTree>
    <p:extLst>
      <p:ext uri="{BB962C8B-B14F-4D97-AF65-F5344CB8AC3E}">
        <p14:creationId xmlns:p14="http://schemas.microsoft.com/office/powerpoint/2010/main" val="2291349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7630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Pack and Share</a:t>
            </a:r>
            <a:endParaRPr lang="en-US" sz="2800" b="1" dirty="0"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04800" y="1307068"/>
            <a:ext cx="8610600" cy="1114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28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2400" dirty="0">
                <a:cs typeface="+mn-cs"/>
              </a:rPr>
              <a:t>Context-free parse chart: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000" i="1" u="sng" dirty="0">
                <a:cs typeface="+mn-cs"/>
              </a:rPr>
              <a:t>Any</a:t>
            </a:r>
            <a:r>
              <a:rPr lang="en-US" sz="2000" dirty="0">
                <a:cs typeface="+mn-cs"/>
              </a:rPr>
              <a:t> structure over the beginning of the string is compatible with </a:t>
            </a:r>
            <a:r>
              <a:rPr lang="en-US" sz="2000" i="1" u="sng" dirty="0">
                <a:cs typeface="+mn-cs"/>
              </a:rPr>
              <a:t>any</a:t>
            </a:r>
            <a:r>
              <a:rPr lang="en-US" sz="2000" dirty="0">
                <a:cs typeface="+mn-cs"/>
              </a:rPr>
              <a:t> following structure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34264" y="2602468"/>
            <a:ext cx="5865708" cy="36933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pPr algn="l"/>
            <a:r>
              <a:rPr lang="en-US" sz="1800" i="1" dirty="0">
                <a:latin typeface="Arial"/>
                <a:cs typeface="Arial"/>
              </a:rPr>
              <a:t>The old men and women saw the girl with the telescope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3239869"/>
            <a:ext cx="2506966" cy="646331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latin typeface="Arial"/>
                <a:cs typeface="Arial"/>
              </a:rPr>
              <a:t>[Old men] and women</a:t>
            </a:r>
          </a:p>
          <a:p>
            <a:pPr algn="l"/>
            <a:r>
              <a:rPr lang="en-US" sz="1800" dirty="0">
                <a:latin typeface="Arial"/>
                <a:cs typeface="Arial"/>
              </a:rPr>
              <a:t> Old [men and women]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81600" y="3239869"/>
            <a:ext cx="3044423" cy="646331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latin typeface="Arial"/>
                <a:cs typeface="Arial"/>
              </a:rPr>
              <a:t>[the girl] [with the telescope]</a:t>
            </a:r>
          </a:p>
          <a:p>
            <a:pPr algn="l"/>
            <a:r>
              <a:rPr lang="en-US" sz="1800" dirty="0">
                <a:latin typeface="Arial"/>
                <a:cs typeface="Arial"/>
              </a:rPr>
              <a:t>[the girl [with the telescope]]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24579BEB-9219-5742-B23D-96830BC68DB7}"/>
              </a:ext>
            </a:extLst>
          </p:cNvPr>
          <p:cNvSpPr txBox="1">
            <a:spLocks/>
          </p:cNvSpPr>
          <p:nvPr/>
        </p:nvSpPr>
        <p:spPr bwMode="auto">
          <a:xfrm>
            <a:off x="762000" y="4350602"/>
            <a:ext cx="8820092" cy="1364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2378" tIns="51190" rIns="102378" bIns="5119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spcBef>
                <a:spcPts val="1800"/>
              </a:spcBef>
              <a:spcAft>
                <a:spcPct val="0"/>
              </a:spcAft>
              <a:buClr>
                <a:srgbClr val="626262"/>
              </a:buClr>
              <a:buSzPct val="125000"/>
              <a:buFont typeface="Arial" charset="0"/>
              <a:buChar char="•"/>
              <a:defRPr lang="en-US" sz="2000" dirty="0">
                <a:solidFill>
                  <a:srgbClr val="22222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65150" indent="-28575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–"/>
              <a:defRPr lang="en-US" kern="1200" dirty="0">
                <a:solidFill>
                  <a:srgbClr val="62626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800100" indent="-2286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–"/>
              <a:defRPr lang="en-US" sz="1600" kern="1200" dirty="0">
                <a:solidFill>
                  <a:srgbClr val="62626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092200" indent="-2286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–"/>
              <a:defRPr lang="en-US" sz="1400" kern="1200" dirty="0">
                <a:solidFill>
                  <a:srgbClr val="62626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371600" indent="-2286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–"/>
              <a:defRPr lang="en-US" sz="1200" kern="1200" dirty="0">
                <a:solidFill>
                  <a:srgbClr val="62626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1344"/>
              </a:spcBef>
              <a:buClrTx/>
              <a:buSzPct val="115000"/>
              <a:buFont typeface="Wingdings" charset="2"/>
              <a:buChar char="§"/>
            </a:pPr>
            <a:r>
              <a:rPr lang="en-US" sz="1800" dirty="0">
                <a:cs typeface="Gill Sans MT"/>
              </a:rPr>
              <a:t>“saw” is shared</a:t>
            </a:r>
          </a:p>
          <a:p>
            <a:pPr>
              <a:lnSpc>
                <a:spcPct val="90000"/>
              </a:lnSpc>
              <a:spcBef>
                <a:spcPts val="1344"/>
              </a:spcBef>
              <a:buClrTx/>
              <a:buSzPct val="115000"/>
              <a:buFont typeface="Wingdings" charset="2"/>
              <a:buChar char="§"/>
            </a:pPr>
            <a:r>
              <a:rPr lang="en-US" sz="1800" dirty="0">
                <a:cs typeface="Gill Sans MT"/>
              </a:rPr>
              <a:t>“</a:t>
            </a:r>
            <a:r>
              <a:rPr lang="en-US" dirty="0">
                <a:latin typeface="+mn-lt"/>
                <a:cs typeface="Gill Sans MT"/>
              </a:rPr>
              <a:t>and” choice doesn’t depend on PP choice, so not unpacked in syntax</a:t>
            </a:r>
          </a:p>
          <a:p>
            <a:pPr>
              <a:lnSpc>
                <a:spcPct val="90000"/>
              </a:lnSpc>
              <a:spcBef>
                <a:spcPts val="1344"/>
              </a:spcBef>
              <a:buClrTx/>
              <a:buSzPct val="115000"/>
              <a:buFont typeface="Wingdings" charset="2"/>
              <a:buChar char="§"/>
            </a:pPr>
            <a:r>
              <a:rPr lang="en-US" dirty="0">
                <a:latin typeface="+mn-lt"/>
                <a:cs typeface="Gill Sans MT"/>
              </a:rPr>
              <a:t>Bet on independence, not inconsistency: nearly decomposable</a:t>
            </a:r>
            <a:br>
              <a:rPr lang="en-US" dirty="0">
                <a:latin typeface="+mn-lt"/>
                <a:cs typeface="Gill Sans MT"/>
              </a:rPr>
            </a:br>
            <a:endParaRPr lang="en-US" dirty="0">
              <a:latin typeface="+mn-lt"/>
              <a:cs typeface="Gill Sans M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9E946D7-61EE-7E47-A5C4-0FC726D9059E}"/>
              </a:ext>
            </a:extLst>
          </p:cNvPr>
          <p:cNvSpPr txBox="1"/>
          <p:nvPr/>
        </p:nvSpPr>
        <p:spPr>
          <a:xfrm>
            <a:off x="3962400" y="3352800"/>
            <a:ext cx="1210588" cy="36933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latin typeface="Arial"/>
                <a:cs typeface="Arial"/>
              </a:rPr>
              <a:t>x   saw   x</a:t>
            </a:r>
          </a:p>
        </p:txBody>
      </p:sp>
    </p:spTree>
    <p:extLst>
      <p:ext uri="{BB962C8B-B14F-4D97-AF65-F5344CB8AC3E}">
        <p14:creationId xmlns:p14="http://schemas.microsoft.com/office/powerpoint/2010/main" val="27378069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0812" y="355600"/>
            <a:ext cx="8231188" cy="635000"/>
          </a:xfrm>
        </p:spPr>
        <p:txBody>
          <a:bodyPr/>
          <a:lstStyle/>
          <a:p>
            <a:r>
              <a:rPr lang="en-US" dirty="0"/>
              <a:t>Bet on independence:  Free choice</a:t>
            </a:r>
            <a:endParaRPr dirty="0"/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2417763" y="1096963"/>
            <a:ext cx="3040062" cy="466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6474" tIns="48237" rIns="96474" bIns="48237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>
                <a:solidFill>
                  <a:srgbClr val="006ACA"/>
                </a:solidFill>
              </a:rPr>
              <a:t>The fish ate the sheep.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5912820" y="914829"/>
            <a:ext cx="2706337" cy="94687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6474" tIns="48237" rIns="96474" bIns="48237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rgbClr val="006ACA"/>
                </a:solidFill>
              </a:rPr>
              <a:t>How many fish?</a:t>
            </a:r>
          </a:p>
          <a:p>
            <a:pPr algn="l">
              <a:spcBef>
                <a:spcPct val="30000"/>
              </a:spcBef>
            </a:pPr>
            <a:r>
              <a:rPr lang="en-US" i="1" dirty="0">
                <a:solidFill>
                  <a:srgbClr val="006ACA"/>
                </a:solidFill>
              </a:rPr>
              <a:t>  How many sheep?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614363" y="1676400"/>
            <a:ext cx="7950200" cy="2054225"/>
            <a:chOff x="614577" y="1962676"/>
            <a:chExt cx="7949192" cy="2054225"/>
          </a:xfrm>
        </p:grpSpPr>
        <p:sp>
          <p:nvSpPr>
            <p:cNvPr id="38925" name="Text Box 7"/>
            <p:cNvSpPr txBox="1">
              <a:spLocks noChangeArrowheads="1"/>
            </p:cNvSpPr>
            <p:nvPr/>
          </p:nvSpPr>
          <p:spPr bwMode="auto">
            <a:xfrm>
              <a:off x="614577" y="2400826"/>
              <a:ext cx="3767219" cy="16160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6474" tIns="48237" rIns="96474" bIns="48237" anchor="ctr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  <a:spcBef>
                  <a:spcPct val="30000"/>
                </a:spcBef>
              </a:pPr>
              <a:r>
                <a:rPr lang="en-US" sz="2000" i="1">
                  <a:solidFill>
                    <a:srgbClr val="006ACA"/>
                  </a:solidFill>
                </a:rPr>
                <a:t>The fish-</a:t>
              </a:r>
              <a:r>
                <a:rPr lang="en-US" sz="2000" i="1">
                  <a:solidFill>
                    <a:srgbClr val="FF0000"/>
                  </a:solidFill>
                </a:rPr>
                <a:t>sg</a:t>
              </a:r>
              <a:r>
                <a:rPr lang="en-US" sz="2000" i="1">
                  <a:solidFill>
                    <a:srgbClr val="006ACA"/>
                  </a:solidFill>
                </a:rPr>
                <a:t> ate the sheep-</a:t>
              </a:r>
              <a:r>
                <a:rPr lang="en-US" sz="2000" i="1">
                  <a:solidFill>
                    <a:srgbClr val="FF0000"/>
                  </a:solidFill>
                </a:rPr>
                <a:t>sg</a:t>
              </a:r>
              <a:r>
                <a:rPr lang="en-US" sz="2000" i="1">
                  <a:solidFill>
                    <a:srgbClr val="006ACA"/>
                  </a:solidFill>
                </a:rPr>
                <a:t>.</a:t>
              </a:r>
            </a:p>
            <a:p>
              <a:pPr>
                <a:lnSpc>
                  <a:spcPct val="80000"/>
                </a:lnSpc>
                <a:spcBef>
                  <a:spcPct val="30000"/>
                </a:spcBef>
              </a:pPr>
              <a:r>
                <a:rPr lang="en-US" sz="2000" i="1">
                  <a:solidFill>
                    <a:srgbClr val="006ACA"/>
                  </a:solidFill>
                </a:rPr>
                <a:t>The fish-</a:t>
              </a:r>
              <a:r>
                <a:rPr lang="en-US" sz="2000" i="1">
                  <a:solidFill>
                    <a:srgbClr val="FF0000"/>
                  </a:solidFill>
                </a:rPr>
                <a:t>pl</a:t>
              </a:r>
              <a:r>
                <a:rPr lang="en-US" sz="2000" i="1">
                  <a:solidFill>
                    <a:srgbClr val="006ACA"/>
                  </a:solidFill>
                </a:rPr>
                <a:t> ate the sheep-</a:t>
              </a:r>
              <a:r>
                <a:rPr lang="en-US" sz="2000" i="1">
                  <a:solidFill>
                    <a:srgbClr val="FF0000"/>
                  </a:solidFill>
                </a:rPr>
                <a:t>sg</a:t>
              </a:r>
              <a:r>
                <a:rPr lang="en-US" sz="2000" i="1">
                  <a:solidFill>
                    <a:srgbClr val="006ACA"/>
                  </a:solidFill>
                </a:rPr>
                <a:t>.</a:t>
              </a:r>
            </a:p>
            <a:p>
              <a:pPr>
                <a:lnSpc>
                  <a:spcPct val="80000"/>
                </a:lnSpc>
                <a:spcBef>
                  <a:spcPct val="30000"/>
                </a:spcBef>
              </a:pPr>
              <a:r>
                <a:rPr lang="en-US" sz="2000" i="1">
                  <a:solidFill>
                    <a:srgbClr val="006ACA"/>
                  </a:solidFill>
                </a:rPr>
                <a:t>The fish-</a:t>
              </a:r>
              <a:r>
                <a:rPr lang="en-US" sz="2000" i="1">
                  <a:solidFill>
                    <a:srgbClr val="FF0000"/>
                  </a:solidFill>
                </a:rPr>
                <a:t>sg</a:t>
              </a:r>
              <a:r>
                <a:rPr lang="en-US" sz="2000" i="1">
                  <a:solidFill>
                    <a:srgbClr val="006ACA"/>
                  </a:solidFill>
                </a:rPr>
                <a:t> ate the sheep-</a:t>
              </a:r>
              <a:r>
                <a:rPr lang="en-US" sz="2000" i="1">
                  <a:solidFill>
                    <a:srgbClr val="FF0000"/>
                  </a:solidFill>
                </a:rPr>
                <a:t>pl</a:t>
              </a:r>
              <a:r>
                <a:rPr lang="en-US" sz="2000" i="1">
                  <a:solidFill>
                    <a:srgbClr val="006ACA"/>
                  </a:solidFill>
                </a:rPr>
                <a:t>.</a:t>
              </a:r>
            </a:p>
            <a:p>
              <a:pPr>
                <a:lnSpc>
                  <a:spcPct val="80000"/>
                </a:lnSpc>
                <a:spcBef>
                  <a:spcPct val="30000"/>
                </a:spcBef>
              </a:pPr>
              <a:r>
                <a:rPr lang="en-US" sz="2000" i="1">
                  <a:solidFill>
                    <a:srgbClr val="006ACA"/>
                  </a:solidFill>
                </a:rPr>
                <a:t>The fish-</a:t>
              </a:r>
              <a:r>
                <a:rPr lang="en-US" sz="2000" i="1">
                  <a:solidFill>
                    <a:srgbClr val="FF0000"/>
                  </a:solidFill>
                </a:rPr>
                <a:t>pl</a:t>
              </a:r>
              <a:r>
                <a:rPr lang="en-US" sz="2000" i="1">
                  <a:solidFill>
                    <a:srgbClr val="006ACA"/>
                  </a:solidFill>
                </a:rPr>
                <a:t> ate the sheep-</a:t>
              </a:r>
              <a:r>
                <a:rPr lang="en-US" sz="2000" i="1">
                  <a:solidFill>
                    <a:srgbClr val="FF0000"/>
                  </a:solidFill>
                </a:rPr>
                <a:t>pl</a:t>
              </a:r>
              <a:r>
                <a:rPr lang="en-US" sz="2000" i="1">
                  <a:solidFill>
                    <a:srgbClr val="006ACA"/>
                  </a:solidFill>
                </a:rPr>
                <a:t>. </a:t>
              </a:r>
              <a:br>
                <a:rPr lang="en-US" sz="1800" i="1">
                  <a:solidFill>
                    <a:srgbClr val="006ACA"/>
                  </a:solidFill>
                </a:rPr>
              </a:br>
              <a:endParaRPr lang="en-US" sz="1800" i="1">
                <a:solidFill>
                  <a:srgbClr val="006ACA"/>
                </a:solidFill>
              </a:endParaRPr>
            </a:p>
          </p:txBody>
        </p:sp>
        <p:sp>
          <p:nvSpPr>
            <p:cNvPr id="38926" name="AutoShape 8"/>
            <p:cNvSpPr>
              <a:spLocks noChangeArrowheads="1"/>
            </p:cNvSpPr>
            <p:nvPr/>
          </p:nvSpPr>
          <p:spPr bwMode="auto">
            <a:xfrm>
              <a:off x="914400" y="2424638"/>
              <a:ext cx="3197981" cy="1369485"/>
            </a:xfrm>
            <a:prstGeom prst="bracePair">
              <a:avLst>
                <a:gd name="adj" fmla="val 8333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6474" tIns="48237" rIns="96474" bIns="48237" anchor="ctr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38927" name="Text Box 9"/>
            <p:cNvSpPr txBox="1">
              <a:spLocks noChangeArrowheads="1"/>
            </p:cNvSpPr>
            <p:nvPr/>
          </p:nvSpPr>
          <p:spPr bwMode="auto">
            <a:xfrm>
              <a:off x="985070" y="1962676"/>
              <a:ext cx="2773914" cy="4051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6474" tIns="48237" rIns="96474" bIns="48237"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30000"/>
                </a:spcBef>
              </a:pPr>
              <a:r>
                <a:rPr lang="en-US" sz="2000" u="sng"/>
                <a:t>    Options multiplied out</a:t>
              </a:r>
            </a:p>
          </p:txBody>
        </p:sp>
        <p:sp>
          <p:nvSpPr>
            <p:cNvPr id="38928" name="Rectangle 10"/>
            <p:cNvSpPr>
              <a:spLocks noChangeArrowheads="1"/>
            </p:cNvSpPr>
            <p:nvPr/>
          </p:nvSpPr>
          <p:spPr bwMode="auto">
            <a:xfrm>
              <a:off x="4706386" y="2581801"/>
              <a:ext cx="3857383" cy="10207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6474" tIns="48237" rIns="96474" bIns="48237" anchor="ctr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30000"/>
                </a:spcBef>
              </a:pPr>
              <a:r>
                <a:rPr lang="en-US" sz="2000" dirty="0"/>
                <a:t>In principle, a verb might require agreement of Subject and Object:</a:t>
              </a:r>
              <a:br>
                <a:rPr lang="en-US" sz="2000" dirty="0"/>
              </a:br>
              <a:r>
                <a:rPr lang="en-US" sz="2000" dirty="0"/>
                <a:t>       Have to check it out.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971550" y="3556000"/>
            <a:ext cx="8059738" cy="1158875"/>
            <a:chOff x="612" y="2206"/>
            <a:chExt cx="5077" cy="730"/>
          </a:xfrm>
        </p:grpSpPr>
        <p:sp>
          <p:nvSpPr>
            <p:cNvPr id="38920" name="Text Box 12"/>
            <p:cNvSpPr txBox="1">
              <a:spLocks noChangeArrowheads="1"/>
            </p:cNvSpPr>
            <p:nvPr/>
          </p:nvSpPr>
          <p:spPr bwMode="auto">
            <a:xfrm>
              <a:off x="612" y="2547"/>
              <a:ext cx="1940" cy="2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6474" tIns="48237" rIns="96474" bIns="48237"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30000"/>
                </a:spcBef>
              </a:pPr>
              <a:r>
                <a:rPr lang="en-US" sz="2000" i="1">
                  <a:solidFill>
                    <a:srgbClr val="006ACA"/>
                  </a:solidFill>
                </a:rPr>
                <a:t>The fish          ate the sheep </a:t>
              </a:r>
            </a:p>
          </p:txBody>
        </p:sp>
        <p:sp>
          <p:nvSpPr>
            <p:cNvPr id="38921" name="AutoShape 13"/>
            <p:cNvSpPr>
              <a:spLocks noChangeArrowheads="1"/>
            </p:cNvSpPr>
            <p:nvPr/>
          </p:nvSpPr>
          <p:spPr bwMode="auto">
            <a:xfrm>
              <a:off x="1204" y="2496"/>
              <a:ext cx="337" cy="335"/>
            </a:xfrm>
            <a:prstGeom prst="bracePair">
              <a:avLst>
                <a:gd name="adj" fmla="val 8333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6474" tIns="48237" rIns="96474" bIns="48237" anchor="ctr">
              <a:prstTxWarp prst="textNoShape">
                <a:avLst/>
              </a:prstTxWarp>
            </a:bodyPr>
            <a:lstStyle/>
            <a:p>
              <a:pPr>
                <a:spcBef>
                  <a:spcPct val="30000"/>
                </a:spcBef>
              </a:pPr>
              <a:r>
                <a:rPr lang="en-US" sz="2000" i="1">
                  <a:solidFill>
                    <a:srgbClr val="FF0000"/>
                  </a:solidFill>
                </a:rPr>
                <a:t>sg</a:t>
              </a:r>
              <a:br>
                <a:rPr lang="en-US" sz="900"/>
              </a:br>
              <a:r>
                <a:rPr lang="en-US" sz="2000" i="1">
                  <a:solidFill>
                    <a:srgbClr val="FF0000"/>
                  </a:solidFill>
                </a:rPr>
                <a:t>pl</a:t>
              </a:r>
              <a:endParaRPr lang="en-US" sz="2000" i="1">
                <a:solidFill>
                  <a:schemeClr val="hlink"/>
                </a:solidFill>
              </a:endParaRPr>
            </a:p>
          </p:txBody>
        </p:sp>
        <p:sp>
          <p:nvSpPr>
            <p:cNvPr id="38922" name="AutoShape 14"/>
            <p:cNvSpPr>
              <a:spLocks noChangeArrowheads="1"/>
            </p:cNvSpPr>
            <p:nvPr/>
          </p:nvSpPr>
          <p:spPr bwMode="auto">
            <a:xfrm>
              <a:off x="2505" y="2496"/>
              <a:ext cx="337" cy="335"/>
            </a:xfrm>
            <a:prstGeom prst="bracePair">
              <a:avLst>
                <a:gd name="adj" fmla="val 8333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6474" tIns="48237" rIns="96474" bIns="48237" anchor="ctr">
              <a:prstTxWarp prst="textNoShape">
                <a:avLst/>
              </a:prstTxWarp>
            </a:bodyPr>
            <a:lstStyle/>
            <a:p>
              <a:pPr>
                <a:spcBef>
                  <a:spcPct val="30000"/>
                </a:spcBef>
              </a:pPr>
              <a:r>
                <a:rPr lang="en-US" sz="2000" i="1">
                  <a:solidFill>
                    <a:srgbClr val="FF0000"/>
                  </a:solidFill>
                </a:rPr>
                <a:t>sg</a:t>
              </a:r>
              <a:br>
                <a:rPr lang="en-US" sz="900"/>
              </a:br>
              <a:r>
                <a:rPr lang="en-US" sz="2000" i="1">
                  <a:solidFill>
                    <a:srgbClr val="FF0000"/>
                  </a:solidFill>
                </a:rPr>
                <a:t>pl</a:t>
              </a:r>
              <a:endParaRPr lang="en-US" sz="2000" i="1">
                <a:solidFill>
                  <a:schemeClr val="hlink"/>
                </a:solidFill>
              </a:endParaRPr>
            </a:p>
          </p:txBody>
        </p:sp>
        <p:sp>
          <p:nvSpPr>
            <p:cNvPr id="38923" name="Text Box 15"/>
            <p:cNvSpPr txBox="1">
              <a:spLocks noChangeArrowheads="1"/>
            </p:cNvSpPr>
            <p:nvPr/>
          </p:nvSpPr>
          <p:spPr bwMode="auto">
            <a:xfrm>
              <a:off x="1115" y="2206"/>
              <a:ext cx="1132" cy="2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6474" tIns="48237" rIns="96474" bIns="48237"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30000"/>
                </a:spcBef>
              </a:pPr>
              <a:r>
                <a:rPr lang="en-US" sz="2000" u="sng"/>
                <a:t>Options packed</a:t>
              </a:r>
            </a:p>
          </p:txBody>
        </p:sp>
        <p:sp>
          <p:nvSpPr>
            <p:cNvPr id="38924" name="Rectangle 16"/>
            <p:cNvSpPr>
              <a:spLocks noChangeArrowheads="1"/>
            </p:cNvSpPr>
            <p:nvPr/>
          </p:nvSpPr>
          <p:spPr bwMode="auto">
            <a:xfrm>
              <a:off x="3120" y="2487"/>
              <a:ext cx="2569" cy="44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6474" tIns="48237" rIns="96474" bIns="48237" anchor="ctr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30000"/>
                </a:spcBef>
              </a:pPr>
              <a:r>
                <a:rPr lang="en-US" sz="2000" dirty="0"/>
                <a:t>English doesn’t do that:</a:t>
              </a:r>
              <a:br>
                <a:rPr lang="en-US" sz="2000" dirty="0"/>
              </a:br>
              <a:r>
                <a:rPr lang="en-US" sz="2000" dirty="0"/>
                <a:t>       Subparts are independent</a:t>
              </a:r>
            </a:p>
          </p:txBody>
        </p:sp>
      </p:grpSp>
      <p:sp>
        <p:nvSpPr>
          <p:cNvPr id="17" name="Rectangle 1039"/>
          <p:cNvSpPr>
            <a:spLocks noChangeArrowheads="1"/>
          </p:cNvSpPr>
          <p:nvPr/>
        </p:nvSpPr>
        <p:spPr bwMode="auto">
          <a:xfrm>
            <a:off x="939572" y="5029200"/>
            <a:ext cx="6930102" cy="1560427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SzPct val="75000"/>
              <a:buFont typeface="Wingdings" charset="0"/>
              <a:buNone/>
            </a:pPr>
            <a:r>
              <a:rPr lang="en-US" sz="1800" dirty="0">
                <a:latin typeface="Arial" charset="0"/>
                <a:ea typeface="ＭＳ Ｐゴシック" charset="0"/>
                <a:cs typeface="+mn-cs"/>
              </a:rPr>
              <a:t>Packed representation is a </a:t>
            </a:r>
            <a:r>
              <a:rPr lang="ja-JP" altLang="en-US" sz="1800" dirty="0">
                <a:latin typeface="Arial" charset="0"/>
                <a:ea typeface="ＭＳ Ｐゴシック" charset="0"/>
                <a:cs typeface="+mn-cs"/>
              </a:rPr>
              <a:t>“</a:t>
            </a:r>
            <a:r>
              <a:rPr lang="en-US" sz="1800" dirty="0">
                <a:solidFill>
                  <a:srgbClr val="FF0000"/>
                </a:solidFill>
                <a:latin typeface="Arial" charset="0"/>
                <a:ea typeface="ＭＳ Ｐゴシック" charset="0"/>
                <a:cs typeface="+mn-cs"/>
              </a:rPr>
              <a:t>free choice</a:t>
            </a:r>
            <a:r>
              <a:rPr lang="ja-JP" altLang="en-US" sz="1800" dirty="0">
                <a:latin typeface="Arial" charset="0"/>
                <a:ea typeface="ＭＳ Ｐゴシック" charset="0"/>
                <a:cs typeface="+mn-cs"/>
              </a:rPr>
              <a:t>”</a:t>
            </a:r>
            <a:r>
              <a:rPr lang="en-US" sz="1800" dirty="0">
                <a:latin typeface="Arial" charset="0"/>
                <a:ea typeface="ＭＳ Ｐゴシック" charset="0"/>
                <a:cs typeface="+mn-cs"/>
              </a:rPr>
              <a:t> system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en-US" sz="1800" dirty="0">
                <a:latin typeface="Arial" charset="0"/>
                <a:ea typeface="ＭＳ Ｐゴシック" charset="0"/>
                <a:cs typeface="+mn-cs"/>
              </a:rPr>
              <a:t> Encodes all </a:t>
            </a:r>
            <a:r>
              <a:rPr lang="en-US" sz="1800" dirty="0">
                <a:solidFill>
                  <a:srgbClr val="FF0000"/>
                </a:solidFill>
                <a:latin typeface="Arial" charset="0"/>
                <a:ea typeface="ＭＳ Ｐゴシック" charset="0"/>
                <a:cs typeface="+mn-cs"/>
              </a:rPr>
              <a:t>known</a:t>
            </a:r>
            <a:r>
              <a:rPr lang="en-US" sz="1800" dirty="0">
                <a:latin typeface="Arial" charset="0"/>
                <a:ea typeface="ＭＳ Ｐゴシック" charset="0"/>
                <a:cs typeface="+mn-cs"/>
              </a:rPr>
              <a:t> dependencies </a:t>
            </a:r>
            <a:r>
              <a:rPr lang="en-US" sz="1800" dirty="0">
                <a:solidFill>
                  <a:srgbClr val="FF0000"/>
                </a:solidFill>
                <a:latin typeface="Arial" charset="0"/>
                <a:ea typeface="ＭＳ Ｐゴシック" charset="0"/>
                <a:cs typeface="+mn-cs"/>
              </a:rPr>
              <a:t>without loss of information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en-US" sz="1800" dirty="0">
                <a:latin typeface="Arial" charset="0"/>
                <a:ea typeface="ＭＳ Ｐゴシック" charset="0"/>
                <a:cs typeface="+mn-cs"/>
              </a:rPr>
              <a:t> Common items </a:t>
            </a:r>
            <a:r>
              <a:rPr lang="en-US" sz="1800" dirty="0">
                <a:solidFill>
                  <a:srgbClr val="FF0000"/>
                </a:solidFill>
                <a:latin typeface="Arial" charset="0"/>
                <a:ea typeface="ＭＳ Ｐゴシック" charset="0"/>
                <a:cs typeface="+mn-cs"/>
              </a:rPr>
              <a:t>represented, computed </a:t>
            </a:r>
            <a:r>
              <a:rPr lang="en-US" sz="1800" dirty="0">
                <a:latin typeface="Arial" charset="0"/>
                <a:ea typeface="ＭＳ Ｐゴシック" charset="0"/>
                <a:cs typeface="+mn-cs"/>
              </a:rPr>
              <a:t>once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en-US" sz="1800" dirty="0">
                <a:latin typeface="Arial" charset="0"/>
                <a:ea typeface="ＭＳ Ｐゴシック" charset="0"/>
                <a:cs typeface="+mn-cs"/>
              </a:rPr>
              <a:t> Exponential candidates with linear per-candidate read-out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en-US" sz="1800" dirty="0">
                <a:latin typeface="Arial" charset="0"/>
                <a:ea typeface="ＭＳ Ｐゴシック" charset="0"/>
                <a:cs typeface="+mn-cs"/>
              </a:rPr>
              <a:t> Key to modular efficiency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title"/>
          </p:nvPr>
        </p:nvSpPr>
        <p:spPr>
          <a:xfrm>
            <a:off x="150812" y="355600"/>
            <a:ext cx="8231188" cy="635000"/>
          </a:xfrm>
        </p:spPr>
        <p:txBody>
          <a:bodyPr/>
          <a:lstStyle/>
          <a:p>
            <a:r>
              <a:rPr dirty="0"/>
              <a:t>Dependent choices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609600" y="1309688"/>
            <a:ext cx="4572000" cy="531812"/>
            <a:chOff x="609600" y="1309419"/>
            <a:chExt cx="4572001" cy="531813"/>
          </a:xfrm>
        </p:grpSpPr>
        <p:sp>
          <p:nvSpPr>
            <p:cNvPr id="40976" name="Text Box 6"/>
            <p:cNvSpPr txBox="1">
              <a:spLocks noChangeArrowheads="1"/>
            </p:cNvSpPr>
            <p:nvPr/>
          </p:nvSpPr>
          <p:spPr bwMode="auto">
            <a:xfrm>
              <a:off x="609600" y="1327487"/>
              <a:ext cx="3992563" cy="4048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6474" tIns="48237" rIns="96474" bIns="48237"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30000"/>
                </a:spcBef>
              </a:pPr>
              <a:r>
                <a:rPr lang="en-US" sz="2000" i="1" dirty="0">
                  <a:solidFill>
                    <a:srgbClr val="006ACA"/>
                  </a:solidFill>
                </a:rPr>
                <a:t>Das </a:t>
              </a:r>
              <a:r>
                <a:rPr lang="en-US" sz="2000" i="1" dirty="0" err="1">
                  <a:solidFill>
                    <a:srgbClr val="006ACA"/>
                  </a:solidFill>
                </a:rPr>
                <a:t>Mädchen</a:t>
              </a:r>
              <a:r>
                <a:rPr lang="en-US" sz="2000" i="1" dirty="0">
                  <a:solidFill>
                    <a:srgbClr val="006ACA"/>
                  </a:solidFill>
                </a:rPr>
                <a:t>             </a:t>
              </a:r>
              <a:r>
                <a:rPr lang="en-US" sz="2000" i="1" dirty="0" err="1">
                  <a:solidFill>
                    <a:srgbClr val="006ACA"/>
                  </a:solidFill>
                </a:rPr>
                <a:t>sah</a:t>
              </a:r>
              <a:r>
                <a:rPr lang="en-US" sz="2000" i="1" dirty="0">
                  <a:solidFill>
                    <a:srgbClr val="006ACA"/>
                  </a:solidFill>
                </a:rPr>
                <a:t>  die </a:t>
              </a:r>
              <a:r>
                <a:rPr lang="en-US" sz="2000" i="1" dirty="0" err="1">
                  <a:solidFill>
                    <a:srgbClr val="006ACA"/>
                  </a:solidFill>
                </a:rPr>
                <a:t>Katze</a:t>
              </a:r>
              <a:endParaRPr lang="en-US" sz="2000" i="1" dirty="0">
                <a:solidFill>
                  <a:srgbClr val="006ACA"/>
                </a:solidFill>
              </a:endParaRPr>
            </a:p>
          </p:txBody>
        </p:sp>
        <p:sp>
          <p:nvSpPr>
            <p:cNvPr id="40977" name="AutoShape 7"/>
            <p:cNvSpPr>
              <a:spLocks noChangeArrowheads="1"/>
            </p:cNvSpPr>
            <p:nvPr/>
          </p:nvSpPr>
          <p:spPr bwMode="auto">
            <a:xfrm>
              <a:off x="2239963" y="1309419"/>
              <a:ext cx="655638" cy="531813"/>
            </a:xfrm>
            <a:prstGeom prst="bracePair">
              <a:avLst>
                <a:gd name="adj" fmla="val 8333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6474" tIns="48237" rIns="96474" bIns="48237" anchor="ctr">
              <a:prstTxWarp prst="textNoShape">
                <a:avLst/>
              </a:prstTxWarp>
            </a:bodyPr>
            <a:lstStyle/>
            <a:p>
              <a:pPr>
                <a:spcBef>
                  <a:spcPct val="30000"/>
                </a:spcBef>
              </a:pPr>
              <a:r>
                <a:rPr lang="en-US" sz="2000" i="1">
                  <a:solidFill>
                    <a:srgbClr val="FF0000"/>
                  </a:solidFill>
                </a:rPr>
                <a:t>nom</a:t>
              </a:r>
              <a:br>
                <a:rPr lang="en-US" sz="900"/>
              </a:br>
              <a:r>
                <a:rPr lang="en-US" sz="2000" i="1">
                  <a:solidFill>
                    <a:srgbClr val="FF0000"/>
                  </a:solidFill>
                </a:rPr>
                <a:t>acc</a:t>
              </a:r>
              <a:endParaRPr lang="en-US" sz="2000" i="1">
                <a:solidFill>
                  <a:schemeClr val="hlink"/>
                </a:solidFill>
              </a:endParaRPr>
            </a:p>
          </p:txBody>
        </p:sp>
        <p:sp>
          <p:nvSpPr>
            <p:cNvPr id="40978" name="AutoShape 8"/>
            <p:cNvSpPr>
              <a:spLocks noChangeArrowheads="1"/>
            </p:cNvSpPr>
            <p:nvPr/>
          </p:nvSpPr>
          <p:spPr bwMode="auto">
            <a:xfrm>
              <a:off x="4525963" y="1309419"/>
              <a:ext cx="655638" cy="531813"/>
            </a:xfrm>
            <a:prstGeom prst="bracePair">
              <a:avLst>
                <a:gd name="adj" fmla="val 8333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6474" tIns="48237" rIns="96474" bIns="48237" anchor="ctr">
              <a:prstTxWarp prst="textNoShape">
                <a:avLst/>
              </a:prstTxWarp>
            </a:bodyPr>
            <a:lstStyle/>
            <a:p>
              <a:pPr>
                <a:spcBef>
                  <a:spcPct val="30000"/>
                </a:spcBef>
              </a:pPr>
              <a:r>
                <a:rPr lang="en-US" sz="2000" i="1">
                  <a:solidFill>
                    <a:srgbClr val="FF0000"/>
                  </a:solidFill>
                </a:rPr>
                <a:t>nom</a:t>
              </a:r>
              <a:br>
                <a:rPr lang="en-US" sz="900"/>
              </a:br>
              <a:r>
                <a:rPr lang="en-US" sz="2000" i="1">
                  <a:solidFill>
                    <a:srgbClr val="FF0000"/>
                  </a:solidFill>
                </a:rPr>
                <a:t>acc</a:t>
              </a:r>
              <a:endParaRPr lang="en-US" sz="2000" i="1">
                <a:solidFill>
                  <a:schemeClr val="hlink"/>
                </a:solidFill>
              </a:endParaRPr>
            </a:p>
          </p:txBody>
        </p:sp>
      </p:grpSp>
      <p:sp>
        <p:nvSpPr>
          <p:cNvPr id="40964" name="Text Box 9"/>
          <p:cNvSpPr txBox="1">
            <a:spLocks noChangeArrowheads="1"/>
          </p:cNvSpPr>
          <p:nvPr/>
        </p:nvSpPr>
        <p:spPr bwMode="auto">
          <a:xfrm>
            <a:off x="609600" y="1728788"/>
            <a:ext cx="3717925" cy="4000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30000"/>
              </a:spcBef>
            </a:pPr>
            <a:r>
              <a:rPr lang="en-US" sz="2000" i="1">
                <a:solidFill>
                  <a:srgbClr val="006ACA"/>
                </a:solidFill>
              </a:rPr>
              <a:t>The girl                       saw  the cat</a:t>
            </a:r>
            <a:endParaRPr lang="en-US" sz="2000"/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513986" y="2389185"/>
            <a:ext cx="5933227" cy="1015663"/>
            <a:chOff x="513995" y="2389524"/>
            <a:chExt cx="5932803" cy="1015465"/>
          </a:xfrm>
        </p:grpSpPr>
        <p:sp>
          <p:nvSpPr>
            <p:cNvPr id="40974" name="Rectangle 2"/>
            <p:cNvSpPr>
              <a:spLocks noChangeArrowheads="1"/>
            </p:cNvSpPr>
            <p:nvPr/>
          </p:nvSpPr>
          <p:spPr bwMode="auto">
            <a:xfrm>
              <a:off x="513995" y="2389524"/>
              <a:ext cx="5932803" cy="101546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/>
                <a:t>		                  … incorrectly</a:t>
              </a:r>
            </a:p>
            <a:p>
              <a:pPr algn="l"/>
              <a:r>
                <a:rPr lang="en-US" sz="2000" dirty="0"/>
                <a:t> Doesn’t encode all dependencies, choices are not free </a:t>
              </a:r>
              <a:br>
                <a:rPr lang="en-US" sz="2000" dirty="0"/>
              </a:br>
              <a:r>
                <a:rPr lang="en-US" sz="2000" dirty="0"/>
                <a:t>                        (</a:t>
              </a:r>
              <a:r>
                <a:rPr lang="en-US" sz="1800" dirty="0"/>
                <a:t>LFG:  Predicates are unique)</a:t>
              </a:r>
              <a:endParaRPr lang="en-US" sz="2000" dirty="0"/>
            </a:p>
          </p:txBody>
        </p:sp>
        <p:sp>
          <p:nvSpPr>
            <p:cNvPr id="40975" name="Rectangle 10"/>
            <p:cNvSpPr>
              <a:spLocks noChangeArrowheads="1"/>
            </p:cNvSpPr>
            <p:nvPr/>
          </p:nvSpPr>
          <p:spPr bwMode="auto">
            <a:xfrm>
              <a:off x="609600" y="2389524"/>
              <a:ext cx="3703383" cy="40011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000" dirty="0"/>
                <a:t>Again, packing avoids duplication</a:t>
              </a: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806450" y="3688437"/>
            <a:ext cx="7118350" cy="1371600"/>
            <a:chOff x="762000" y="3332498"/>
            <a:chExt cx="7118350" cy="1371601"/>
          </a:xfrm>
        </p:grpSpPr>
        <p:sp>
          <p:nvSpPr>
            <p:cNvPr id="40968" name="Text Box 12"/>
            <p:cNvSpPr txBox="1">
              <a:spLocks noChangeArrowheads="1"/>
            </p:cNvSpPr>
            <p:nvPr/>
          </p:nvSpPr>
          <p:spPr bwMode="auto">
            <a:xfrm>
              <a:off x="838200" y="3334086"/>
              <a:ext cx="4267200" cy="13700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6474" tIns="48237" rIns="96474" bIns="48237" anchor="ctr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  <a:spcBef>
                  <a:spcPct val="30000"/>
                </a:spcBef>
              </a:pPr>
              <a:r>
                <a:rPr lang="en-US" sz="2000" i="1">
                  <a:solidFill>
                    <a:srgbClr val="006ACA"/>
                  </a:solidFill>
                </a:rPr>
                <a:t>Das Mädchen-</a:t>
              </a:r>
              <a:r>
                <a:rPr lang="en-US" sz="2000" i="1">
                  <a:solidFill>
                    <a:srgbClr val="FF0000"/>
                  </a:solidFill>
                </a:rPr>
                <a:t>nom</a:t>
              </a:r>
              <a:r>
                <a:rPr lang="en-US" sz="2000" i="1">
                  <a:solidFill>
                    <a:srgbClr val="006ACA"/>
                  </a:solidFill>
                </a:rPr>
                <a:t> sah die Katze-</a:t>
              </a:r>
              <a:r>
                <a:rPr lang="en-US" sz="2000" i="1">
                  <a:solidFill>
                    <a:srgbClr val="FF0000"/>
                  </a:solidFill>
                </a:rPr>
                <a:t>nom</a:t>
              </a:r>
              <a:endParaRPr lang="en-US" sz="2000" i="1">
                <a:solidFill>
                  <a:srgbClr val="006ACA"/>
                </a:solidFill>
              </a:endParaRPr>
            </a:p>
            <a:p>
              <a:pPr>
                <a:lnSpc>
                  <a:spcPct val="80000"/>
                </a:lnSpc>
                <a:spcBef>
                  <a:spcPct val="30000"/>
                </a:spcBef>
              </a:pPr>
              <a:r>
                <a:rPr lang="en-US" sz="2000" i="1">
                  <a:solidFill>
                    <a:srgbClr val="006ACA"/>
                  </a:solidFill>
                </a:rPr>
                <a:t>Das Mädchen-</a:t>
              </a:r>
              <a:r>
                <a:rPr lang="en-US" sz="2000" i="1">
                  <a:solidFill>
                    <a:srgbClr val="FF0000"/>
                  </a:solidFill>
                </a:rPr>
                <a:t>nom</a:t>
              </a:r>
              <a:r>
                <a:rPr lang="en-US" sz="2000" i="1">
                  <a:solidFill>
                    <a:srgbClr val="006ACA"/>
                  </a:solidFill>
                </a:rPr>
                <a:t> sah die Katze-</a:t>
              </a:r>
              <a:r>
                <a:rPr lang="en-US" sz="2000" i="1">
                  <a:solidFill>
                    <a:srgbClr val="FF0000"/>
                  </a:solidFill>
                </a:rPr>
                <a:t>acc</a:t>
              </a:r>
              <a:endParaRPr lang="en-US" sz="2000" i="1">
                <a:solidFill>
                  <a:srgbClr val="006ACA"/>
                </a:solidFill>
              </a:endParaRPr>
            </a:p>
            <a:p>
              <a:pPr>
                <a:lnSpc>
                  <a:spcPct val="80000"/>
                </a:lnSpc>
                <a:spcBef>
                  <a:spcPct val="30000"/>
                </a:spcBef>
              </a:pPr>
              <a:r>
                <a:rPr lang="en-US" sz="2000" i="1">
                  <a:solidFill>
                    <a:srgbClr val="006ACA"/>
                  </a:solidFill>
                </a:rPr>
                <a:t>Das Mädchen-</a:t>
              </a:r>
              <a:r>
                <a:rPr lang="en-US" sz="2000" i="1">
                  <a:solidFill>
                    <a:srgbClr val="FF0000"/>
                  </a:solidFill>
                </a:rPr>
                <a:t>acc</a:t>
              </a:r>
              <a:r>
                <a:rPr lang="en-US" sz="2000" i="1">
                  <a:solidFill>
                    <a:srgbClr val="006ACA"/>
                  </a:solidFill>
                </a:rPr>
                <a:t>  sah die Katze-</a:t>
              </a:r>
              <a:r>
                <a:rPr lang="en-US" sz="2000" i="1">
                  <a:solidFill>
                    <a:srgbClr val="FF0000"/>
                  </a:solidFill>
                </a:rPr>
                <a:t>nom</a:t>
              </a:r>
              <a:endParaRPr lang="en-US" sz="2000" i="1">
                <a:solidFill>
                  <a:srgbClr val="006ACA"/>
                </a:solidFill>
              </a:endParaRPr>
            </a:p>
            <a:p>
              <a:pPr>
                <a:lnSpc>
                  <a:spcPct val="80000"/>
                </a:lnSpc>
                <a:spcBef>
                  <a:spcPct val="30000"/>
                </a:spcBef>
              </a:pPr>
              <a:r>
                <a:rPr lang="en-US" sz="2000" i="1">
                  <a:solidFill>
                    <a:srgbClr val="006ACA"/>
                  </a:solidFill>
                </a:rPr>
                <a:t>Das Mädchen-</a:t>
              </a:r>
              <a:r>
                <a:rPr lang="en-US" sz="2000" i="1">
                  <a:solidFill>
                    <a:srgbClr val="FF0000"/>
                  </a:solidFill>
                </a:rPr>
                <a:t>acc</a:t>
              </a:r>
              <a:r>
                <a:rPr lang="en-US" sz="2000" i="1">
                  <a:solidFill>
                    <a:srgbClr val="006ACA"/>
                  </a:solidFill>
                </a:rPr>
                <a:t>  sah die Katze-</a:t>
              </a:r>
              <a:r>
                <a:rPr lang="en-US" sz="2000" i="1">
                  <a:solidFill>
                    <a:srgbClr val="FF0000"/>
                  </a:solidFill>
                </a:rPr>
                <a:t>acc</a:t>
              </a:r>
              <a:endParaRPr lang="en-US" sz="2000" i="1">
                <a:solidFill>
                  <a:srgbClr val="006ACA"/>
                </a:solidFill>
              </a:endParaRPr>
            </a:p>
          </p:txBody>
        </p:sp>
        <p:sp>
          <p:nvSpPr>
            <p:cNvPr id="40969" name="AutoShape 13"/>
            <p:cNvSpPr>
              <a:spLocks noChangeArrowheads="1"/>
            </p:cNvSpPr>
            <p:nvPr/>
          </p:nvSpPr>
          <p:spPr bwMode="auto">
            <a:xfrm>
              <a:off x="762000" y="3388061"/>
              <a:ext cx="4343400" cy="1268413"/>
            </a:xfrm>
            <a:prstGeom prst="bracePair">
              <a:avLst>
                <a:gd name="adj" fmla="val 8333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6474" tIns="48237" rIns="96474" bIns="48237" anchor="ctr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914400" y="3534866"/>
              <a:ext cx="4038600" cy="997219"/>
              <a:chOff x="914400" y="3534866"/>
              <a:chExt cx="4038600" cy="997219"/>
            </a:xfrm>
          </p:grpSpPr>
          <p:sp>
            <p:nvSpPr>
              <p:cNvPr id="40972" name="Line 15"/>
              <p:cNvSpPr>
                <a:spLocks noChangeShapeType="1"/>
              </p:cNvSpPr>
              <p:nvPr/>
            </p:nvSpPr>
            <p:spPr bwMode="auto">
              <a:xfrm>
                <a:off x="950684" y="3534866"/>
                <a:ext cx="397827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973" name="Line 16"/>
              <p:cNvSpPr>
                <a:spLocks noChangeShapeType="1"/>
              </p:cNvSpPr>
              <p:nvPr/>
            </p:nvSpPr>
            <p:spPr bwMode="auto">
              <a:xfrm>
                <a:off x="914400" y="4532085"/>
                <a:ext cx="4038600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0971" name="Rectangle 17"/>
            <p:cNvSpPr>
              <a:spLocks noChangeArrowheads="1"/>
            </p:cNvSpPr>
            <p:nvPr/>
          </p:nvSpPr>
          <p:spPr bwMode="auto">
            <a:xfrm>
              <a:off x="5673725" y="3332498"/>
              <a:ext cx="2206625" cy="132397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>
                  <a:solidFill>
                    <a:srgbClr val="006ACA"/>
                  </a:solidFill>
                </a:rPr>
                <a:t>         bad</a:t>
              </a:r>
            </a:p>
            <a:p>
              <a:r>
                <a:rPr lang="en-US" sz="2000">
                  <a:solidFill>
                    <a:srgbClr val="006ACA"/>
                  </a:solidFill>
                </a:rPr>
                <a:t>The girl saw the cat</a:t>
              </a:r>
            </a:p>
            <a:p>
              <a:r>
                <a:rPr lang="en-US" sz="2000">
                  <a:solidFill>
                    <a:srgbClr val="006ACA"/>
                  </a:solidFill>
                </a:rPr>
                <a:t>The cat saw the girl</a:t>
              </a:r>
            </a:p>
            <a:p>
              <a:r>
                <a:rPr lang="en-US" sz="2000">
                  <a:solidFill>
                    <a:srgbClr val="006ACA"/>
                  </a:solidFill>
                </a:rPr>
                <a:t>         </a:t>
              </a:r>
              <a:r>
                <a:rPr lang="en-US" sz="2000" i="1">
                  <a:solidFill>
                    <a:srgbClr val="006ACA"/>
                  </a:solidFill>
                </a:rPr>
                <a:t>bad</a:t>
              </a:r>
            </a:p>
          </p:txBody>
        </p:sp>
      </p:grpSp>
      <p:sp>
        <p:nvSpPr>
          <p:cNvPr id="106514" name="Rectangle 18"/>
          <p:cNvSpPr>
            <a:spLocks noChangeArrowheads="1"/>
          </p:cNvSpPr>
          <p:nvPr/>
        </p:nvSpPr>
        <p:spPr bwMode="auto">
          <a:xfrm>
            <a:off x="766212" y="5613737"/>
            <a:ext cx="6593438" cy="10156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i="1" dirty="0">
                <a:solidFill>
                  <a:srgbClr val="006ACA"/>
                </a:solidFill>
              </a:rPr>
              <a:t>Who do you want to stop?</a:t>
            </a:r>
          </a:p>
          <a:p>
            <a:pPr algn="l"/>
            <a:r>
              <a:rPr lang="en-US" sz="2000" i="1" dirty="0">
                <a:solidFill>
                  <a:srgbClr val="006ACA"/>
                </a:solidFill>
              </a:rPr>
              <a:t>      I want to stop [who]		</a:t>
            </a:r>
            <a:r>
              <a:rPr lang="en-US" sz="2000" i="1" dirty="0">
                <a:solidFill>
                  <a:srgbClr val="FF0000"/>
                </a:solidFill>
              </a:rPr>
              <a:t>want</a:t>
            </a:r>
            <a:r>
              <a:rPr lang="en-US" sz="2000" i="1" dirty="0">
                <a:solidFill>
                  <a:srgbClr val="006ACA"/>
                </a:solidFill>
              </a:rPr>
              <a:t> intrans, </a:t>
            </a:r>
            <a:r>
              <a:rPr lang="en-US" sz="2000" i="1" dirty="0">
                <a:solidFill>
                  <a:srgbClr val="FF0000"/>
                </a:solidFill>
              </a:rPr>
              <a:t>stop </a:t>
            </a:r>
            <a:r>
              <a:rPr lang="en-US" sz="2000" i="1" dirty="0">
                <a:solidFill>
                  <a:srgbClr val="006ACA"/>
                </a:solidFill>
              </a:rPr>
              <a:t>trans</a:t>
            </a:r>
            <a:br>
              <a:rPr lang="en-US" sz="2000" i="1" dirty="0">
                <a:solidFill>
                  <a:srgbClr val="006ACA"/>
                </a:solidFill>
              </a:rPr>
            </a:br>
            <a:r>
              <a:rPr lang="en-US" sz="2000" i="1" dirty="0">
                <a:solidFill>
                  <a:srgbClr val="006ACA"/>
                </a:solidFill>
              </a:rPr>
              <a:t>      I want [who] to stop		</a:t>
            </a:r>
            <a:r>
              <a:rPr lang="en-US" sz="2000" i="1" dirty="0">
                <a:solidFill>
                  <a:srgbClr val="FF0000"/>
                </a:solidFill>
              </a:rPr>
              <a:t>want</a:t>
            </a:r>
            <a:r>
              <a:rPr lang="en-US" sz="2000" i="1" dirty="0">
                <a:solidFill>
                  <a:srgbClr val="006ACA"/>
                </a:solidFill>
              </a:rPr>
              <a:t> trans,    </a:t>
            </a:r>
            <a:r>
              <a:rPr lang="en-US" sz="2000" i="1" dirty="0">
                <a:solidFill>
                  <a:srgbClr val="FF0000"/>
                </a:solidFill>
              </a:rPr>
              <a:t>stop </a:t>
            </a:r>
            <a:r>
              <a:rPr lang="en-US" sz="2000" i="1" dirty="0">
                <a:solidFill>
                  <a:srgbClr val="006ACA"/>
                </a:solidFill>
              </a:rPr>
              <a:t>intrans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015BAE-5B1B-7B47-8F59-C399EB4CED3C}"/>
              </a:ext>
            </a:extLst>
          </p:cNvPr>
          <p:cNvSpPr txBox="1"/>
          <p:nvPr/>
        </p:nvSpPr>
        <p:spPr>
          <a:xfrm>
            <a:off x="6844553" y="1438835"/>
            <a:ext cx="1627369" cy="26161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pPr algn="l"/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Maxwell &amp; </a:t>
            </a:r>
            <a:r>
              <a:rPr lang="en-US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Kaplajn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0812" y="355600"/>
            <a:ext cx="8231188" cy="635000"/>
          </a:xfrm>
        </p:spPr>
        <p:txBody>
          <a:bodyPr/>
          <a:lstStyle/>
          <a:p>
            <a:r>
              <a:rPr dirty="0"/>
              <a:t>Solution:  Label dependent choices</a:t>
            </a:r>
          </a:p>
        </p:txBody>
      </p:sp>
      <p:sp>
        <p:nvSpPr>
          <p:cNvPr id="43011" name="Rectangle 11"/>
          <p:cNvSpPr>
            <a:spLocks noChangeArrowheads="1"/>
          </p:cNvSpPr>
          <p:nvPr/>
        </p:nvSpPr>
        <p:spPr bwMode="auto">
          <a:xfrm>
            <a:off x="647700" y="4924425"/>
            <a:ext cx="7848600" cy="10156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buFontTx/>
              <a:buChar char="•"/>
            </a:pPr>
            <a:r>
              <a:rPr lang="en-US" sz="2000" dirty="0">
                <a:latin typeface="Arial"/>
                <a:cs typeface="Arial"/>
              </a:rPr>
              <a:t> Label each choice with distinct Boolean variables </a:t>
            </a:r>
            <a:r>
              <a:rPr lang="en-US" sz="2000" dirty="0" err="1">
                <a:latin typeface="Arial"/>
                <a:cs typeface="Arial"/>
              </a:rPr>
              <a:t>p</a:t>
            </a:r>
            <a:r>
              <a:rPr lang="en-US" sz="2000" dirty="0">
                <a:latin typeface="Arial"/>
                <a:cs typeface="Arial"/>
              </a:rPr>
              <a:t>, </a:t>
            </a:r>
            <a:r>
              <a:rPr lang="en-US" sz="2000" dirty="0" err="1">
                <a:latin typeface="Arial"/>
                <a:cs typeface="Arial"/>
              </a:rPr>
              <a:t>q</a:t>
            </a:r>
            <a:r>
              <a:rPr lang="en-US" sz="2000" dirty="0">
                <a:latin typeface="Arial"/>
                <a:cs typeface="Arial"/>
              </a:rPr>
              <a:t>, etc.</a:t>
            </a:r>
          </a:p>
          <a:p>
            <a:pPr algn="l">
              <a:buFontTx/>
              <a:buChar char="•"/>
            </a:pPr>
            <a:r>
              <a:rPr lang="en-US" sz="2000" dirty="0">
                <a:latin typeface="Arial"/>
                <a:cs typeface="Arial"/>
              </a:rPr>
              <a:t> Record acceptable combinations as a Boolean expression </a:t>
            </a:r>
            <a:r>
              <a:rPr lang="en-US" sz="2000" dirty="0" err="1">
                <a:solidFill>
                  <a:srgbClr val="800080"/>
                </a:solidFill>
                <a:latin typeface="Arial"/>
                <a:cs typeface="Arial"/>
                <a:sym typeface="Symbol" pitchFamily="-109" charset="2"/>
              </a:rPr>
              <a:t></a:t>
            </a:r>
            <a:endParaRPr lang="en-US" sz="2000" dirty="0">
              <a:latin typeface="Arial"/>
              <a:cs typeface="Arial"/>
            </a:endParaRPr>
          </a:p>
          <a:p>
            <a:pPr algn="l">
              <a:buFontTx/>
              <a:buChar char="•"/>
            </a:pPr>
            <a:r>
              <a:rPr lang="en-US" sz="2000" dirty="0">
                <a:latin typeface="Arial"/>
                <a:cs typeface="Arial"/>
              </a:rPr>
              <a:t> Each analysis corresponds to a satisfying truth-value assignment</a:t>
            </a:r>
          </a:p>
        </p:txBody>
      </p:sp>
      <p:sp>
        <p:nvSpPr>
          <p:cNvPr id="43012" name="AutoShape 12"/>
          <p:cNvSpPr>
            <a:spLocks noChangeArrowheads="1"/>
          </p:cNvSpPr>
          <p:nvPr/>
        </p:nvSpPr>
        <p:spPr bwMode="auto">
          <a:xfrm>
            <a:off x="2895600" y="2689980"/>
            <a:ext cx="457200" cy="939045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0066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/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533400" y="3895725"/>
            <a:ext cx="5362575" cy="531813"/>
            <a:chOff x="533400" y="3896034"/>
            <a:chExt cx="5362575" cy="531813"/>
          </a:xfrm>
        </p:grpSpPr>
        <p:sp>
          <p:nvSpPr>
            <p:cNvPr id="43025" name="Text Box 15"/>
            <p:cNvSpPr txBox="1">
              <a:spLocks noChangeArrowheads="1"/>
            </p:cNvSpPr>
            <p:nvPr/>
          </p:nvSpPr>
          <p:spPr bwMode="auto">
            <a:xfrm>
              <a:off x="533400" y="3929599"/>
              <a:ext cx="4376738" cy="4048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6474" tIns="48237" rIns="96474" bIns="48237" anchor="ctr">
              <a:prstTxWarp prst="textNoShape">
                <a:avLst/>
              </a:prstTxWarp>
              <a:spAutoFit/>
            </a:bodyPr>
            <a:lstStyle/>
            <a:p>
              <a:r>
                <a:rPr lang="en-US" sz="2000" i="1">
                  <a:solidFill>
                    <a:srgbClr val="006ACA"/>
                  </a:solidFill>
                </a:rPr>
                <a:t>Das Mädchen                    sah die Katze</a:t>
              </a:r>
            </a:p>
          </p:txBody>
        </p:sp>
        <p:sp>
          <p:nvSpPr>
            <p:cNvPr id="43026" name="AutoShape 16"/>
            <p:cNvSpPr>
              <a:spLocks noChangeArrowheads="1"/>
            </p:cNvSpPr>
            <p:nvPr/>
          </p:nvSpPr>
          <p:spPr bwMode="auto">
            <a:xfrm>
              <a:off x="2181980" y="3896034"/>
              <a:ext cx="1066800" cy="531813"/>
            </a:xfrm>
            <a:prstGeom prst="bracePair">
              <a:avLst>
                <a:gd name="adj" fmla="val 8333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6474" tIns="48237" rIns="96474" bIns="48237" anchor="ctr">
              <a:prstTxWarp prst="textNoShape">
                <a:avLst/>
              </a:prstTxWarp>
            </a:bodyPr>
            <a:lstStyle/>
            <a:p>
              <a:pPr algn="r"/>
              <a:r>
                <a:rPr lang="en-US" sz="2000" i="1">
                  <a:solidFill>
                    <a:srgbClr val="F200FF"/>
                  </a:solidFill>
                </a:rPr>
                <a:t>       </a:t>
              </a:r>
              <a:r>
                <a:rPr lang="en-US" sz="2000">
                  <a:solidFill>
                    <a:srgbClr val="800080"/>
                  </a:solidFill>
                </a:rPr>
                <a:t>p:</a:t>
              </a:r>
              <a:r>
                <a:rPr lang="en-US" sz="2000" i="1">
                  <a:solidFill>
                    <a:srgbClr val="FF0000"/>
                  </a:solidFill>
                </a:rPr>
                <a:t>nom</a:t>
              </a:r>
              <a:br>
                <a:rPr lang="en-US" sz="900"/>
              </a:br>
              <a:r>
                <a:rPr lang="en-US" sz="900"/>
                <a:t> </a:t>
              </a:r>
              <a:r>
                <a:rPr lang="en-US" sz="2000" b="1">
                  <a:solidFill>
                    <a:srgbClr val="800080"/>
                  </a:solidFill>
                  <a:sym typeface="Symbol" pitchFamily="-109" charset="2"/>
                </a:rPr>
                <a:t></a:t>
              </a:r>
              <a:r>
                <a:rPr lang="en-US" sz="2000">
                  <a:solidFill>
                    <a:srgbClr val="800080"/>
                  </a:solidFill>
                </a:rPr>
                <a:t>p</a:t>
              </a:r>
              <a:r>
                <a:rPr lang="en-US" sz="2000">
                  <a:solidFill>
                    <a:srgbClr val="FF0000"/>
                  </a:solidFill>
                </a:rPr>
                <a:t>:</a:t>
              </a:r>
              <a:r>
                <a:rPr lang="en-US" sz="2000" i="1">
                  <a:solidFill>
                    <a:srgbClr val="FF0000"/>
                  </a:solidFill>
                </a:rPr>
                <a:t>acc  </a:t>
              </a:r>
            </a:p>
          </p:txBody>
        </p:sp>
        <p:sp>
          <p:nvSpPr>
            <p:cNvPr id="43027" name="AutoShape 17"/>
            <p:cNvSpPr>
              <a:spLocks noChangeArrowheads="1"/>
            </p:cNvSpPr>
            <p:nvPr/>
          </p:nvSpPr>
          <p:spPr bwMode="auto">
            <a:xfrm>
              <a:off x="4829175" y="3896034"/>
              <a:ext cx="1066800" cy="531813"/>
            </a:xfrm>
            <a:prstGeom prst="bracePair">
              <a:avLst>
                <a:gd name="adj" fmla="val 8333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6474" tIns="48237" rIns="96474" bIns="48237" anchor="ctr">
              <a:prstTxWarp prst="textNoShape">
                <a:avLst/>
              </a:prstTxWarp>
            </a:bodyPr>
            <a:lstStyle/>
            <a:p>
              <a:pPr algn="r"/>
              <a:r>
                <a:rPr lang="en-US" sz="2000" i="1">
                  <a:solidFill>
                    <a:srgbClr val="F200FF"/>
                  </a:solidFill>
                </a:rPr>
                <a:t>     </a:t>
              </a:r>
              <a:r>
                <a:rPr lang="en-US" sz="2000">
                  <a:solidFill>
                    <a:srgbClr val="800080"/>
                  </a:solidFill>
                </a:rPr>
                <a:t>q:</a:t>
              </a:r>
              <a:r>
                <a:rPr lang="en-US" sz="2000" i="1">
                  <a:solidFill>
                    <a:srgbClr val="FF0000"/>
                  </a:solidFill>
                </a:rPr>
                <a:t>nom</a:t>
              </a:r>
              <a:br>
                <a:rPr lang="en-US" sz="900"/>
              </a:br>
              <a:r>
                <a:rPr lang="en-US" sz="900"/>
                <a:t> </a:t>
              </a:r>
              <a:r>
                <a:rPr lang="en-US" sz="2000" b="1">
                  <a:solidFill>
                    <a:srgbClr val="800080"/>
                  </a:solidFill>
                  <a:sym typeface="Symbol" pitchFamily="-109" charset="2"/>
                </a:rPr>
                <a:t></a:t>
              </a:r>
              <a:r>
                <a:rPr lang="en-US" sz="2000">
                  <a:solidFill>
                    <a:srgbClr val="800080"/>
                  </a:solidFill>
                </a:rPr>
                <a:t>q</a:t>
              </a:r>
              <a:r>
                <a:rPr lang="en-US" sz="2000">
                  <a:solidFill>
                    <a:srgbClr val="FF0000"/>
                  </a:solidFill>
                </a:rPr>
                <a:t>:</a:t>
              </a:r>
              <a:r>
                <a:rPr lang="en-US" sz="2000" i="1">
                  <a:solidFill>
                    <a:srgbClr val="FF0000"/>
                  </a:solidFill>
                </a:rPr>
                <a:t>acc  </a:t>
              </a:r>
            </a:p>
          </p:txBody>
        </p: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6400800" y="3754438"/>
            <a:ext cx="1406525" cy="754062"/>
            <a:chOff x="6400800" y="3754141"/>
            <a:chExt cx="1406525" cy="754063"/>
          </a:xfrm>
        </p:grpSpPr>
        <p:sp>
          <p:nvSpPr>
            <p:cNvPr id="43023" name="Rectangle 18"/>
            <p:cNvSpPr>
              <a:spLocks noChangeArrowheads="1"/>
            </p:cNvSpPr>
            <p:nvPr/>
          </p:nvSpPr>
          <p:spPr bwMode="auto">
            <a:xfrm>
              <a:off x="6858000" y="3754141"/>
              <a:ext cx="949325" cy="75406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sz="2000">
                  <a:solidFill>
                    <a:srgbClr val="800080"/>
                  </a:solidFill>
                </a:rPr>
                <a:t>(p</a:t>
              </a:r>
              <a:r>
                <a:rPr lang="en-US" sz="2000">
                  <a:solidFill>
                    <a:srgbClr val="800080"/>
                  </a:solidFill>
                  <a:sym typeface="Symbol" pitchFamily="-109" charset="2"/>
                </a:rPr>
                <a:t></a:t>
              </a:r>
              <a:r>
                <a:rPr lang="en-US" sz="2000" b="1">
                  <a:solidFill>
                    <a:srgbClr val="800080"/>
                  </a:solidFill>
                  <a:sym typeface="Symbol" pitchFamily="-109" charset="2"/>
                </a:rPr>
                <a:t></a:t>
              </a:r>
              <a:r>
                <a:rPr lang="en-US" sz="2000">
                  <a:solidFill>
                    <a:srgbClr val="800080"/>
                  </a:solidFill>
                </a:rPr>
                <a:t>q)</a:t>
              </a:r>
            </a:p>
            <a:p>
              <a:pPr>
                <a:lnSpc>
                  <a:spcPct val="70000"/>
                </a:lnSpc>
              </a:pPr>
              <a:r>
                <a:rPr lang="en-US" sz="2000">
                  <a:solidFill>
                    <a:srgbClr val="800080"/>
                  </a:solidFill>
                  <a:sym typeface="Symbol" pitchFamily="-109" charset="2"/>
                </a:rPr>
                <a:t></a:t>
              </a:r>
              <a:endParaRPr lang="en-US" sz="2000">
                <a:solidFill>
                  <a:srgbClr val="800080"/>
                </a:solidFill>
              </a:endParaRPr>
            </a:p>
            <a:p>
              <a:pPr>
                <a:lnSpc>
                  <a:spcPct val="70000"/>
                </a:lnSpc>
              </a:pPr>
              <a:r>
                <a:rPr lang="en-US" sz="2000">
                  <a:solidFill>
                    <a:srgbClr val="800080"/>
                  </a:solidFill>
                </a:rPr>
                <a:t>(</a:t>
              </a:r>
              <a:r>
                <a:rPr lang="en-US" sz="2000" b="1">
                  <a:solidFill>
                    <a:srgbClr val="800080"/>
                  </a:solidFill>
                  <a:sym typeface="Symbol" pitchFamily="-109" charset="2"/>
                </a:rPr>
                <a:t></a:t>
              </a:r>
              <a:r>
                <a:rPr lang="en-US" sz="2000">
                  <a:solidFill>
                    <a:srgbClr val="800080"/>
                  </a:solidFill>
                </a:rPr>
                <a:t>p</a:t>
              </a:r>
              <a:r>
                <a:rPr lang="en-US" sz="2000">
                  <a:solidFill>
                    <a:srgbClr val="800080"/>
                  </a:solidFill>
                  <a:sym typeface="Symbol" pitchFamily="-109" charset="2"/>
                </a:rPr>
                <a:t>q)</a:t>
              </a:r>
            </a:p>
          </p:txBody>
        </p:sp>
        <p:sp>
          <p:nvSpPr>
            <p:cNvPr id="43024" name="Rectangle 19"/>
            <p:cNvSpPr>
              <a:spLocks noChangeArrowheads="1"/>
            </p:cNvSpPr>
            <p:nvPr/>
          </p:nvSpPr>
          <p:spPr bwMode="auto">
            <a:xfrm>
              <a:off x="6400800" y="3931941"/>
              <a:ext cx="569913" cy="40005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solidFill>
                    <a:srgbClr val="800080"/>
                  </a:solidFill>
                  <a:sym typeface="Symbol" pitchFamily="-109" charset="2"/>
                </a:rPr>
                <a:t> =</a:t>
              </a:r>
              <a:endParaRPr lang="en-US" sz="2000" dirty="0"/>
            </a:p>
          </p:txBody>
        </p:sp>
      </p:grpSp>
      <p:sp>
        <p:nvSpPr>
          <p:cNvPr id="43015" name="Rectangle 20"/>
          <p:cNvSpPr>
            <a:spLocks noChangeArrowheads="1"/>
          </p:cNvSpPr>
          <p:nvPr/>
        </p:nvSpPr>
        <p:spPr bwMode="auto">
          <a:xfrm>
            <a:off x="1101725" y="6000750"/>
            <a:ext cx="184150" cy="4000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2000"/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762000" y="1219200"/>
            <a:ext cx="7118350" cy="1371600"/>
            <a:chOff x="762000" y="3332498"/>
            <a:chExt cx="7118350" cy="1371601"/>
          </a:xfrm>
        </p:grpSpPr>
        <p:sp>
          <p:nvSpPr>
            <p:cNvPr id="43017" name="Text Box 12"/>
            <p:cNvSpPr txBox="1">
              <a:spLocks noChangeArrowheads="1"/>
            </p:cNvSpPr>
            <p:nvPr/>
          </p:nvSpPr>
          <p:spPr bwMode="auto">
            <a:xfrm>
              <a:off x="838200" y="3334086"/>
              <a:ext cx="4267200" cy="13700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6474" tIns="48237" rIns="96474" bIns="48237" anchor="ctr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  <a:spcBef>
                  <a:spcPct val="30000"/>
                </a:spcBef>
              </a:pPr>
              <a:r>
                <a:rPr lang="en-US" sz="2000" i="1">
                  <a:solidFill>
                    <a:srgbClr val="006ACA"/>
                  </a:solidFill>
                </a:rPr>
                <a:t>Das Mädchen-</a:t>
              </a:r>
              <a:r>
                <a:rPr lang="en-US" sz="2000" i="1">
                  <a:solidFill>
                    <a:srgbClr val="FF0000"/>
                  </a:solidFill>
                </a:rPr>
                <a:t>nom</a:t>
              </a:r>
              <a:r>
                <a:rPr lang="en-US" sz="2000" i="1">
                  <a:solidFill>
                    <a:srgbClr val="006ACA"/>
                  </a:solidFill>
                </a:rPr>
                <a:t> sah die Katze-</a:t>
              </a:r>
              <a:r>
                <a:rPr lang="en-US" sz="2000" i="1">
                  <a:solidFill>
                    <a:srgbClr val="FF0000"/>
                  </a:solidFill>
                </a:rPr>
                <a:t>nom</a:t>
              </a:r>
              <a:endParaRPr lang="en-US" sz="2000" i="1">
                <a:solidFill>
                  <a:srgbClr val="006ACA"/>
                </a:solidFill>
              </a:endParaRPr>
            </a:p>
            <a:p>
              <a:pPr>
                <a:lnSpc>
                  <a:spcPct val="80000"/>
                </a:lnSpc>
                <a:spcBef>
                  <a:spcPct val="30000"/>
                </a:spcBef>
              </a:pPr>
              <a:r>
                <a:rPr lang="en-US" sz="2000" i="1">
                  <a:solidFill>
                    <a:srgbClr val="006ACA"/>
                  </a:solidFill>
                </a:rPr>
                <a:t>Das Mädchen-</a:t>
              </a:r>
              <a:r>
                <a:rPr lang="en-US" sz="2000" i="1">
                  <a:solidFill>
                    <a:srgbClr val="FF0000"/>
                  </a:solidFill>
                </a:rPr>
                <a:t>nom</a:t>
              </a:r>
              <a:r>
                <a:rPr lang="en-US" sz="2000" i="1">
                  <a:solidFill>
                    <a:srgbClr val="006ACA"/>
                  </a:solidFill>
                </a:rPr>
                <a:t> sah die Katze-</a:t>
              </a:r>
              <a:r>
                <a:rPr lang="en-US" sz="2000" i="1">
                  <a:solidFill>
                    <a:srgbClr val="FF0000"/>
                  </a:solidFill>
                </a:rPr>
                <a:t>acc</a:t>
              </a:r>
              <a:endParaRPr lang="en-US" sz="2000" i="1">
                <a:solidFill>
                  <a:srgbClr val="006ACA"/>
                </a:solidFill>
              </a:endParaRPr>
            </a:p>
            <a:p>
              <a:pPr>
                <a:lnSpc>
                  <a:spcPct val="80000"/>
                </a:lnSpc>
                <a:spcBef>
                  <a:spcPct val="30000"/>
                </a:spcBef>
              </a:pPr>
              <a:r>
                <a:rPr lang="en-US" sz="2000" i="1">
                  <a:solidFill>
                    <a:srgbClr val="006ACA"/>
                  </a:solidFill>
                </a:rPr>
                <a:t>Das Mädchen-</a:t>
              </a:r>
              <a:r>
                <a:rPr lang="en-US" sz="2000" i="1">
                  <a:solidFill>
                    <a:srgbClr val="FF0000"/>
                  </a:solidFill>
                </a:rPr>
                <a:t>acc</a:t>
              </a:r>
              <a:r>
                <a:rPr lang="en-US" sz="2000" i="1">
                  <a:solidFill>
                    <a:srgbClr val="006ACA"/>
                  </a:solidFill>
                </a:rPr>
                <a:t>  sah die Katze-</a:t>
              </a:r>
              <a:r>
                <a:rPr lang="en-US" sz="2000" i="1">
                  <a:solidFill>
                    <a:srgbClr val="FF0000"/>
                  </a:solidFill>
                </a:rPr>
                <a:t>nom</a:t>
              </a:r>
              <a:endParaRPr lang="en-US" sz="2000" i="1">
                <a:solidFill>
                  <a:srgbClr val="006ACA"/>
                </a:solidFill>
              </a:endParaRPr>
            </a:p>
            <a:p>
              <a:pPr>
                <a:lnSpc>
                  <a:spcPct val="80000"/>
                </a:lnSpc>
                <a:spcBef>
                  <a:spcPct val="30000"/>
                </a:spcBef>
              </a:pPr>
              <a:r>
                <a:rPr lang="en-US" sz="2000" i="1">
                  <a:solidFill>
                    <a:srgbClr val="006ACA"/>
                  </a:solidFill>
                </a:rPr>
                <a:t>Das Mädchen-</a:t>
              </a:r>
              <a:r>
                <a:rPr lang="en-US" sz="2000" i="1">
                  <a:solidFill>
                    <a:srgbClr val="FF0000"/>
                  </a:solidFill>
                </a:rPr>
                <a:t>acc</a:t>
              </a:r>
              <a:r>
                <a:rPr lang="en-US" sz="2000" i="1">
                  <a:solidFill>
                    <a:srgbClr val="006ACA"/>
                  </a:solidFill>
                </a:rPr>
                <a:t>  sah die Katze-</a:t>
              </a:r>
              <a:r>
                <a:rPr lang="en-US" sz="2000" i="1">
                  <a:solidFill>
                    <a:srgbClr val="FF0000"/>
                  </a:solidFill>
                </a:rPr>
                <a:t>acc</a:t>
              </a:r>
              <a:endParaRPr lang="en-US" sz="2000" i="1">
                <a:solidFill>
                  <a:srgbClr val="006ACA"/>
                </a:solidFill>
              </a:endParaRPr>
            </a:p>
          </p:txBody>
        </p:sp>
        <p:sp>
          <p:nvSpPr>
            <p:cNvPr id="43018" name="AutoShape 13"/>
            <p:cNvSpPr>
              <a:spLocks noChangeArrowheads="1"/>
            </p:cNvSpPr>
            <p:nvPr/>
          </p:nvSpPr>
          <p:spPr bwMode="auto">
            <a:xfrm>
              <a:off x="762000" y="3388061"/>
              <a:ext cx="4343400" cy="1268413"/>
            </a:xfrm>
            <a:prstGeom prst="bracePair">
              <a:avLst>
                <a:gd name="adj" fmla="val 8333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6474" tIns="48237" rIns="96474" bIns="48237" anchor="ctr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914400" y="3534866"/>
              <a:ext cx="4038600" cy="997219"/>
              <a:chOff x="914400" y="3534866"/>
              <a:chExt cx="4038600" cy="997219"/>
            </a:xfrm>
          </p:grpSpPr>
          <p:sp>
            <p:nvSpPr>
              <p:cNvPr id="43021" name="Line 15"/>
              <p:cNvSpPr>
                <a:spLocks noChangeShapeType="1"/>
              </p:cNvSpPr>
              <p:nvPr/>
            </p:nvSpPr>
            <p:spPr bwMode="auto">
              <a:xfrm>
                <a:off x="950684" y="3534866"/>
                <a:ext cx="397827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22" name="Line 16"/>
              <p:cNvSpPr>
                <a:spLocks noChangeShapeType="1"/>
              </p:cNvSpPr>
              <p:nvPr/>
            </p:nvSpPr>
            <p:spPr bwMode="auto">
              <a:xfrm>
                <a:off x="914400" y="4532085"/>
                <a:ext cx="4038600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020" name="Rectangle 17"/>
            <p:cNvSpPr>
              <a:spLocks noChangeArrowheads="1"/>
            </p:cNvSpPr>
            <p:nvPr/>
          </p:nvSpPr>
          <p:spPr bwMode="auto">
            <a:xfrm>
              <a:off x="5673725" y="3332498"/>
              <a:ext cx="2206625" cy="132397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>
                  <a:solidFill>
                    <a:srgbClr val="006ACA"/>
                  </a:solidFill>
                </a:rPr>
                <a:t>         bad</a:t>
              </a:r>
            </a:p>
            <a:p>
              <a:r>
                <a:rPr lang="en-US" sz="2000">
                  <a:solidFill>
                    <a:srgbClr val="006ACA"/>
                  </a:solidFill>
                </a:rPr>
                <a:t>The girl saw the cat</a:t>
              </a:r>
            </a:p>
            <a:p>
              <a:r>
                <a:rPr lang="en-US" sz="2000">
                  <a:solidFill>
                    <a:srgbClr val="006ACA"/>
                  </a:solidFill>
                </a:rPr>
                <a:t>The cat saw the girl</a:t>
              </a:r>
            </a:p>
            <a:p>
              <a:r>
                <a:rPr lang="en-US" sz="2000">
                  <a:solidFill>
                    <a:srgbClr val="006ACA"/>
                  </a:solidFill>
                </a:rPr>
                <a:t>         </a:t>
              </a:r>
              <a:r>
                <a:rPr lang="en-US" sz="2000" i="1">
                  <a:solidFill>
                    <a:srgbClr val="006ACA"/>
                  </a:solidFill>
                </a:rPr>
                <a:t>bad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0FD64F65-D56D-814C-8DE6-14013B931237}"/>
              </a:ext>
            </a:extLst>
          </p:cNvPr>
          <p:cNvSpPr txBox="1"/>
          <p:nvPr/>
        </p:nvSpPr>
        <p:spPr>
          <a:xfrm>
            <a:off x="1374939" y="6107667"/>
            <a:ext cx="5032788" cy="369332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solidFill>
                  <a:srgbClr val="FF0000"/>
                </a:solidFill>
                <a:latin typeface="Arial"/>
                <a:cs typeface="Arial"/>
              </a:rPr>
              <a:t>Free choice</a:t>
            </a:r>
            <a:r>
              <a:rPr lang="en-US" sz="1800" dirty="0">
                <a:latin typeface="Arial"/>
                <a:cs typeface="Arial"/>
              </a:rPr>
              <a:t> from the true lines of </a:t>
            </a:r>
            <a:r>
              <a:rPr lang="en-US" sz="1800" dirty="0">
                <a:solidFill>
                  <a:srgbClr val="800080"/>
                </a:solidFill>
                <a:latin typeface="Arial"/>
                <a:cs typeface="Arial"/>
                <a:sym typeface="Symbol" pitchFamily="-109" charset="2"/>
              </a:rPr>
              <a:t></a:t>
            </a:r>
            <a:r>
              <a:rPr lang="en-US" sz="1800" dirty="0">
                <a:latin typeface="Arial"/>
                <a:cs typeface="Arial"/>
                <a:sym typeface="Symbol" pitchFamily="-109" charset="2"/>
              </a:rPr>
              <a:t>’s truth table</a:t>
            </a:r>
            <a:endParaRPr lang="en-US" sz="1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0010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Ambiguity as (meta)disjunction</a:t>
            </a:r>
          </a:p>
        </p:txBody>
      </p:sp>
      <p:sp>
        <p:nvSpPr>
          <p:cNvPr id="544776" name="Rectangle 1032"/>
          <p:cNvSpPr>
            <a:spLocks noChangeArrowheads="1"/>
          </p:cNvSpPr>
          <p:nvPr/>
        </p:nvSpPr>
        <p:spPr bwMode="auto">
          <a:xfrm>
            <a:off x="1066800" y="899907"/>
            <a:ext cx="6400800" cy="959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6474" tIns="48237" rIns="96474" bIns="48237" anchor="ctr">
            <a:spAutoFit/>
          </a:bodyPr>
          <a:lstStyle/>
          <a:p>
            <a:pPr algn="l" eaLnBrk="0" hangingPunct="0">
              <a:spcBef>
                <a:spcPct val="30000"/>
              </a:spcBef>
              <a:defRPr/>
            </a:pPr>
            <a:r>
              <a:rPr lang="en-US" sz="1800" i="1" dirty="0">
                <a:latin typeface="Arial" charset="0"/>
                <a:cs typeface="+mn-cs"/>
              </a:rPr>
              <a:t>walk</a:t>
            </a:r>
            <a:r>
              <a:rPr lang="en-US" sz="1800" dirty="0">
                <a:latin typeface="Arial" charset="0"/>
                <a:cs typeface="+mn-cs"/>
              </a:rPr>
              <a:t> + s → [noun plural]  </a:t>
            </a:r>
            <a:r>
              <a:rPr lang="en-US" sz="2800" dirty="0">
                <a:sym typeface="Symbol" charset="0"/>
              </a:rPr>
              <a:t>  </a:t>
            </a:r>
            <a:r>
              <a:rPr lang="en-US" sz="1800" dirty="0">
                <a:latin typeface="Arial" charset="0"/>
                <a:cs typeface="+mn-cs"/>
                <a:sym typeface="Symbol" charset="0"/>
              </a:rPr>
              <a:t>[verb singular-subject]</a:t>
            </a:r>
            <a:br>
              <a:rPr lang="en-US" sz="1800" dirty="0">
                <a:latin typeface="Arial" charset="0"/>
                <a:cs typeface="+mn-cs"/>
                <a:sym typeface="Symbol" charset="0"/>
              </a:rPr>
            </a:br>
            <a:r>
              <a:rPr lang="en-US" sz="1800" dirty="0">
                <a:latin typeface="Arial" charset="0"/>
                <a:cs typeface="+mn-cs"/>
                <a:sym typeface="Symbol" charset="0"/>
              </a:rPr>
              <a:t>sheep → noun [singular </a:t>
            </a:r>
            <a:r>
              <a:rPr lang="en-US" sz="2800" dirty="0">
                <a:sym typeface="Symbol" charset="0"/>
              </a:rPr>
              <a:t></a:t>
            </a:r>
            <a:r>
              <a:rPr lang="en-US" sz="1800" dirty="0">
                <a:sym typeface="Symbol" charset="0"/>
              </a:rPr>
              <a:t> </a:t>
            </a:r>
            <a:r>
              <a:rPr lang="en-US" sz="1800" dirty="0">
                <a:latin typeface="Arial" charset="0"/>
                <a:cs typeface="+mn-cs"/>
                <a:sym typeface="Symbol" charset="0"/>
              </a:rPr>
              <a:t>plural] </a:t>
            </a:r>
            <a:endParaRPr lang="en-US" sz="1800" dirty="0">
              <a:latin typeface="Arial" charset="0"/>
              <a:cs typeface="+mn-cs"/>
            </a:endParaRPr>
          </a:p>
        </p:txBody>
      </p:sp>
      <p:sp>
        <p:nvSpPr>
          <p:cNvPr id="11" name="Rectangle 1032"/>
          <p:cNvSpPr>
            <a:spLocks noChangeArrowheads="1"/>
          </p:cNvSpPr>
          <p:nvPr/>
        </p:nvSpPr>
        <p:spPr bwMode="auto">
          <a:xfrm>
            <a:off x="152400" y="2907268"/>
            <a:ext cx="7543800" cy="466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6474" tIns="48237" rIns="96474" bIns="48237" anchor="ctr">
            <a:spAutoFit/>
          </a:bodyPr>
          <a:lstStyle/>
          <a:p>
            <a:pPr algn="l" eaLnBrk="0" hangingPunct="0">
              <a:spcBef>
                <a:spcPct val="30000"/>
              </a:spcBef>
              <a:defRPr/>
            </a:pPr>
            <a:r>
              <a:rPr lang="en-US" dirty="0">
                <a:latin typeface="Arial" charset="0"/>
                <a:cs typeface="+mn-cs"/>
              </a:rPr>
              <a:t>Ambiguity resolution reduces to Boolean </a:t>
            </a:r>
            <a:r>
              <a:rPr lang="en-US" dirty="0" err="1">
                <a:latin typeface="Arial" charset="0"/>
                <a:cs typeface="+mn-cs"/>
              </a:rPr>
              <a:t>satisfiability</a:t>
            </a:r>
            <a:endParaRPr lang="en-US" dirty="0">
              <a:latin typeface="Arial" charset="0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9530" y="3364468"/>
            <a:ext cx="3496382" cy="800219"/>
          </a:xfrm>
          <a:prstGeom prst="rect">
            <a:avLst/>
          </a:prstGeom>
          <a:noFill/>
          <a:ln w="127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1800" i="1" dirty="0">
                <a:latin typeface="Arial"/>
                <a:cs typeface="Arial"/>
              </a:rPr>
              <a:t>The sheep</a:t>
            </a:r>
          </a:p>
          <a:p>
            <a:pPr algn="l"/>
            <a:r>
              <a:rPr lang="en-US" sz="1800" dirty="0">
                <a:latin typeface="Arial"/>
                <a:cs typeface="Arial"/>
              </a:rPr>
              <a:t>[subject </a:t>
            </a:r>
            <a:r>
              <a:rPr lang="en-US" sz="2800" dirty="0">
                <a:sym typeface="Symbol" charset="0"/>
              </a:rPr>
              <a:t></a:t>
            </a:r>
            <a:r>
              <a:rPr lang="en-US" sz="1800" dirty="0">
                <a:latin typeface="Arial"/>
                <a:cs typeface="Arial"/>
                <a:sym typeface="Symbol" charset="0"/>
              </a:rPr>
              <a:t> [s</a:t>
            </a:r>
            <a:r>
              <a:rPr lang="en-US" sz="1800" dirty="0">
                <a:latin typeface="Arial"/>
                <a:cs typeface="Arial"/>
              </a:rPr>
              <a:t>ingular </a:t>
            </a:r>
            <a:r>
              <a:rPr lang="en-US" sz="2800" dirty="0">
                <a:sym typeface="Symbol" charset="0"/>
              </a:rPr>
              <a:t></a:t>
            </a:r>
            <a:r>
              <a:rPr lang="en-US" sz="1800" dirty="0">
                <a:sym typeface="Symbol" charset="0"/>
              </a:rPr>
              <a:t> p</a:t>
            </a:r>
            <a:r>
              <a:rPr lang="en-US" sz="1800" dirty="0">
                <a:latin typeface="Arial"/>
                <a:cs typeface="Arial"/>
              </a:rPr>
              <a:t>lural]] </a:t>
            </a:r>
            <a:r>
              <a:rPr lang="en-US" sz="2800" dirty="0">
                <a:sym typeface="Symbol" charset="0"/>
              </a:rPr>
              <a:t>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208597" y="3364468"/>
            <a:ext cx="4935403" cy="800219"/>
          </a:xfrm>
          <a:prstGeom prst="rect">
            <a:avLst/>
          </a:prstGeom>
          <a:noFill/>
          <a:ln w="127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Arial"/>
                <a:cs typeface="Arial"/>
              </a:rPr>
              <a:t>       </a:t>
            </a:r>
            <a:r>
              <a:rPr lang="en-US" sz="1800" i="1" dirty="0">
                <a:latin typeface="Arial"/>
                <a:cs typeface="Arial"/>
              </a:rPr>
              <a:t>walks</a:t>
            </a:r>
          </a:p>
          <a:p>
            <a:pPr algn="l"/>
            <a:r>
              <a:rPr lang="en-US" sz="1800" dirty="0">
                <a:latin typeface="Arial"/>
                <a:cs typeface="Arial"/>
              </a:rPr>
              <a:t>[verb </a:t>
            </a:r>
            <a:r>
              <a:rPr lang="en-US" sz="2800" dirty="0">
                <a:sym typeface="Symbol" charset="0"/>
              </a:rPr>
              <a:t></a:t>
            </a:r>
            <a:r>
              <a:rPr lang="en-US" sz="1800" dirty="0">
                <a:sym typeface="Symbol" charset="0"/>
              </a:rPr>
              <a:t> </a:t>
            </a:r>
            <a:r>
              <a:rPr lang="en-US" sz="1800" dirty="0">
                <a:latin typeface="Arial" charset="0"/>
              </a:rPr>
              <a:t>[noun plural </a:t>
            </a:r>
            <a:r>
              <a:rPr lang="en-US" sz="2800" dirty="0">
                <a:sym typeface="Symbol" charset="0"/>
              </a:rPr>
              <a:t> </a:t>
            </a:r>
            <a:r>
              <a:rPr lang="en-US" sz="1800" dirty="0">
                <a:latin typeface="Arial" charset="0"/>
                <a:sym typeface="Symbol" charset="0"/>
              </a:rPr>
              <a:t>verb singular-subject]]</a:t>
            </a:r>
            <a:endParaRPr lang="en-US" sz="1800" dirty="0">
              <a:latin typeface="Arial" charset="0"/>
            </a:endParaRPr>
          </a:p>
        </p:txBody>
      </p:sp>
      <p:sp>
        <p:nvSpPr>
          <p:cNvPr id="18" name="Rectangle 1032"/>
          <p:cNvSpPr>
            <a:spLocks noChangeArrowheads="1"/>
          </p:cNvSpPr>
          <p:nvPr/>
        </p:nvSpPr>
        <p:spPr bwMode="auto">
          <a:xfrm>
            <a:off x="1066800" y="1778598"/>
            <a:ext cx="7772400" cy="888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6474" tIns="48237" rIns="96474" bIns="48237" anchor="ctr">
            <a:spAutoFit/>
          </a:bodyPr>
          <a:lstStyle/>
          <a:p>
            <a:pPr algn="l" eaLnBrk="0" hangingPunct="0">
              <a:spcBef>
                <a:spcPct val="30000"/>
              </a:spcBef>
              <a:defRPr/>
            </a:pPr>
            <a:r>
              <a:rPr lang="en-US" sz="1800" i="1" dirty="0">
                <a:latin typeface="Arial" charset="0"/>
                <a:cs typeface="+mn-cs"/>
              </a:rPr>
              <a:t>ready:   </a:t>
            </a:r>
            <a:r>
              <a:rPr lang="en-US" sz="1800" dirty="0">
                <a:latin typeface="Arial" charset="0"/>
                <a:cs typeface="+mn-cs"/>
              </a:rPr>
              <a:t>subject = complement subject  </a:t>
            </a:r>
            <a:r>
              <a:rPr lang="en-US" sz="2800" dirty="0">
                <a:sym typeface="Symbol" charset="0"/>
              </a:rPr>
              <a:t>  </a:t>
            </a:r>
            <a:r>
              <a:rPr lang="en-US" sz="1800" dirty="0">
                <a:latin typeface="Arial" charset="0"/>
                <a:cs typeface="+mn-cs"/>
                <a:sym typeface="Symbol" charset="0"/>
              </a:rPr>
              <a:t>complement object</a:t>
            </a:r>
          </a:p>
          <a:p>
            <a:pPr algn="l" eaLnBrk="0" hangingPunct="0">
              <a:spcBef>
                <a:spcPct val="30000"/>
              </a:spcBef>
              <a:defRPr/>
            </a:pPr>
            <a:r>
              <a:rPr lang="en-US" sz="1800" i="1" dirty="0">
                <a:latin typeface="Arial" charset="0"/>
                <a:cs typeface="+mn-cs"/>
                <a:sym typeface="Symbol" charset="0"/>
              </a:rPr>
              <a:t>                                 hungry                               cooked</a:t>
            </a:r>
            <a:endParaRPr lang="en-US" sz="1800" i="1" dirty="0">
              <a:latin typeface="Arial" charset="0"/>
              <a:cs typeface="+mn-cs"/>
            </a:endParaRPr>
          </a:p>
        </p:txBody>
      </p:sp>
      <p:sp>
        <p:nvSpPr>
          <p:cNvPr id="17" name="Down Arrow 16"/>
          <p:cNvSpPr/>
          <p:nvPr/>
        </p:nvSpPr>
        <p:spPr>
          <a:xfrm>
            <a:off x="4134005" y="4267200"/>
            <a:ext cx="304800" cy="6096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381405" y="4876800"/>
            <a:ext cx="4543794" cy="523220"/>
          </a:xfrm>
          <a:prstGeom prst="rect">
            <a:avLst/>
          </a:prstGeom>
          <a:noFill/>
          <a:ln w="127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latin typeface="Arial"/>
                <a:cs typeface="Arial"/>
              </a:rPr>
              <a:t>subject </a:t>
            </a:r>
            <a:r>
              <a:rPr lang="en-US" sz="2800" dirty="0">
                <a:sym typeface="Symbol" charset="0"/>
              </a:rPr>
              <a:t></a:t>
            </a:r>
            <a:r>
              <a:rPr lang="en-US" sz="1800" dirty="0">
                <a:latin typeface="Arial"/>
                <a:cs typeface="Arial"/>
                <a:sym typeface="Symbol" charset="0"/>
              </a:rPr>
              <a:t> s</a:t>
            </a:r>
            <a:r>
              <a:rPr lang="en-US" sz="1800" dirty="0">
                <a:latin typeface="Arial"/>
                <a:cs typeface="Arial"/>
              </a:rPr>
              <a:t>ingular </a:t>
            </a:r>
            <a:r>
              <a:rPr lang="en-US" sz="2800" dirty="0">
                <a:sym typeface="Symbol" charset="0"/>
              </a:rPr>
              <a:t>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>
                <a:latin typeface="Arial" charset="0"/>
                <a:sym typeface="Symbol" charset="0"/>
              </a:rPr>
              <a:t>verb singular-subject</a:t>
            </a:r>
            <a:r>
              <a:rPr lang="en-US" sz="1800" dirty="0">
                <a:latin typeface="Arial"/>
                <a:cs typeface="Arial"/>
              </a:rPr>
              <a:t>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E2B8FE-19A4-6B49-B96D-7DEAD0D52C38}"/>
              </a:ext>
            </a:extLst>
          </p:cNvPr>
          <p:cNvSpPr txBox="1"/>
          <p:nvPr/>
        </p:nvSpPr>
        <p:spPr>
          <a:xfrm>
            <a:off x="334089" y="6112133"/>
            <a:ext cx="8428911" cy="369332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latin typeface="Arial"/>
                <a:cs typeface="Arial"/>
              </a:rPr>
              <a:t>(Meta:  “Ed believes the chicken is ready to eat” ≠ Ed believes cooked or hungry)</a:t>
            </a:r>
          </a:p>
        </p:txBody>
      </p:sp>
    </p:spTree>
    <p:extLst>
      <p:ext uri="{BB962C8B-B14F-4D97-AF65-F5344CB8AC3E}">
        <p14:creationId xmlns:p14="http://schemas.microsoft.com/office/powerpoint/2010/main" val="2770199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" grpId="0" animBg="1"/>
      <p:bldP spid="4" grpId="0" animBg="1"/>
      <p:bldP spid="17" grpId="0" animBg="1"/>
      <p:bldP spid="2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80010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Boolean satisfiability</a:t>
            </a:r>
          </a:p>
        </p:txBody>
      </p:sp>
      <p:sp>
        <p:nvSpPr>
          <p:cNvPr id="54477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52400" y="4114800"/>
            <a:ext cx="8839200" cy="2209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dirty="0">
                <a:cs typeface="+mn-cs"/>
              </a:rPr>
              <a:t>Produces simple conjunctions of literal propositions</a:t>
            </a:r>
            <a:endParaRPr lang="en-US" sz="1600" dirty="0">
              <a:cs typeface="+mn-cs"/>
            </a:endParaRPr>
          </a:p>
          <a:p>
            <a:pPr eaLnBrk="1" hangingPunct="1">
              <a:lnSpc>
                <a:spcPct val="130000"/>
              </a:lnSpc>
              <a:defRPr/>
            </a:pPr>
            <a:r>
              <a:rPr lang="en-US" sz="2000" dirty="0">
                <a:solidFill>
                  <a:srgbClr val="FF0000"/>
                </a:solidFill>
                <a:cs typeface="+mn-cs"/>
              </a:rPr>
              <a:t>Easy checks for </a:t>
            </a:r>
            <a:r>
              <a:rPr lang="en-US" sz="2000" dirty="0" err="1">
                <a:solidFill>
                  <a:srgbClr val="FF0000"/>
                </a:solidFill>
                <a:cs typeface="+mn-cs"/>
              </a:rPr>
              <a:t>satisfiability</a:t>
            </a:r>
            <a:endParaRPr lang="en-US" sz="2000" dirty="0">
              <a:cs typeface="+mn-cs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/>
              <a:t>	</a:t>
            </a:r>
            <a:r>
              <a:rPr lang="en-US" sz="1800" dirty="0"/>
              <a:t>If   </a:t>
            </a:r>
            <a:r>
              <a:rPr lang="en-US" sz="1800" dirty="0" err="1"/>
              <a:t>a</a:t>
            </a:r>
            <a:r>
              <a:rPr lang="en-US" dirty="0" err="1">
                <a:sym typeface="Symbol" charset="0"/>
              </a:rPr>
              <a:t></a:t>
            </a:r>
            <a:r>
              <a:rPr lang="en-US" sz="1800" dirty="0" err="1">
                <a:sym typeface="Symbol" charset="0"/>
              </a:rPr>
              <a:t>d</a:t>
            </a:r>
            <a:r>
              <a:rPr lang="en-US" sz="1600" dirty="0">
                <a:sym typeface="Symbol" charset="0"/>
              </a:rPr>
              <a:t> </a:t>
            </a:r>
            <a:r>
              <a:rPr lang="en-US" sz="1400" dirty="0">
                <a:sym typeface="Symbol" charset="0"/>
              </a:rPr>
              <a:t> FALSE,  </a:t>
            </a:r>
            <a:r>
              <a:rPr lang="en-US" sz="1800" dirty="0"/>
              <a:t>replace any conjunction with a and d by </a:t>
            </a:r>
            <a:r>
              <a:rPr lang="en-US" sz="1400" dirty="0"/>
              <a:t>FALSE</a:t>
            </a:r>
            <a:r>
              <a:rPr lang="en-US" sz="1800" dirty="0"/>
              <a:t>.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z="2000" dirty="0">
                <a:solidFill>
                  <a:srgbClr val="FF0000"/>
                </a:solidFill>
                <a:cs typeface="+mn-cs"/>
              </a:rPr>
              <a:t>Blow-up</a:t>
            </a:r>
            <a:r>
              <a:rPr lang="en-US" sz="2000" dirty="0">
                <a:cs typeface="+mn-cs"/>
              </a:rPr>
              <a:t> of disjunctive structure before fact processing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z="2000" dirty="0">
                <a:cs typeface="+mn-cs"/>
              </a:rPr>
              <a:t>Individual facts are replicated (and re-processed):  Exponential time</a:t>
            </a:r>
            <a:endParaRPr lang="en-US" sz="1800" dirty="0">
              <a:cs typeface="+mn-cs"/>
              <a:sym typeface="Symbol" charset="0"/>
            </a:endParaRPr>
          </a:p>
        </p:txBody>
      </p:sp>
      <p:grpSp>
        <p:nvGrpSpPr>
          <p:cNvPr id="76803" name="Group 1028"/>
          <p:cNvGrpSpPr>
            <a:grpSpLocks/>
          </p:cNvGrpSpPr>
          <p:nvPr/>
        </p:nvGrpSpPr>
        <p:grpSpPr bwMode="auto">
          <a:xfrm>
            <a:off x="1600200" y="1752600"/>
            <a:ext cx="5257800" cy="1371600"/>
            <a:chOff x="1008" y="1296"/>
            <a:chExt cx="3312" cy="864"/>
          </a:xfrm>
        </p:grpSpPr>
        <p:sp>
          <p:nvSpPr>
            <p:cNvPr id="544773" name="Text Box 1029"/>
            <p:cNvSpPr txBox="1">
              <a:spLocks noChangeArrowheads="1"/>
            </p:cNvSpPr>
            <p:nvPr/>
          </p:nvSpPr>
          <p:spPr bwMode="auto">
            <a:xfrm>
              <a:off x="1008" y="1603"/>
              <a:ext cx="14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sz="2000" dirty="0">
                  <a:cs typeface="+mn-cs"/>
                </a:rPr>
                <a:t>(a </a:t>
              </a:r>
              <a:r>
                <a:rPr lang="en-US" sz="2000" dirty="0">
                  <a:cs typeface="+mn-cs"/>
                  <a:sym typeface="Symbol" charset="0"/>
                </a:rPr>
                <a:t></a:t>
              </a:r>
              <a:r>
                <a:rPr lang="en-US" sz="2000" dirty="0">
                  <a:cs typeface="+mn-cs"/>
                </a:rPr>
                <a:t> b) </a:t>
              </a:r>
              <a:r>
                <a:rPr lang="en-US" sz="2000" dirty="0">
                  <a:cs typeface="+mn-cs"/>
                  <a:sym typeface="Symbol" charset="0"/>
                </a:rPr>
                <a:t></a:t>
              </a:r>
              <a:r>
                <a:rPr lang="en-US" sz="2000" dirty="0">
                  <a:cs typeface="+mn-cs"/>
                </a:rPr>
                <a:t> e </a:t>
              </a:r>
              <a:r>
                <a:rPr lang="en-US" sz="2000" dirty="0">
                  <a:cs typeface="+mn-cs"/>
                  <a:sym typeface="Symbol" charset="0"/>
                </a:rPr>
                <a:t></a:t>
              </a:r>
              <a:r>
                <a:rPr lang="en-US" sz="2000" dirty="0">
                  <a:cs typeface="+mn-cs"/>
                </a:rPr>
                <a:t> (c </a:t>
              </a:r>
              <a:r>
                <a:rPr lang="en-US" sz="2000" dirty="0">
                  <a:cs typeface="+mn-cs"/>
                  <a:sym typeface="Symbol" charset="0"/>
                </a:rPr>
                <a:t></a:t>
              </a:r>
              <a:r>
                <a:rPr lang="en-US" sz="2000" dirty="0">
                  <a:cs typeface="+mn-cs"/>
                </a:rPr>
                <a:t> d)</a:t>
              </a:r>
            </a:p>
          </p:txBody>
        </p:sp>
        <p:sp>
          <p:nvSpPr>
            <p:cNvPr id="544774" name="Text Box 1030"/>
            <p:cNvSpPr txBox="1">
              <a:spLocks noChangeArrowheads="1"/>
            </p:cNvSpPr>
            <p:nvPr/>
          </p:nvSpPr>
          <p:spPr bwMode="auto">
            <a:xfrm>
              <a:off x="3360" y="1296"/>
              <a:ext cx="96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dirty="0">
                  <a:cs typeface="+mn-cs"/>
                </a:rPr>
                <a:t> </a:t>
              </a:r>
              <a:r>
                <a:rPr lang="en-US" sz="2000" dirty="0">
                  <a:cs typeface="+mn-cs"/>
                </a:rPr>
                <a:t>  (a </a:t>
              </a:r>
              <a:r>
                <a:rPr lang="en-US" sz="2000" dirty="0">
                  <a:cs typeface="+mn-cs"/>
                  <a:sym typeface="Symbol" charset="0"/>
                </a:rPr>
                <a:t></a:t>
              </a:r>
              <a:r>
                <a:rPr lang="en-US" sz="2000" dirty="0">
                  <a:cs typeface="+mn-cs"/>
                </a:rPr>
                <a:t> e </a:t>
              </a:r>
              <a:r>
                <a:rPr lang="en-US" sz="2000" dirty="0">
                  <a:cs typeface="+mn-cs"/>
                  <a:sym typeface="Symbol" charset="0"/>
                </a:rPr>
                <a:t></a:t>
              </a:r>
              <a:r>
                <a:rPr lang="en-US" sz="2000" dirty="0">
                  <a:cs typeface="+mn-cs"/>
                </a:rPr>
                <a:t> c)</a:t>
              </a:r>
              <a:br>
                <a:rPr lang="en-US" sz="2000" dirty="0">
                  <a:cs typeface="+mn-cs"/>
                </a:rPr>
              </a:br>
              <a:r>
                <a:rPr lang="en-US" sz="2000" dirty="0">
                  <a:cs typeface="+mn-cs"/>
                  <a:sym typeface="Symbol" charset="0"/>
                </a:rPr>
                <a:t></a:t>
              </a:r>
              <a:r>
                <a:rPr lang="en-US" sz="2000" dirty="0">
                  <a:cs typeface="+mn-cs"/>
                </a:rPr>
                <a:t> (a </a:t>
              </a:r>
              <a:r>
                <a:rPr lang="en-US" sz="2000" dirty="0">
                  <a:cs typeface="+mn-cs"/>
                  <a:sym typeface="Symbol" charset="0"/>
                </a:rPr>
                <a:t></a:t>
              </a:r>
              <a:r>
                <a:rPr lang="en-US" sz="2000" dirty="0">
                  <a:cs typeface="+mn-cs"/>
                </a:rPr>
                <a:t> e </a:t>
              </a:r>
              <a:r>
                <a:rPr lang="en-US" sz="2000" dirty="0">
                  <a:cs typeface="+mn-cs"/>
                  <a:sym typeface="Symbol" charset="0"/>
                </a:rPr>
                <a:t></a:t>
              </a:r>
              <a:r>
                <a:rPr lang="en-US" sz="2000" dirty="0">
                  <a:cs typeface="+mn-cs"/>
                </a:rPr>
                <a:t> d)</a:t>
              </a:r>
              <a:br>
                <a:rPr lang="en-US" sz="2000" dirty="0">
                  <a:cs typeface="+mn-cs"/>
                </a:rPr>
              </a:br>
              <a:r>
                <a:rPr lang="en-US" sz="2000" dirty="0">
                  <a:cs typeface="+mn-cs"/>
                  <a:sym typeface="Symbol" charset="0"/>
                </a:rPr>
                <a:t></a:t>
              </a:r>
              <a:r>
                <a:rPr lang="en-US" sz="2000" dirty="0">
                  <a:cs typeface="+mn-cs"/>
                </a:rPr>
                <a:t> (b </a:t>
              </a:r>
              <a:r>
                <a:rPr lang="en-US" sz="2000" dirty="0">
                  <a:cs typeface="+mn-cs"/>
                  <a:sym typeface="Symbol" charset="0"/>
                </a:rPr>
                <a:t></a:t>
              </a:r>
              <a:r>
                <a:rPr lang="en-US" sz="2000" dirty="0">
                  <a:cs typeface="+mn-cs"/>
                </a:rPr>
                <a:t> e </a:t>
              </a:r>
              <a:r>
                <a:rPr lang="en-US" sz="2000" dirty="0">
                  <a:cs typeface="+mn-cs"/>
                  <a:sym typeface="Symbol" charset="0"/>
                </a:rPr>
                <a:t></a:t>
              </a:r>
              <a:r>
                <a:rPr lang="en-US" sz="2000" dirty="0">
                  <a:cs typeface="+mn-cs"/>
                </a:rPr>
                <a:t> c)</a:t>
              </a:r>
              <a:br>
                <a:rPr lang="en-US" sz="2000" dirty="0">
                  <a:cs typeface="+mn-cs"/>
                </a:rPr>
              </a:br>
              <a:r>
                <a:rPr lang="en-US" sz="2000" dirty="0">
                  <a:cs typeface="+mn-cs"/>
                  <a:sym typeface="Symbol" charset="0"/>
                </a:rPr>
                <a:t></a:t>
              </a:r>
              <a:r>
                <a:rPr lang="en-US" sz="2000" dirty="0">
                  <a:cs typeface="+mn-cs"/>
                </a:rPr>
                <a:t> (b </a:t>
              </a:r>
              <a:r>
                <a:rPr lang="en-US" sz="2000" dirty="0">
                  <a:cs typeface="+mn-cs"/>
                  <a:sym typeface="Symbol" charset="0"/>
                </a:rPr>
                <a:t></a:t>
              </a:r>
              <a:r>
                <a:rPr lang="en-US" sz="2000" dirty="0">
                  <a:cs typeface="+mn-cs"/>
                </a:rPr>
                <a:t> e </a:t>
              </a:r>
              <a:r>
                <a:rPr lang="en-US" sz="2000" dirty="0">
                  <a:cs typeface="+mn-cs"/>
                  <a:sym typeface="Symbol" charset="0"/>
                </a:rPr>
                <a:t></a:t>
              </a:r>
              <a:r>
                <a:rPr lang="en-US" sz="2000" dirty="0">
                  <a:cs typeface="+mn-cs"/>
                </a:rPr>
                <a:t> d)</a:t>
              </a:r>
            </a:p>
          </p:txBody>
        </p:sp>
        <p:sp>
          <p:nvSpPr>
            <p:cNvPr id="544775" name="AutoShape 1031"/>
            <p:cNvSpPr>
              <a:spLocks noChangeArrowheads="1"/>
            </p:cNvSpPr>
            <p:nvPr/>
          </p:nvSpPr>
          <p:spPr bwMode="auto">
            <a:xfrm>
              <a:off x="2664" y="1632"/>
              <a:ext cx="528" cy="192"/>
            </a:xfrm>
            <a:prstGeom prst="rightArrow">
              <a:avLst>
                <a:gd name="adj1" fmla="val 50000"/>
                <a:gd name="adj2" fmla="val 6875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544776" name="Rectangle 1032"/>
          <p:cNvSpPr>
            <a:spLocks noChangeArrowheads="1"/>
          </p:cNvSpPr>
          <p:nvPr/>
        </p:nvSpPr>
        <p:spPr bwMode="auto">
          <a:xfrm>
            <a:off x="304800" y="1075649"/>
            <a:ext cx="8077200" cy="374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6474" tIns="48237" rIns="96474" bIns="48237" anchor="ctr">
            <a:spAutoFit/>
          </a:bodyPr>
          <a:lstStyle/>
          <a:p>
            <a:pPr algn="l" eaLnBrk="0" hangingPunct="0">
              <a:spcBef>
                <a:spcPct val="30000"/>
              </a:spcBef>
              <a:defRPr/>
            </a:pPr>
            <a:r>
              <a:rPr lang="en-US" sz="1800" dirty="0">
                <a:latin typeface="Arial" charset="0"/>
                <a:cs typeface="+mn-cs"/>
              </a:rPr>
              <a:t>Can solve Boolean formulas by multiplying out:  Disjunctive Normal Form</a:t>
            </a:r>
            <a:endParaRPr lang="en-US" sz="1200" dirty="0"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27596DD-3146-9F40-A269-92C35B1D6D34}"/>
              </a:ext>
            </a:extLst>
          </p:cNvPr>
          <p:cNvSpPr txBox="1"/>
          <p:nvPr/>
        </p:nvSpPr>
        <p:spPr>
          <a:xfrm>
            <a:off x="827367" y="3334568"/>
            <a:ext cx="6974986" cy="338554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pPr algn="l"/>
            <a:r>
              <a:rPr lang="en-US" sz="1600" kern="0" dirty="0">
                <a:solidFill>
                  <a:srgbClr val="000000"/>
                </a:solidFill>
                <a:latin typeface="Arial"/>
                <a:ea typeface="ＭＳ Ｐゴシック" pitchFamily="-111" charset="-128"/>
                <a:cs typeface="+mn-cs"/>
              </a:rPr>
              <a:t> a, b, c, d, e are facts in a ”base-theory”:  strings, trees, graphs, formulas…</a:t>
            </a:r>
            <a:endParaRPr lang="en-US" sz="18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15838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915400" cy="563563"/>
          </a:xfrm>
        </p:spPr>
        <p:txBody>
          <a:bodyPr/>
          <a:lstStyle/>
          <a:p>
            <a:r>
              <a:rPr lang="en-US" dirty="0"/>
              <a:t>Difficult to map between form and meaning</a:t>
            </a:r>
            <a:endParaRPr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610600" cy="30861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tabLst>
                <a:tab pos="909638" algn="l"/>
                <a:tab pos="3998913" algn="l"/>
              </a:tabLst>
            </a:pPr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Languages are </a:t>
            </a:r>
            <a:r>
              <a:rPr lang="en-US" dirty="0">
                <a:solidFill>
                  <a:srgbClr val="006699"/>
                </a:solidFill>
                <a:ea typeface="ＭＳ Ｐゴシック" pitchFamily="-109" charset="-128"/>
                <a:cs typeface="ＭＳ Ｐゴシック" pitchFamily="-109" charset="-128"/>
              </a:rPr>
              <a:t>hard to </a:t>
            </a:r>
            <a:r>
              <a:rPr lang="en-US" dirty="0">
                <a:solidFill>
                  <a:srgbClr val="006699"/>
                </a:solidFill>
                <a:latin typeface="+mj-lt"/>
                <a:ea typeface="ＭＳ Ｐゴシック" pitchFamily="-109" charset="-128"/>
              </a:rPr>
              <a:t>describe</a:t>
            </a:r>
          </a:p>
          <a:p>
            <a:pPr lvl="1">
              <a:tabLst>
                <a:tab pos="909638" algn="l"/>
                <a:tab pos="3998913" algn="l"/>
              </a:tabLst>
            </a:pPr>
            <a:r>
              <a:rPr lang="en-US" sz="2000" dirty="0"/>
              <a:t>Meaning depends on complex properties of words and sequences</a:t>
            </a:r>
          </a:p>
          <a:p>
            <a:pPr lvl="1" indent="-1588">
              <a:buFontTx/>
              <a:buNone/>
              <a:tabLst>
                <a:tab pos="909638" algn="l"/>
                <a:tab pos="3998913" algn="l"/>
              </a:tabLst>
            </a:pPr>
            <a:r>
              <a:rPr lang="en-US" altLang="ja-JP" sz="2000" i="1" dirty="0"/>
              <a:t>		  The chicken </a:t>
            </a:r>
            <a:r>
              <a:rPr lang="en-US" sz="2000" i="1" dirty="0"/>
              <a:t>is  </a:t>
            </a:r>
            <a:r>
              <a:rPr lang="en-US" sz="2000" i="1" u="sng" dirty="0"/>
              <a:t>eager</a:t>
            </a:r>
            <a:r>
              <a:rPr lang="en-US" sz="2000" i="1" dirty="0"/>
              <a:t>  to eat	</a:t>
            </a:r>
            <a:r>
              <a:rPr lang="en-US" sz="2000" dirty="0"/>
              <a:t>Chicken is hungry</a:t>
            </a:r>
          </a:p>
          <a:p>
            <a:pPr lvl="1" indent="-1588">
              <a:lnSpc>
                <a:spcPct val="60000"/>
              </a:lnSpc>
              <a:buFontTx/>
              <a:buNone/>
              <a:tabLst>
                <a:tab pos="909638" algn="l"/>
                <a:tab pos="3998913" algn="l"/>
              </a:tabLst>
            </a:pPr>
            <a:r>
              <a:rPr lang="en-US" sz="2000" dirty="0"/>
              <a:t>		  </a:t>
            </a:r>
            <a:r>
              <a:rPr lang="en-US" sz="2000" i="1" dirty="0"/>
              <a:t>The chicken is  </a:t>
            </a:r>
            <a:r>
              <a:rPr lang="en-US" sz="2000" u="sng" dirty="0"/>
              <a:t>easy</a:t>
            </a:r>
            <a:r>
              <a:rPr lang="en-US" sz="2000" i="1" dirty="0"/>
              <a:t>   to eat	</a:t>
            </a:r>
            <a:r>
              <a:rPr lang="en-US" sz="2000" dirty="0"/>
              <a:t>Someone can eat the chicken</a:t>
            </a:r>
          </a:p>
          <a:p>
            <a:pPr lvl="1">
              <a:lnSpc>
                <a:spcPct val="150000"/>
              </a:lnSpc>
              <a:buFontTx/>
              <a:buNone/>
              <a:tabLst>
                <a:tab pos="909638" algn="l"/>
                <a:tab pos="3998913" algn="l"/>
              </a:tabLst>
            </a:pPr>
            <a:r>
              <a:rPr lang="en-US" sz="2000" dirty="0"/>
              <a:t>		  </a:t>
            </a:r>
            <a:r>
              <a:rPr lang="en-US" sz="2000" i="1" dirty="0"/>
              <a:t>John looked </a:t>
            </a:r>
            <a:r>
              <a:rPr lang="en-US" sz="2000" i="1" u="sng" dirty="0"/>
              <a:t>up it</a:t>
            </a:r>
            <a:r>
              <a:rPr lang="en-US" sz="2000" i="1" dirty="0"/>
              <a:t>		</a:t>
            </a:r>
            <a:r>
              <a:rPr lang="en-US" sz="2000" dirty="0"/>
              <a:t>John used a periscope</a:t>
            </a:r>
          </a:p>
          <a:p>
            <a:pPr lvl="1">
              <a:lnSpc>
                <a:spcPct val="70000"/>
              </a:lnSpc>
              <a:buFontTx/>
              <a:buNone/>
              <a:tabLst>
                <a:tab pos="909638" algn="l"/>
                <a:tab pos="3998913" algn="l"/>
              </a:tabLst>
            </a:pPr>
            <a:r>
              <a:rPr lang="en-US" sz="2000" dirty="0"/>
              <a:t>		  </a:t>
            </a:r>
            <a:r>
              <a:rPr lang="en-US" sz="2000" i="1" dirty="0"/>
              <a:t>John looked </a:t>
            </a:r>
            <a:r>
              <a:rPr lang="en-US" sz="2000" i="1" u="sng" dirty="0"/>
              <a:t>it up</a:t>
            </a:r>
            <a:r>
              <a:rPr lang="en-US" sz="2000" i="1" dirty="0"/>
              <a:t>		</a:t>
            </a:r>
            <a:r>
              <a:rPr lang="en-US" sz="2000" dirty="0"/>
              <a:t>John used a phone book</a:t>
            </a:r>
          </a:p>
          <a:p>
            <a:pPr lvl="1">
              <a:tabLst>
                <a:tab pos="909638" algn="l"/>
                <a:tab pos="3998913" algn="l"/>
              </a:tabLst>
            </a:pPr>
            <a:r>
              <a:rPr lang="en-US" sz="2000" dirty="0"/>
              <a:t>Unpredictable interactions</a:t>
            </a:r>
          </a:p>
          <a:p>
            <a:pPr lvl="1">
              <a:tabLst>
                <a:tab pos="909638" algn="l"/>
                <a:tab pos="3998913" algn="l"/>
              </a:tabLst>
            </a:pPr>
            <a:r>
              <a:rPr lang="en-US" sz="2000" dirty="0"/>
              <a:t>Different languages rely on different properties</a:t>
            </a:r>
          </a:p>
        </p:txBody>
      </p:sp>
      <p:sp>
        <p:nvSpPr>
          <p:cNvPr id="28676" name="Rectangle 3"/>
          <p:cNvSpPr txBox="1">
            <a:spLocks noChangeArrowheads="1"/>
          </p:cNvSpPr>
          <p:nvPr/>
        </p:nvSpPr>
        <p:spPr bwMode="auto">
          <a:xfrm>
            <a:off x="381000" y="4427536"/>
            <a:ext cx="8610600" cy="197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457200" indent="-457200" algn="l" eaLnBrk="0" hangingPunct="0">
              <a:spcBef>
                <a:spcPct val="20000"/>
              </a:spcBef>
              <a:buFont typeface="Wingdings" charset="2"/>
              <a:buChar char="§"/>
              <a:tabLst>
                <a:tab pos="909638" algn="l"/>
                <a:tab pos="3998913" algn="l"/>
              </a:tabLst>
            </a:pPr>
            <a:r>
              <a:rPr lang="en-US" sz="2800" dirty="0">
                <a:latin typeface="Arial" pitchFamily="-109" charset="0"/>
              </a:rPr>
              <a:t>Languages are </a:t>
            </a:r>
            <a:r>
              <a:rPr lang="en-US" sz="2800" dirty="0">
                <a:solidFill>
                  <a:srgbClr val="006699"/>
                </a:solidFill>
                <a:latin typeface="Arial" pitchFamily="-109" charset="0"/>
              </a:rPr>
              <a:t>hard to </a:t>
            </a:r>
            <a:r>
              <a:rPr lang="en-US" sz="2800" dirty="0">
                <a:solidFill>
                  <a:srgbClr val="006699"/>
                </a:solidFill>
                <a:latin typeface="+mj-lt"/>
              </a:rPr>
              <a:t>compute</a:t>
            </a:r>
          </a:p>
          <a:p>
            <a:pPr marL="800100" lvl="1" indent="-342900" algn="l" eaLnBrk="0" hangingPunct="0">
              <a:spcBef>
                <a:spcPct val="20000"/>
              </a:spcBef>
              <a:buFont typeface="Wingdings" charset="2"/>
              <a:buChar char="§"/>
              <a:tabLst>
                <a:tab pos="909638" algn="l"/>
                <a:tab pos="3998913" algn="l"/>
              </a:tabLst>
            </a:pPr>
            <a:r>
              <a:rPr lang="en-US" sz="2000" dirty="0">
                <a:latin typeface="Arial" pitchFamily="-109" charset="0"/>
                <a:ea typeface="Arial" pitchFamily="-109" charset="0"/>
                <a:cs typeface="Arial" pitchFamily="-109" charset="0"/>
              </a:rPr>
              <a:t>Expensive to recognize complex patterns</a:t>
            </a:r>
          </a:p>
          <a:p>
            <a:pPr marL="800100" lvl="1" indent="-342900" algn="l" eaLnBrk="0" hangingPunct="0">
              <a:spcBef>
                <a:spcPct val="20000"/>
              </a:spcBef>
              <a:buFont typeface="Wingdings" charset="2"/>
              <a:buChar char="§"/>
              <a:tabLst>
                <a:tab pos="909638" algn="l"/>
                <a:tab pos="3998913" algn="l"/>
              </a:tabLst>
            </a:pPr>
            <a:r>
              <a:rPr lang="en-US" sz="2000" dirty="0">
                <a:latin typeface="Arial" pitchFamily="-109" charset="0"/>
                <a:ea typeface="Arial" pitchFamily="-109" charset="0"/>
                <a:cs typeface="Arial" pitchFamily="-109" charset="0"/>
              </a:rPr>
              <a:t>Patterns overlap</a:t>
            </a:r>
            <a:endParaRPr lang="en-US" sz="2000" dirty="0">
              <a:latin typeface="Arial" pitchFamily="-109" charset="0"/>
            </a:endParaRPr>
          </a:p>
          <a:p>
            <a:pPr lvl="1" algn="l" eaLnBrk="0" hangingPunct="0">
              <a:spcBef>
                <a:spcPct val="20000"/>
              </a:spcBef>
              <a:tabLst>
                <a:tab pos="909638" algn="l"/>
                <a:tab pos="3998913" algn="l"/>
              </a:tabLst>
            </a:pPr>
            <a:r>
              <a:rPr lang="en-US" sz="2000" i="1" dirty="0">
                <a:latin typeface="+mn-lt"/>
                <a:ea typeface="ＭＳ Ｐゴシック" pitchFamily="-65" charset="-128"/>
              </a:rPr>
              <a:t>	   The chicken is  </a:t>
            </a:r>
            <a:r>
              <a:rPr lang="en-US" sz="2000" i="1" u="sng" dirty="0">
                <a:latin typeface="+mn-lt"/>
                <a:ea typeface="ＭＳ Ｐゴシック" pitchFamily="-65" charset="-128"/>
              </a:rPr>
              <a:t>ready</a:t>
            </a:r>
            <a:r>
              <a:rPr lang="en-US" sz="2000" i="1" dirty="0">
                <a:latin typeface="+mn-lt"/>
                <a:ea typeface="ＭＳ Ｐゴシック" pitchFamily="-65" charset="-128"/>
              </a:rPr>
              <a:t>  to eat</a:t>
            </a:r>
          </a:p>
          <a:p>
            <a:pPr marL="800100" lvl="1" indent="-342900" algn="l" eaLnBrk="0" hangingPunct="0">
              <a:spcBef>
                <a:spcPct val="20000"/>
              </a:spcBef>
              <a:buFont typeface="Wingdings" charset="2"/>
              <a:buChar char="§"/>
              <a:tabLst>
                <a:tab pos="909638" algn="l"/>
                <a:tab pos="3998913" algn="l"/>
              </a:tabLst>
            </a:pPr>
            <a:r>
              <a:rPr lang="en-US" sz="2000" dirty="0">
                <a:latin typeface="Arial" pitchFamily="-109" charset="0"/>
                <a:ea typeface="Arial" pitchFamily="-109" charset="0"/>
                <a:cs typeface="Arial" pitchFamily="-109" charset="0"/>
              </a:rPr>
              <a:t>Ambiguities multiply:   explosion in time and space</a:t>
            </a:r>
          </a:p>
        </p:txBody>
      </p:sp>
    </p:spTree>
    <p:extLst>
      <p:ext uri="{BB962C8B-B14F-4D97-AF65-F5344CB8AC3E}">
        <p14:creationId xmlns:p14="http://schemas.microsoft.com/office/powerpoint/2010/main" val="1349275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20" name="Text Box 1028"/>
          <p:cNvSpPr txBox="1">
            <a:spLocks noChangeArrowheads="1"/>
          </p:cNvSpPr>
          <p:nvPr/>
        </p:nvSpPr>
        <p:spPr bwMode="auto">
          <a:xfrm>
            <a:off x="914400" y="114935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800" dirty="0">
                <a:cs typeface="+mn-cs"/>
              </a:rPr>
              <a:t>(a </a:t>
            </a:r>
            <a:r>
              <a:rPr lang="en-US" sz="1800" dirty="0">
                <a:cs typeface="+mn-cs"/>
                <a:sym typeface="Symbol" charset="0"/>
              </a:rPr>
              <a:t></a:t>
            </a:r>
            <a:r>
              <a:rPr lang="en-US" sz="1800" dirty="0">
                <a:cs typeface="+mn-cs"/>
              </a:rPr>
              <a:t> b) </a:t>
            </a:r>
            <a:r>
              <a:rPr lang="en-US" sz="1800" dirty="0">
                <a:cs typeface="+mn-cs"/>
                <a:sym typeface="Symbol" charset="0"/>
              </a:rPr>
              <a:t></a:t>
            </a:r>
            <a:r>
              <a:rPr lang="en-US" sz="1800" dirty="0">
                <a:cs typeface="+mn-cs"/>
              </a:rPr>
              <a:t> e </a:t>
            </a:r>
            <a:r>
              <a:rPr lang="en-US" sz="1800" dirty="0">
                <a:cs typeface="+mn-cs"/>
                <a:sym typeface="Symbol" charset="0"/>
              </a:rPr>
              <a:t></a:t>
            </a:r>
            <a:r>
              <a:rPr lang="en-US" sz="1800" dirty="0">
                <a:cs typeface="+mn-cs"/>
              </a:rPr>
              <a:t> (c </a:t>
            </a:r>
            <a:r>
              <a:rPr lang="en-US" sz="1800" dirty="0">
                <a:cs typeface="+mn-cs"/>
                <a:sym typeface="Symbol" charset="0"/>
              </a:rPr>
              <a:t></a:t>
            </a:r>
            <a:r>
              <a:rPr lang="en-US" sz="1800" dirty="0">
                <a:cs typeface="+mn-cs"/>
              </a:rPr>
              <a:t> d)</a:t>
            </a:r>
          </a:p>
        </p:txBody>
      </p:sp>
      <p:sp>
        <p:nvSpPr>
          <p:cNvPr id="546821" name="Text Box 1029"/>
          <p:cNvSpPr txBox="1">
            <a:spLocks noChangeArrowheads="1"/>
          </p:cNvSpPr>
          <p:nvPr/>
        </p:nvSpPr>
        <p:spPr bwMode="auto">
          <a:xfrm>
            <a:off x="4495800" y="1150938"/>
            <a:ext cx="403860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800" dirty="0" err="1">
                <a:cs typeface="+mn-cs"/>
              </a:rPr>
              <a:t>p</a:t>
            </a:r>
            <a:r>
              <a:rPr lang="en-US" sz="1800" dirty="0" err="1">
                <a:cs typeface="+mn-cs"/>
                <a:sym typeface="Symbol" charset="0"/>
              </a:rPr>
              <a:t></a:t>
            </a:r>
            <a:r>
              <a:rPr lang="en-US" sz="1800" dirty="0" err="1">
                <a:cs typeface="+mn-cs"/>
              </a:rPr>
              <a:t>a</a:t>
            </a:r>
            <a:r>
              <a:rPr lang="en-US" sz="1800" dirty="0">
                <a:cs typeface="+mn-cs"/>
              </a:rPr>
              <a:t>  </a:t>
            </a:r>
            <a:r>
              <a:rPr lang="en-US" sz="1800" dirty="0">
                <a:cs typeface="+mn-cs"/>
                <a:sym typeface="Symbol" charset="0"/>
              </a:rPr>
              <a:t></a:t>
            </a:r>
            <a:r>
              <a:rPr lang="en-US" sz="1800" dirty="0">
                <a:cs typeface="+mn-cs"/>
              </a:rPr>
              <a:t>  </a:t>
            </a:r>
            <a:r>
              <a:rPr lang="en-US" sz="1800" dirty="0">
                <a:cs typeface="+mn-cs"/>
                <a:sym typeface="Symbol" charset="0"/>
              </a:rPr>
              <a:t></a:t>
            </a:r>
            <a:r>
              <a:rPr lang="en-US" sz="1800" dirty="0" err="1">
                <a:cs typeface="+mn-cs"/>
                <a:sym typeface="Symbol" charset="0"/>
              </a:rPr>
              <a:t>p</a:t>
            </a:r>
            <a:r>
              <a:rPr lang="en-US" sz="1800" dirty="0" err="1">
                <a:cs typeface="+mn-cs"/>
              </a:rPr>
              <a:t>b</a:t>
            </a:r>
            <a:r>
              <a:rPr lang="en-US" sz="1800" dirty="0">
                <a:cs typeface="+mn-cs"/>
              </a:rPr>
              <a:t>  </a:t>
            </a:r>
            <a:r>
              <a:rPr lang="en-US" sz="1800" dirty="0">
                <a:cs typeface="+mn-cs"/>
                <a:sym typeface="Symbol" charset="0"/>
              </a:rPr>
              <a:t></a:t>
            </a:r>
            <a:r>
              <a:rPr lang="en-US" sz="1800" dirty="0">
                <a:cs typeface="+mn-cs"/>
              </a:rPr>
              <a:t>  e  </a:t>
            </a:r>
            <a:r>
              <a:rPr lang="en-US" sz="1800" dirty="0">
                <a:cs typeface="+mn-cs"/>
                <a:sym typeface="Symbol" charset="0"/>
              </a:rPr>
              <a:t></a:t>
            </a:r>
            <a:r>
              <a:rPr lang="en-US" sz="1800" dirty="0">
                <a:cs typeface="+mn-cs"/>
              </a:rPr>
              <a:t>  </a:t>
            </a:r>
            <a:r>
              <a:rPr lang="en-US" sz="1800" dirty="0" err="1">
                <a:cs typeface="+mn-cs"/>
              </a:rPr>
              <a:t>q</a:t>
            </a:r>
            <a:r>
              <a:rPr lang="en-US" sz="1800" dirty="0" err="1">
                <a:cs typeface="+mn-cs"/>
                <a:sym typeface="Symbol" charset="0"/>
              </a:rPr>
              <a:t>c</a:t>
            </a:r>
            <a:r>
              <a:rPr lang="en-US" sz="1800" dirty="0">
                <a:cs typeface="+mn-cs"/>
              </a:rPr>
              <a:t>  </a:t>
            </a:r>
            <a:r>
              <a:rPr lang="en-US" sz="1800" dirty="0">
                <a:cs typeface="+mn-cs"/>
                <a:sym typeface="Symbol" charset="0"/>
              </a:rPr>
              <a:t></a:t>
            </a:r>
            <a:r>
              <a:rPr lang="en-US" sz="1800" dirty="0">
                <a:cs typeface="+mn-cs"/>
              </a:rPr>
              <a:t>  </a:t>
            </a:r>
            <a:r>
              <a:rPr lang="en-US" sz="1800" dirty="0">
                <a:cs typeface="+mn-cs"/>
                <a:sym typeface="Symbol" charset="0"/>
              </a:rPr>
              <a:t></a:t>
            </a:r>
            <a:r>
              <a:rPr lang="en-US" sz="1800" dirty="0" err="1">
                <a:cs typeface="+mn-cs"/>
                <a:sym typeface="Symbol" charset="0"/>
              </a:rPr>
              <a:t>q</a:t>
            </a:r>
            <a:r>
              <a:rPr lang="en-US" sz="1800" dirty="0" err="1">
                <a:cs typeface="+mn-cs"/>
              </a:rPr>
              <a:t>d</a:t>
            </a:r>
            <a:endParaRPr lang="en-US" sz="1800" dirty="0">
              <a:cs typeface="+mn-cs"/>
            </a:endParaRPr>
          </a:p>
        </p:txBody>
      </p:sp>
      <p:sp>
        <p:nvSpPr>
          <p:cNvPr id="546822" name="AutoShape 1030"/>
          <p:cNvSpPr>
            <a:spLocks noChangeArrowheads="1"/>
          </p:cNvSpPr>
          <p:nvPr/>
        </p:nvSpPr>
        <p:spPr bwMode="auto">
          <a:xfrm>
            <a:off x="3352800" y="1143000"/>
            <a:ext cx="838200" cy="381000"/>
          </a:xfrm>
          <a:prstGeom prst="rightArrow">
            <a:avLst>
              <a:gd name="adj1" fmla="val 50000"/>
              <a:gd name="adj2" fmla="val 55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80901" name="Group 1031"/>
          <p:cNvGrpSpPr>
            <a:grpSpLocks/>
          </p:cNvGrpSpPr>
          <p:nvPr/>
        </p:nvGrpSpPr>
        <p:grpSpPr bwMode="auto">
          <a:xfrm>
            <a:off x="838200" y="1470025"/>
            <a:ext cx="1981200" cy="1403350"/>
            <a:chOff x="912" y="1248"/>
            <a:chExt cx="1248" cy="884"/>
          </a:xfrm>
        </p:grpSpPr>
        <p:sp>
          <p:nvSpPr>
            <p:cNvPr id="546824" name="Text Box 1032"/>
            <p:cNvSpPr txBox="1">
              <a:spLocks noChangeArrowheads="1"/>
            </p:cNvSpPr>
            <p:nvPr/>
          </p:nvSpPr>
          <p:spPr bwMode="auto">
            <a:xfrm>
              <a:off x="1440" y="1248"/>
              <a:ext cx="19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sz="1600">
                  <a:cs typeface="+mn-cs"/>
                  <a:sym typeface="Symbol" charset="0"/>
                </a:rPr>
                <a:t></a:t>
              </a:r>
            </a:p>
          </p:txBody>
        </p:sp>
        <p:sp>
          <p:nvSpPr>
            <p:cNvPr id="546825" name="Text Box 1033"/>
            <p:cNvSpPr txBox="1">
              <a:spLocks noChangeArrowheads="1"/>
            </p:cNvSpPr>
            <p:nvPr/>
          </p:nvSpPr>
          <p:spPr bwMode="auto">
            <a:xfrm>
              <a:off x="1824" y="1584"/>
              <a:ext cx="19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sz="1600">
                  <a:cs typeface="+mn-cs"/>
                  <a:sym typeface="Symbol" charset="0"/>
                </a:rPr>
                <a:t></a:t>
              </a:r>
            </a:p>
          </p:txBody>
        </p:sp>
        <p:sp>
          <p:nvSpPr>
            <p:cNvPr id="546826" name="Text Box 1034"/>
            <p:cNvSpPr txBox="1">
              <a:spLocks noChangeArrowheads="1"/>
            </p:cNvSpPr>
            <p:nvPr/>
          </p:nvSpPr>
          <p:spPr bwMode="auto">
            <a:xfrm>
              <a:off x="912" y="1920"/>
              <a:ext cx="19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1600">
                  <a:cs typeface="+mn-cs"/>
                </a:rPr>
                <a:t>a</a:t>
              </a:r>
            </a:p>
          </p:txBody>
        </p:sp>
        <p:sp>
          <p:nvSpPr>
            <p:cNvPr id="546827" name="Text Box 1035"/>
            <p:cNvSpPr txBox="1">
              <a:spLocks noChangeArrowheads="1"/>
            </p:cNvSpPr>
            <p:nvPr/>
          </p:nvSpPr>
          <p:spPr bwMode="auto">
            <a:xfrm>
              <a:off x="1200" y="1920"/>
              <a:ext cx="19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1600">
                  <a:cs typeface="+mn-cs"/>
                </a:rPr>
                <a:t>b</a:t>
              </a:r>
            </a:p>
          </p:txBody>
        </p:sp>
        <p:sp>
          <p:nvSpPr>
            <p:cNvPr id="546828" name="Text Box 1036"/>
            <p:cNvSpPr txBox="1">
              <a:spLocks noChangeArrowheads="1"/>
            </p:cNvSpPr>
            <p:nvPr/>
          </p:nvSpPr>
          <p:spPr bwMode="auto">
            <a:xfrm>
              <a:off x="1968" y="1920"/>
              <a:ext cx="19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1600">
                  <a:cs typeface="+mn-cs"/>
                </a:rPr>
                <a:t>d</a:t>
              </a:r>
            </a:p>
          </p:txBody>
        </p:sp>
        <p:sp>
          <p:nvSpPr>
            <p:cNvPr id="546829" name="Text Box 1037"/>
            <p:cNvSpPr txBox="1">
              <a:spLocks noChangeArrowheads="1"/>
            </p:cNvSpPr>
            <p:nvPr/>
          </p:nvSpPr>
          <p:spPr bwMode="auto">
            <a:xfrm>
              <a:off x="1680" y="1920"/>
              <a:ext cx="19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1600">
                  <a:cs typeface="+mn-cs"/>
                </a:rPr>
                <a:t>c</a:t>
              </a:r>
            </a:p>
          </p:txBody>
        </p:sp>
        <p:sp>
          <p:nvSpPr>
            <p:cNvPr id="546830" name="Text Box 1038"/>
            <p:cNvSpPr txBox="1">
              <a:spLocks noChangeArrowheads="1"/>
            </p:cNvSpPr>
            <p:nvPr/>
          </p:nvSpPr>
          <p:spPr bwMode="auto">
            <a:xfrm>
              <a:off x="1440" y="1584"/>
              <a:ext cx="19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1600" dirty="0">
                  <a:cs typeface="+mn-cs"/>
                </a:rPr>
                <a:t>e</a:t>
              </a:r>
            </a:p>
          </p:txBody>
        </p:sp>
        <p:sp>
          <p:nvSpPr>
            <p:cNvPr id="546831" name="Text Box 1039"/>
            <p:cNvSpPr txBox="1">
              <a:spLocks noChangeArrowheads="1"/>
            </p:cNvSpPr>
            <p:nvPr/>
          </p:nvSpPr>
          <p:spPr bwMode="auto">
            <a:xfrm>
              <a:off x="1056" y="1584"/>
              <a:ext cx="19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sz="1600">
                  <a:cs typeface="+mn-cs"/>
                  <a:sym typeface="Symbol" charset="0"/>
                </a:rPr>
                <a:t></a:t>
              </a:r>
            </a:p>
          </p:txBody>
        </p:sp>
        <p:cxnSp>
          <p:nvCxnSpPr>
            <p:cNvPr id="546832" name="AutoShape 1040"/>
            <p:cNvCxnSpPr>
              <a:cxnSpLocks noChangeShapeType="1"/>
              <a:stCxn id="546824" idx="2"/>
              <a:endCxn id="546831" idx="0"/>
            </p:cNvCxnSpPr>
            <p:nvPr/>
          </p:nvCxnSpPr>
          <p:spPr bwMode="auto">
            <a:xfrm flipH="1">
              <a:off x="1152" y="1460"/>
              <a:ext cx="384" cy="12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46833" name="AutoShape 1041"/>
            <p:cNvCxnSpPr>
              <a:cxnSpLocks noChangeShapeType="1"/>
              <a:stCxn id="546824" idx="2"/>
              <a:endCxn id="546830" idx="0"/>
            </p:cNvCxnSpPr>
            <p:nvPr/>
          </p:nvCxnSpPr>
          <p:spPr bwMode="auto">
            <a:xfrm>
              <a:off x="1536" y="1460"/>
              <a:ext cx="0" cy="12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46834" name="AutoShape 1042"/>
            <p:cNvCxnSpPr>
              <a:cxnSpLocks noChangeShapeType="1"/>
              <a:stCxn id="546824" idx="2"/>
              <a:endCxn id="546825" idx="0"/>
            </p:cNvCxnSpPr>
            <p:nvPr/>
          </p:nvCxnSpPr>
          <p:spPr bwMode="auto">
            <a:xfrm>
              <a:off x="1536" y="1460"/>
              <a:ext cx="384" cy="12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46835" name="AutoShape 1043"/>
            <p:cNvCxnSpPr>
              <a:cxnSpLocks noChangeShapeType="1"/>
              <a:stCxn id="546831" idx="2"/>
              <a:endCxn id="546826" idx="0"/>
            </p:cNvCxnSpPr>
            <p:nvPr/>
          </p:nvCxnSpPr>
          <p:spPr bwMode="auto">
            <a:xfrm flipH="1">
              <a:off x="1008" y="1796"/>
              <a:ext cx="144" cy="12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46836" name="AutoShape 1044"/>
            <p:cNvCxnSpPr>
              <a:cxnSpLocks noChangeShapeType="1"/>
              <a:stCxn id="546831" idx="2"/>
              <a:endCxn id="546827" idx="0"/>
            </p:cNvCxnSpPr>
            <p:nvPr/>
          </p:nvCxnSpPr>
          <p:spPr bwMode="auto">
            <a:xfrm>
              <a:off x="1152" y="1796"/>
              <a:ext cx="144" cy="12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46837" name="AutoShape 1045"/>
            <p:cNvCxnSpPr>
              <a:cxnSpLocks noChangeShapeType="1"/>
              <a:stCxn id="546825" idx="2"/>
              <a:endCxn id="546829" idx="0"/>
            </p:cNvCxnSpPr>
            <p:nvPr/>
          </p:nvCxnSpPr>
          <p:spPr bwMode="auto">
            <a:xfrm flipH="1">
              <a:off x="1776" y="1796"/>
              <a:ext cx="144" cy="12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46838" name="AutoShape 1046"/>
            <p:cNvCxnSpPr>
              <a:cxnSpLocks noChangeShapeType="1"/>
              <a:stCxn id="546825" idx="2"/>
              <a:endCxn id="546828" idx="0"/>
            </p:cNvCxnSpPr>
            <p:nvPr/>
          </p:nvCxnSpPr>
          <p:spPr bwMode="auto">
            <a:xfrm>
              <a:off x="1920" y="1796"/>
              <a:ext cx="144" cy="12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546856" name="Rectangle 1064"/>
          <p:cNvSpPr>
            <a:spLocks noChangeArrowheads="1"/>
          </p:cNvSpPr>
          <p:nvPr/>
        </p:nvSpPr>
        <p:spPr bwMode="auto">
          <a:xfrm>
            <a:off x="762000" y="3027362"/>
            <a:ext cx="8001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chemeClr val="tx2"/>
              </a:buClr>
              <a:buSzPct val="75000"/>
              <a:buFont typeface="Wingdings" charset="0"/>
              <a:buNone/>
              <a:defRPr/>
            </a:pPr>
            <a:r>
              <a:rPr lang="en-US" dirty="0">
                <a:latin typeface="Arial" charset="0"/>
                <a:cs typeface="+mn-cs"/>
              </a:rPr>
              <a:t>Produce a flat conjunction of </a:t>
            </a:r>
            <a:r>
              <a:rPr lang="en-US" dirty="0" err="1">
                <a:latin typeface="Arial" charset="0"/>
                <a:cs typeface="+mn-cs"/>
              </a:rPr>
              <a:t>contexted</a:t>
            </a:r>
            <a:r>
              <a:rPr lang="en-US" dirty="0">
                <a:latin typeface="Arial" charset="0"/>
                <a:cs typeface="+mn-cs"/>
              </a:rPr>
              <a:t> base-theory facts</a:t>
            </a:r>
            <a:endParaRPr lang="en-US" sz="2800" dirty="0">
              <a:latin typeface="Arial" charset="0"/>
              <a:cs typeface="+mn-cs"/>
            </a:endParaRPr>
          </a:p>
        </p:txBody>
      </p:sp>
      <p:sp>
        <p:nvSpPr>
          <p:cNvPr id="546857" name="Rectangle 1065"/>
          <p:cNvSpPr>
            <a:spLocks noChangeArrowheads="1"/>
          </p:cNvSpPr>
          <p:nvPr/>
        </p:nvSpPr>
        <p:spPr bwMode="auto">
          <a:xfrm>
            <a:off x="762000" y="4114800"/>
            <a:ext cx="80010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chemeClr val="tx2"/>
              </a:buClr>
              <a:buSzPct val="75000"/>
              <a:buFont typeface="Wingdings" charset="0"/>
              <a:buNone/>
              <a:defRPr/>
            </a:pPr>
            <a:r>
              <a:rPr lang="en-US" dirty="0">
                <a:latin typeface="Arial" charset="0"/>
                <a:cs typeface="+mn-cs"/>
              </a:rPr>
              <a:t>No blow-up, no duplicates</a:t>
            </a:r>
            <a:endParaRPr lang="en-US" sz="2800" dirty="0">
              <a:latin typeface="Arial" charset="0"/>
              <a:cs typeface="+mn-cs"/>
            </a:endParaRP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FontTx/>
              <a:buChar char="–"/>
              <a:defRPr/>
            </a:pPr>
            <a:r>
              <a:rPr lang="en-US" sz="2000" dirty="0">
                <a:latin typeface="Arial" charset="0"/>
                <a:cs typeface="+mn-cs"/>
              </a:rPr>
              <a:t>Each fact appears and can be processed once</a:t>
            </a:r>
            <a:endParaRPr lang="en-US" dirty="0">
              <a:latin typeface="Arial" charset="0"/>
              <a:cs typeface="+mn-cs"/>
            </a:endParaRP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FontTx/>
              <a:buChar char="–"/>
              <a:defRPr/>
            </a:pPr>
            <a:r>
              <a:rPr lang="en-US" sz="2000" dirty="0">
                <a:latin typeface="Arial" charset="0"/>
                <a:cs typeface="+mn-cs"/>
              </a:rPr>
              <a:t>Claims:</a:t>
            </a:r>
          </a:p>
          <a:p>
            <a:pPr marL="1143000" lvl="2" indent="-228600" algn="l">
              <a:spcBef>
                <a:spcPct val="20000"/>
              </a:spcBef>
              <a:buClr>
                <a:schemeClr val="tx1"/>
              </a:buClr>
              <a:buFontTx/>
              <a:buChar char="»"/>
              <a:defRPr/>
            </a:pPr>
            <a:r>
              <a:rPr lang="en-US" sz="2000" dirty="0">
                <a:latin typeface="Arial" charset="0"/>
                <a:cs typeface="+mn-cs"/>
              </a:rPr>
              <a:t>Checks for </a:t>
            </a:r>
            <a:r>
              <a:rPr lang="en-US" sz="2000" dirty="0" err="1">
                <a:latin typeface="Arial" charset="0"/>
                <a:cs typeface="+mn-cs"/>
              </a:rPr>
              <a:t>satisfiability</a:t>
            </a:r>
            <a:r>
              <a:rPr lang="en-US" sz="2000" dirty="0">
                <a:latin typeface="Arial" charset="0"/>
                <a:cs typeface="+mn-cs"/>
              </a:rPr>
              <a:t> still easy</a:t>
            </a:r>
          </a:p>
          <a:p>
            <a:pPr marL="1143000" lvl="2" indent="-228600" algn="l">
              <a:spcBef>
                <a:spcPct val="20000"/>
              </a:spcBef>
              <a:buClr>
                <a:schemeClr val="tx1"/>
              </a:buClr>
              <a:buFontTx/>
              <a:buChar char="»"/>
              <a:defRPr/>
            </a:pPr>
            <a:r>
              <a:rPr lang="en-US" sz="2000" dirty="0">
                <a:latin typeface="Arial" charset="0"/>
                <a:cs typeface="+mn-cs"/>
              </a:rPr>
              <a:t>Facts can be processed first, disjunctions deferred</a:t>
            </a:r>
          </a:p>
        </p:txBody>
      </p:sp>
      <p:sp>
        <p:nvSpPr>
          <p:cNvPr id="546859" name="Rectangle 1067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630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Alternative: </a:t>
            </a:r>
            <a:r>
              <a:rPr lang="ja-JP" altLang="en-US" dirty="0">
                <a:latin typeface="Arial"/>
                <a:cs typeface="+mj-cs"/>
              </a:rPr>
              <a:t>“</a:t>
            </a:r>
            <a:r>
              <a:rPr lang="en-US" dirty="0" err="1">
                <a:cs typeface="+mj-cs"/>
              </a:rPr>
              <a:t>Contexted</a:t>
            </a:r>
            <a:r>
              <a:rPr lang="ja-JP" altLang="en-US" dirty="0">
                <a:latin typeface="Arial"/>
                <a:cs typeface="+mj-cs"/>
              </a:rPr>
              <a:t>”</a:t>
            </a:r>
            <a:r>
              <a:rPr lang="en-US" dirty="0">
                <a:cs typeface="+mj-cs"/>
              </a:rPr>
              <a:t> normal form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86200" y="1676400"/>
            <a:ext cx="832079" cy="338554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pPr algn="l"/>
            <a:r>
              <a:rPr lang="en-US" sz="1600" i="1" dirty="0">
                <a:latin typeface="Times"/>
                <a:cs typeface="Times"/>
              </a:rPr>
              <a:t>context</a:t>
            </a:r>
            <a:endParaRPr lang="en-US" sz="1800" i="1" dirty="0">
              <a:latin typeface="Times"/>
              <a:cs typeface="Time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079557" y="1676400"/>
            <a:ext cx="559243" cy="338554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pPr algn="l"/>
            <a:r>
              <a:rPr lang="en-US" sz="1600" i="1" dirty="0">
                <a:latin typeface="Times"/>
                <a:cs typeface="Times"/>
              </a:rPr>
              <a:t>fact</a:t>
            </a:r>
            <a:endParaRPr lang="en-US" sz="1800" i="1" dirty="0">
              <a:latin typeface="Times"/>
              <a:cs typeface="Times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4290718" y="1485612"/>
            <a:ext cx="381000" cy="297447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5081882" y="1447801"/>
            <a:ext cx="228600" cy="358774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931D1BED-1B91-CC47-BBDE-24FA484CF5F8}"/>
              </a:ext>
            </a:extLst>
          </p:cNvPr>
          <p:cNvSpPr txBox="1"/>
          <p:nvPr/>
        </p:nvSpPr>
        <p:spPr>
          <a:xfrm>
            <a:off x="753950" y="6243935"/>
            <a:ext cx="7628050" cy="46166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pPr marL="12700" lvl="1" algn="l" eaLnBrk="1" hangingPunct="1">
              <a:defRPr/>
            </a:pPr>
            <a:r>
              <a:rPr lang="en-US" dirty="0">
                <a:latin typeface="Arial" charset="0"/>
                <a:cs typeface="+mn-cs"/>
              </a:rPr>
              <a:t>A conjunctive normal form, computationally convenient</a:t>
            </a:r>
            <a:endParaRPr lang="en-US" sz="1800" dirty="0">
              <a:latin typeface="Arial"/>
              <a:cs typeface="Arial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5FD1E2-C852-2B4C-ABDC-116C55E63B1B}"/>
              </a:ext>
            </a:extLst>
          </p:cNvPr>
          <p:cNvGrpSpPr/>
          <p:nvPr/>
        </p:nvGrpSpPr>
        <p:grpSpPr>
          <a:xfrm>
            <a:off x="838200" y="2212975"/>
            <a:ext cx="7664250" cy="1633094"/>
            <a:chOff x="838200" y="2365375"/>
            <a:chExt cx="7664250" cy="1633094"/>
          </a:xfrm>
        </p:grpSpPr>
        <p:grpSp>
          <p:nvGrpSpPr>
            <p:cNvPr id="546839" name="Group 1047"/>
            <p:cNvGrpSpPr>
              <a:grpSpLocks/>
            </p:cNvGrpSpPr>
            <p:nvPr/>
          </p:nvGrpSpPr>
          <p:grpSpPr bwMode="auto">
            <a:xfrm>
              <a:off x="838200" y="2365375"/>
              <a:ext cx="2106613" cy="336550"/>
              <a:chOff x="1681" y="1557"/>
              <a:chExt cx="1327" cy="212"/>
            </a:xfrm>
          </p:grpSpPr>
          <p:sp>
            <p:nvSpPr>
              <p:cNvPr id="546840" name="Text Box 1048"/>
              <p:cNvSpPr txBox="1">
                <a:spLocks noChangeArrowheads="1"/>
              </p:cNvSpPr>
              <p:nvPr/>
            </p:nvSpPr>
            <p:spPr bwMode="auto">
              <a:xfrm>
                <a:off x="1681" y="1557"/>
                <a:ext cx="19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r>
                  <a:rPr lang="en-US" sz="1600" dirty="0">
                    <a:solidFill>
                      <a:srgbClr val="FF0000"/>
                    </a:solidFill>
                    <a:cs typeface="+mn-cs"/>
                  </a:rPr>
                  <a:t>p</a:t>
                </a:r>
              </a:p>
            </p:txBody>
          </p:sp>
          <p:sp>
            <p:nvSpPr>
              <p:cNvPr id="546841" name="Text Box 1049"/>
              <p:cNvSpPr txBox="1">
                <a:spLocks noChangeArrowheads="1"/>
              </p:cNvSpPr>
              <p:nvPr/>
            </p:nvSpPr>
            <p:spPr bwMode="auto">
              <a:xfrm>
                <a:off x="2449" y="1557"/>
                <a:ext cx="14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r>
                  <a:rPr lang="en-US" sz="1600" dirty="0">
                    <a:solidFill>
                      <a:srgbClr val="FF0000"/>
                    </a:solidFill>
                    <a:cs typeface="+mn-cs"/>
                  </a:rPr>
                  <a:t>q</a:t>
                </a:r>
              </a:p>
            </p:txBody>
          </p:sp>
          <p:sp>
            <p:nvSpPr>
              <p:cNvPr id="546842" name="Text Box 1050"/>
              <p:cNvSpPr txBox="1">
                <a:spLocks noChangeArrowheads="1"/>
              </p:cNvSpPr>
              <p:nvPr/>
            </p:nvSpPr>
            <p:spPr bwMode="auto">
              <a:xfrm>
                <a:off x="1933" y="1557"/>
                <a:ext cx="28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r>
                  <a:rPr lang="en-US" sz="1600" dirty="0">
                    <a:solidFill>
                      <a:srgbClr val="FF0000"/>
                    </a:solidFill>
                    <a:cs typeface="+mn-cs"/>
                    <a:sym typeface="Symbol" charset="0"/>
                  </a:rPr>
                  <a:t></a:t>
                </a:r>
                <a:r>
                  <a:rPr lang="en-US" sz="1600" dirty="0">
                    <a:solidFill>
                      <a:srgbClr val="FF0000"/>
                    </a:solidFill>
                    <a:cs typeface="+mn-cs"/>
                  </a:rPr>
                  <a:t>p</a:t>
                </a:r>
              </a:p>
            </p:txBody>
          </p:sp>
          <p:sp>
            <p:nvSpPr>
              <p:cNvPr id="546843" name="Text Box 1051"/>
              <p:cNvSpPr txBox="1">
                <a:spLocks noChangeArrowheads="1"/>
              </p:cNvSpPr>
              <p:nvPr/>
            </p:nvSpPr>
            <p:spPr bwMode="auto">
              <a:xfrm>
                <a:off x="2720" y="1557"/>
                <a:ext cx="28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r>
                  <a:rPr lang="en-US" sz="1600" dirty="0">
                    <a:solidFill>
                      <a:srgbClr val="FF0000"/>
                    </a:solidFill>
                    <a:cs typeface="+mn-cs"/>
                    <a:sym typeface="Symbol" charset="0"/>
                  </a:rPr>
                  <a:t></a:t>
                </a:r>
                <a:r>
                  <a:rPr lang="en-US" sz="1600" dirty="0">
                    <a:solidFill>
                      <a:srgbClr val="FF0000"/>
                    </a:solidFill>
                    <a:cs typeface="+mn-cs"/>
                  </a:rPr>
                  <a:t>q</a:t>
                </a:r>
              </a:p>
            </p:txBody>
          </p:sp>
        </p:grp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13F830CB-A2F8-7646-88AC-86F5CA943A18}"/>
                </a:ext>
              </a:extLst>
            </p:cNvPr>
            <p:cNvSpPr txBox="1"/>
            <p:nvPr/>
          </p:nvSpPr>
          <p:spPr>
            <a:xfrm>
              <a:off x="1333500" y="3598359"/>
              <a:ext cx="7168950" cy="40011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none" rtlCol="0">
              <a:spAutoFit/>
            </a:bodyPr>
            <a:lstStyle/>
            <a:p>
              <a:pPr marL="342900" indent="-342900" algn="l">
                <a:buFont typeface="Wingdings" pitchFamily="2" charset="2"/>
                <a:buChar char="§"/>
              </a:pPr>
              <a:r>
                <a:rPr lang="en-US" sz="2000" dirty="0">
                  <a:latin typeface="Arial" charset="0"/>
                  <a:cs typeface="+mn-cs"/>
                </a:rPr>
                <a:t>Label each fact with its position in the disjunctive structure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F3396AEC-AD3E-E44A-8DCA-1BAB3BA62E9D}"/>
              </a:ext>
            </a:extLst>
          </p:cNvPr>
          <p:cNvGrpSpPr/>
          <p:nvPr/>
        </p:nvGrpSpPr>
        <p:grpSpPr>
          <a:xfrm>
            <a:off x="888506" y="1622425"/>
            <a:ext cx="7645894" cy="2568575"/>
            <a:chOff x="888506" y="1774825"/>
            <a:chExt cx="7645894" cy="2568575"/>
          </a:xfrm>
        </p:grpSpPr>
        <p:grpSp>
          <p:nvGrpSpPr>
            <p:cNvPr id="546844" name="Group 1052"/>
            <p:cNvGrpSpPr>
              <a:grpSpLocks/>
            </p:cNvGrpSpPr>
            <p:nvPr/>
          </p:nvGrpSpPr>
          <p:grpSpPr bwMode="auto">
            <a:xfrm>
              <a:off x="4953000" y="1774825"/>
              <a:ext cx="3581400" cy="946150"/>
              <a:chOff x="3216" y="1324"/>
              <a:chExt cx="2256" cy="596"/>
            </a:xfrm>
          </p:grpSpPr>
          <p:sp>
            <p:nvSpPr>
              <p:cNvPr id="546845" name="Text Box 1053"/>
              <p:cNvSpPr txBox="1">
                <a:spLocks noChangeArrowheads="1"/>
              </p:cNvSpPr>
              <p:nvPr/>
            </p:nvSpPr>
            <p:spPr bwMode="auto">
              <a:xfrm>
                <a:off x="4128" y="1324"/>
                <a:ext cx="19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r>
                  <a:rPr lang="en-US" sz="1600">
                    <a:cs typeface="+mn-cs"/>
                    <a:sym typeface="Symbol" charset="0"/>
                  </a:rPr>
                  <a:t></a:t>
                </a:r>
              </a:p>
            </p:txBody>
          </p:sp>
          <p:sp>
            <p:nvSpPr>
              <p:cNvPr id="546846" name="Text Box 1054"/>
              <p:cNvSpPr txBox="1">
                <a:spLocks noChangeArrowheads="1"/>
              </p:cNvSpPr>
              <p:nvPr/>
            </p:nvSpPr>
            <p:spPr bwMode="auto">
              <a:xfrm>
                <a:off x="4248" y="1708"/>
                <a:ext cx="19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r>
                  <a:rPr lang="en-US" sz="1600" dirty="0">
                    <a:cs typeface="+mn-cs"/>
                  </a:rPr>
                  <a:t>e</a:t>
                </a:r>
              </a:p>
            </p:txBody>
          </p:sp>
          <p:sp>
            <p:nvSpPr>
              <p:cNvPr id="546847" name="Text Box 1055"/>
              <p:cNvSpPr txBox="1">
                <a:spLocks noChangeArrowheads="1"/>
              </p:cNvSpPr>
              <p:nvPr/>
            </p:nvSpPr>
            <p:spPr bwMode="auto">
              <a:xfrm>
                <a:off x="3216" y="1708"/>
                <a:ext cx="43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r>
                  <a:rPr lang="en-US" sz="1600">
                    <a:cs typeface="+mn-cs"/>
                  </a:rPr>
                  <a:t>p </a:t>
                </a:r>
                <a:r>
                  <a:rPr lang="en-US" sz="1600">
                    <a:cs typeface="+mn-cs"/>
                    <a:sym typeface="Symbol" charset="0"/>
                  </a:rPr>
                  <a:t> </a:t>
                </a:r>
                <a:r>
                  <a:rPr lang="en-US" sz="1600">
                    <a:cs typeface="+mn-cs"/>
                  </a:rPr>
                  <a:t>a</a:t>
                </a:r>
                <a:endParaRPr lang="en-US" sz="1800">
                  <a:cs typeface="+mn-cs"/>
                </a:endParaRPr>
              </a:p>
            </p:txBody>
          </p:sp>
          <p:cxnSp>
            <p:nvCxnSpPr>
              <p:cNvPr id="546848" name="AutoShape 1056"/>
              <p:cNvCxnSpPr>
                <a:cxnSpLocks noChangeShapeType="1"/>
                <a:stCxn id="546845" idx="2"/>
                <a:endCxn id="546847" idx="0"/>
              </p:cNvCxnSpPr>
              <p:nvPr/>
            </p:nvCxnSpPr>
            <p:spPr bwMode="auto">
              <a:xfrm flipH="1">
                <a:off x="3432" y="1536"/>
                <a:ext cx="792" cy="17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46849" name="AutoShape 1057"/>
              <p:cNvCxnSpPr>
                <a:cxnSpLocks noChangeShapeType="1"/>
                <a:stCxn id="546845" idx="2"/>
                <a:endCxn id="546846" idx="0"/>
              </p:cNvCxnSpPr>
              <p:nvPr/>
            </p:nvCxnSpPr>
            <p:spPr bwMode="auto">
              <a:xfrm>
                <a:off x="4224" y="1536"/>
                <a:ext cx="120" cy="17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46850" name="AutoShape 1058"/>
              <p:cNvCxnSpPr>
                <a:cxnSpLocks noChangeShapeType="1"/>
                <a:stCxn id="546845" idx="2"/>
                <a:endCxn id="546852" idx="0"/>
              </p:cNvCxnSpPr>
              <p:nvPr/>
            </p:nvCxnSpPr>
            <p:spPr bwMode="auto">
              <a:xfrm>
                <a:off x="4224" y="1536"/>
                <a:ext cx="468" cy="17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546851" name="Text Box 1059"/>
              <p:cNvSpPr txBox="1">
                <a:spLocks noChangeArrowheads="1"/>
              </p:cNvSpPr>
              <p:nvPr/>
            </p:nvSpPr>
            <p:spPr bwMode="auto">
              <a:xfrm>
                <a:off x="3684" y="1708"/>
                <a:ext cx="52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r>
                  <a:rPr lang="en-US" sz="1600">
                    <a:cs typeface="+mn-cs"/>
                    <a:sym typeface="Symbol" charset="0"/>
                  </a:rPr>
                  <a:t>p  </a:t>
                </a:r>
                <a:r>
                  <a:rPr lang="en-US" sz="1600">
                    <a:cs typeface="+mn-cs"/>
                  </a:rPr>
                  <a:t>b</a:t>
                </a:r>
              </a:p>
            </p:txBody>
          </p:sp>
          <p:sp>
            <p:nvSpPr>
              <p:cNvPr id="546852" name="Text Box 1060"/>
              <p:cNvSpPr txBox="1">
                <a:spLocks noChangeArrowheads="1"/>
              </p:cNvSpPr>
              <p:nvPr/>
            </p:nvSpPr>
            <p:spPr bwMode="auto">
              <a:xfrm>
                <a:off x="4476" y="1708"/>
                <a:ext cx="43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r>
                  <a:rPr lang="en-US" sz="1600">
                    <a:cs typeface="+mn-cs"/>
                  </a:rPr>
                  <a:t>q </a:t>
                </a:r>
                <a:r>
                  <a:rPr lang="en-US" sz="1600">
                    <a:cs typeface="+mn-cs"/>
                    <a:sym typeface="Symbol" charset="0"/>
                  </a:rPr>
                  <a:t> </a:t>
                </a:r>
                <a:r>
                  <a:rPr lang="en-US" sz="1600">
                    <a:cs typeface="+mn-cs"/>
                  </a:rPr>
                  <a:t>c</a:t>
                </a:r>
                <a:endParaRPr lang="en-US" sz="1800">
                  <a:cs typeface="+mn-cs"/>
                </a:endParaRPr>
              </a:p>
            </p:txBody>
          </p:sp>
          <p:sp>
            <p:nvSpPr>
              <p:cNvPr id="546853" name="Text Box 1061"/>
              <p:cNvSpPr txBox="1">
                <a:spLocks noChangeArrowheads="1"/>
              </p:cNvSpPr>
              <p:nvPr/>
            </p:nvSpPr>
            <p:spPr bwMode="auto">
              <a:xfrm>
                <a:off x="4944" y="1708"/>
                <a:ext cx="52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r>
                  <a:rPr lang="en-US" sz="1600">
                    <a:cs typeface="+mn-cs"/>
                    <a:sym typeface="Symbol" charset="0"/>
                  </a:rPr>
                  <a:t>q  </a:t>
                </a:r>
                <a:r>
                  <a:rPr lang="en-US" sz="1600">
                    <a:cs typeface="+mn-cs"/>
                  </a:rPr>
                  <a:t>d</a:t>
                </a:r>
              </a:p>
            </p:txBody>
          </p:sp>
          <p:cxnSp>
            <p:nvCxnSpPr>
              <p:cNvPr id="546854" name="AutoShape 1062"/>
              <p:cNvCxnSpPr>
                <a:cxnSpLocks noChangeShapeType="1"/>
                <a:stCxn id="546845" idx="2"/>
                <a:endCxn id="546851" idx="0"/>
              </p:cNvCxnSpPr>
              <p:nvPr/>
            </p:nvCxnSpPr>
            <p:spPr bwMode="auto">
              <a:xfrm flipH="1">
                <a:off x="3948" y="1536"/>
                <a:ext cx="276" cy="17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46855" name="AutoShape 1063"/>
              <p:cNvCxnSpPr>
                <a:cxnSpLocks noChangeShapeType="1"/>
                <a:stCxn id="546845" idx="2"/>
                <a:endCxn id="546853" idx="0"/>
              </p:cNvCxnSpPr>
              <p:nvPr/>
            </p:nvCxnSpPr>
            <p:spPr bwMode="auto">
              <a:xfrm>
                <a:off x="4224" y="1536"/>
                <a:ext cx="984" cy="17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D6D879A-FC0C-8341-A552-B10A48394AEC}"/>
                </a:ext>
              </a:extLst>
            </p:cNvPr>
            <p:cNvSpPr txBox="1"/>
            <p:nvPr/>
          </p:nvSpPr>
          <p:spPr>
            <a:xfrm>
              <a:off x="888506" y="3943290"/>
              <a:ext cx="4001416" cy="40011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none" rtlCol="0">
              <a:spAutoFit/>
            </a:bodyPr>
            <a:lstStyle/>
            <a:p>
              <a:pPr marL="800100" lvl="1" indent="-342900" algn="l" eaLnBrk="1" hangingPunct="1">
                <a:buFont typeface="Wingdings" pitchFamily="2" charset="2"/>
                <a:buChar char="§"/>
                <a:defRPr/>
              </a:pPr>
              <a:r>
                <a:rPr lang="en-US" sz="2000" dirty="0">
                  <a:latin typeface="Arial" charset="0"/>
                  <a:cs typeface="+mn-cs"/>
                </a:rPr>
                <a:t>Discard Boolean hierarchy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9250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6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6857" grpId="0" autoUpdateAnimBg="0"/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ChangeArrowheads="1"/>
          </p:cNvSpPr>
          <p:nvPr/>
        </p:nvSpPr>
        <p:spPr bwMode="auto">
          <a:xfrm>
            <a:off x="1371600" y="1828800"/>
            <a:ext cx="5715000" cy="317500"/>
          </a:xfrm>
          <a:prstGeom prst="rect">
            <a:avLst/>
          </a:prstGeom>
          <a:solidFill>
            <a:srgbClr val="FDB1A7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6474" tIns="48237" rIns="96474" bIns="48237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75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534400" cy="1682750"/>
          </a:xfrm>
        </p:spPr>
        <p:txBody>
          <a:bodyPr/>
          <a:lstStyle/>
          <a:p>
            <a:pPr defTabSz="457200">
              <a:lnSpc>
                <a:spcPct val="90000"/>
              </a:lnSpc>
              <a:buFontTx/>
              <a:buNone/>
            </a:pPr>
            <a:r>
              <a:rPr lang="en-US" sz="2000" dirty="0" err="1">
                <a:latin typeface="Arial" charset="0"/>
              </a:rPr>
              <a:t>Contexted</a:t>
            </a:r>
            <a:r>
              <a:rPr lang="en-US" sz="2000" dirty="0">
                <a:latin typeface="Arial" charset="0"/>
              </a:rPr>
              <a:t> form is logically equivalent,  supports valid inferences.</a:t>
            </a:r>
            <a:r>
              <a:rPr lang="en-US" sz="1800" dirty="0">
                <a:latin typeface="Arial" charset="0"/>
              </a:rPr>
              <a:t>                      </a:t>
            </a:r>
            <a:endParaRPr lang="en-US" sz="1400" i="1" dirty="0">
              <a:solidFill>
                <a:schemeClr val="tx2"/>
              </a:solidFill>
              <a:latin typeface="Arial" charset="0"/>
            </a:endParaRPr>
          </a:p>
          <a:p>
            <a:pPr defTabSz="457200">
              <a:lnSpc>
                <a:spcPct val="90000"/>
              </a:lnSpc>
              <a:buFontTx/>
              <a:buNone/>
            </a:pPr>
            <a:endParaRPr lang="en-US" sz="1400" i="1" dirty="0">
              <a:solidFill>
                <a:schemeClr val="tx2"/>
              </a:solidFill>
              <a:latin typeface="Times" charset="0"/>
            </a:endParaRPr>
          </a:p>
          <a:p>
            <a:pPr defTabSz="457200">
              <a:lnSpc>
                <a:spcPct val="90000"/>
              </a:lnSpc>
              <a:buFontTx/>
              <a:buNone/>
            </a:pPr>
            <a:r>
              <a:rPr lang="en-US" sz="1800" dirty="0">
                <a:latin typeface="Arial" charset="0"/>
              </a:rPr>
              <a:t>Lemma: </a:t>
            </a:r>
            <a:r>
              <a:rPr lang="en-US" sz="1800" dirty="0">
                <a:latin typeface="Arial" charset="0"/>
                <a:sym typeface="Symbol" charset="2"/>
              </a:rPr>
              <a:t>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2000" b="1" dirty="0">
                <a:latin typeface="Arial" charset="0"/>
              </a:rPr>
              <a:t>∨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1800" dirty="0">
                <a:latin typeface="Arial" charset="0"/>
                <a:sym typeface="Symbol" charset="2"/>
              </a:rPr>
              <a:t>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1800" dirty="0" err="1">
                <a:latin typeface="Arial" charset="0"/>
              </a:rPr>
              <a:t>iff</a:t>
            </a:r>
            <a:r>
              <a:rPr lang="en-US" sz="1800" dirty="0">
                <a:latin typeface="Arial" charset="0"/>
              </a:rPr>
              <a:t>   p </a:t>
            </a:r>
            <a:r>
              <a:rPr lang="en-US" sz="1800" dirty="0">
                <a:latin typeface="Arial" charset="0"/>
                <a:sym typeface="Symbol" charset="2"/>
              </a:rPr>
              <a:t>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1800" dirty="0">
                <a:latin typeface="Arial" charset="0"/>
                <a:sym typeface="Symbol" charset="2"/>
              </a:rPr>
              <a:t>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2000" b="1" dirty="0">
                <a:latin typeface="Arial" charset="0"/>
                <a:sym typeface="Symbol" charset="2"/>
              </a:rPr>
              <a:t></a:t>
            </a:r>
            <a:r>
              <a:rPr lang="en-US" sz="1800" dirty="0">
                <a:latin typeface="Arial" charset="0"/>
              </a:rPr>
              <a:t> ¬p </a:t>
            </a:r>
            <a:r>
              <a:rPr lang="en-US" sz="1800" dirty="0">
                <a:latin typeface="Arial" charset="0"/>
                <a:sym typeface="Symbol" charset="2"/>
              </a:rPr>
              <a:t> </a:t>
            </a:r>
            <a:r>
              <a:rPr lang="en-US" sz="1800" dirty="0">
                <a:latin typeface="Arial" charset="0"/>
              </a:rPr>
              <a:t> (p a new Boolean variable)</a:t>
            </a:r>
          </a:p>
          <a:p>
            <a:pPr defTabSz="457200">
              <a:lnSpc>
                <a:spcPct val="90000"/>
              </a:lnSpc>
              <a:buFontTx/>
              <a:buNone/>
            </a:pPr>
            <a:r>
              <a:rPr lang="en-US" sz="1800" dirty="0">
                <a:latin typeface="Arial" charset="0"/>
              </a:rPr>
              <a:t>   Proof:	(If)	If </a:t>
            </a:r>
            <a:r>
              <a:rPr lang="en-US" sz="1800" dirty="0" err="1">
                <a:latin typeface="Arial" charset="0"/>
                <a:sym typeface="Symbol" charset="2"/>
              </a:rPr>
              <a:t></a:t>
            </a:r>
            <a:r>
              <a:rPr lang="en-US" sz="1800" dirty="0">
                <a:latin typeface="Arial" charset="0"/>
              </a:rPr>
              <a:t> is true, let </a:t>
            </a:r>
            <a:r>
              <a:rPr lang="en-US" sz="1800" dirty="0" err="1">
                <a:latin typeface="Arial" charset="0"/>
              </a:rPr>
              <a:t>p</a:t>
            </a:r>
            <a:r>
              <a:rPr lang="en-US" sz="1800" dirty="0">
                <a:latin typeface="Arial" charset="0"/>
              </a:rPr>
              <a:t> be true, in which case </a:t>
            </a:r>
            <a:r>
              <a:rPr lang="en-US" sz="1800" dirty="0" err="1">
                <a:latin typeface="Arial" charset="0"/>
              </a:rPr>
              <a:t>p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1800" dirty="0" err="1">
                <a:latin typeface="Arial" charset="0"/>
                <a:sym typeface="Symbol" charset="2"/>
              </a:rPr>
              <a:t>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1800" dirty="0" err="1">
                <a:latin typeface="Arial" charset="0"/>
                <a:sym typeface="Symbol" charset="2"/>
              </a:rPr>
              <a:t>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  <a:sym typeface="Symbol" charset="2"/>
              </a:rPr>
              <a:t></a:t>
            </a:r>
            <a:r>
              <a:rPr lang="en-US" sz="1800" dirty="0">
                <a:latin typeface="Arial" charset="0"/>
              </a:rPr>
              <a:t> ¬</a:t>
            </a:r>
            <a:r>
              <a:rPr lang="en-US" sz="1800" dirty="0" err="1">
                <a:latin typeface="Arial" charset="0"/>
              </a:rPr>
              <a:t>p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1800" dirty="0" err="1">
                <a:latin typeface="Arial" charset="0"/>
                <a:sym typeface="Symbol" charset="2"/>
              </a:rPr>
              <a:t>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1800" dirty="0" err="1">
                <a:latin typeface="Arial" charset="0"/>
                <a:sym typeface="Symbol" charset="2"/>
              </a:rPr>
              <a:t></a:t>
            </a:r>
            <a:r>
              <a:rPr lang="en-US" sz="1800" dirty="0">
                <a:latin typeface="Arial" charset="0"/>
              </a:rPr>
              <a:t> is true.</a:t>
            </a:r>
          </a:p>
          <a:p>
            <a:pPr defTabSz="457200">
              <a:lnSpc>
                <a:spcPct val="90000"/>
              </a:lnSpc>
              <a:buFontTx/>
              <a:buNone/>
            </a:pPr>
            <a:r>
              <a:rPr lang="en-US" sz="1800" dirty="0">
                <a:latin typeface="Arial" charset="0"/>
              </a:rPr>
              <a:t>	 (Only if)	If </a:t>
            </a:r>
            <a:r>
              <a:rPr lang="en-US" sz="1800" dirty="0" err="1">
                <a:latin typeface="Arial" charset="0"/>
              </a:rPr>
              <a:t>p</a:t>
            </a:r>
            <a:r>
              <a:rPr lang="en-US" sz="1800" dirty="0">
                <a:latin typeface="Arial" charset="0"/>
              </a:rPr>
              <a:t> is true, then </a:t>
            </a:r>
            <a:r>
              <a:rPr lang="en-US" sz="1800" dirty="0" err="1">
                <a:latin typeface="Arial" charset="0"/>
                <a:sym typeface="Symbol" charset="2"/>
              </a:rPr>
              <a:t></a:t>
            </a:r>
            <a:r>
              <a:rPr lang="en-US" sz="1800" dirty="0">
                <a:latin typeface="Arial" charset="0"/>
              </a:rPr>
              <a:t> is true, in which case </a:t>
            </a:r>
            <a:r>
              <a:rPr lang="en-US" sz="1800" dirty="0" err="1">
                <a:latin typeface="Arial" charset="0"/>
                <a:sym typeface="Symbol" charset="2"/>
              </a:rPr>
              <a:t>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2000" b="1" dirty="0">
                <a:latin typeface="Arial" charset="0"/>
              </a:rPr>
              <a:t>∨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1800" dirty="0" err="1">
                <a:latin typeface="Arial" charset="0"/>
                <a:sym typeface="Symbol" charset="2"/>
              </a:rPr>
              <a:t></a:t>
            </a:r>
            <a:r>
              <a:rPr lang="en-US" sz="1800" dirty="0">
                <a:latin typeface="Arial" charset="0"/>
              </a:rPr>
              <a:t> is true.</a:t>
            </a:r>
          </a:p>
        </p:txBody>
      </p:sp>
      <p:sp>
        <p:nvSpPr>
          <p:cNvPr id="67588" name="Rectangle 1028"/>
          <p:cNvSpPr>
            <a:spLocks noGrp="1" noChangeArrowheads="1"/>
          </p:cNvSpPr>
          <p:nvPr>
            <p:ph type="title"/>
          </p:nvPr>
        </p:nvSpPr>
        <p:spPr>
          <a:xfrm>
            <a:off x="282575" y="228600"/>
            <a:ext cx="7489825" cy="762000"/>
          </a:xfrm>
        </p:spPr>
        <p:txBody>
          <a:bodyPr/>
          <a:lstStyle/>
          <a:p>
            <a:r>
              <a:rPr lang="en-US" sz="3200" b="0" dirty="0"/>
              <a:t>A sound and complete method</a:t>
            </a:r>
            <a:endParaRPr lang="en-US" dirty="0"/>
          </a:p>
        </p:txBody>
      </p:sp>
      <p:grpSp>
        <p:nvGrpSpPr>
          <p:cNvPr id="2" name="Group 1029"/>
          <p:cNvGrpSpPr>
            <a:grpSpLocks/>
          </p:cNvGrpSpPr>
          <p:nvPr/>
        </p:nvGrpSpPr>
        <p:grpSpPr bwMode="auto">
          <a:xfrm>
            <a:off x="457200" y="3659190"/>
            <a:ext cx="7620000" cy="1073151"/>
            <a:chOff x="624" y="1585"/>
            <a:chExt cx="4800" cy="676"/>
          </a:xfrm>
        </p:grpSpPr>
        <p:sp>
          <p:nvSpPr>
            <p:cNvPr id="180230" name="Rectangle 1030"/>
            <p:cNvSpPr>
              <a:spLocks noChangeArrowheads="1"/>
            </p:cNvSpPr>
            <p:nvPr/>
          </p:nvSpPr>
          <p:spPr bwMode="auto">
            <a:xfrm>
              <a:off x="960" y="1832"/>
              <a:ext cx="4464" cy="376"/>
            </a:xfrm>
            <a:prstGeom prst="rect">
              <a:avLst/>
            </a:prstGeom>
            <a:solidFill>
              <a:srgbClr val="FDB1A7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6474" tIns="48237" rIns="96474" bIns="48237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7592" name="Rectangle 1031"/>
            <p:cNvSpPr>
              <a:spLocks noChangeArrowheads="1"/>
            </p:cNvSpPr>
            <p:nvPr/>
          </p:nvSpPr>
          <p:spPr bwMode="auto">
            <a:xfrm>
              <a:off x="624" y="1585"/>
              <a:ext cx="4800" cy="6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pPr marL="342900" indent="-342900" algn="l">
                <a:spcBef>
                  <a:spcPct val="20000"/>
                </a:spcBef>
                <a:buSzPct val="100000"/>
              </a:pPr>
              <a:r>
                <a:rPr lang="en-US" sz="2000" i="0" dirty="0">
                  <a:solidFill>
                    <a:srgbClr val="000000"/>
                  </a:solidFill>
                  <a:latin typeface="Arial" charset="0"/>
                </a:rPr>
                <a:t>Conversion of inference rules (by trivial logic):</a:t>
              </a:r>
              <a:br>
                <a:rPr lang="en-US" sz="2000" i="0" dirty="0">
                  <a:solidFill>
                    <a:srgbClr val="000000"/>
                  </a:solidFill>
                  <a:latin typeface="Arial" charset="0"/>
                </a:rPr>
              </a:br>
              <a:r>
                <a:rPr lang="en-US" sz="2000" i="0" dirty="0">
                  <a:solidFill>
                    <a:srgbClr val="000000"/>
                  </a:solidFill>
                  <a:latin typeface="Arial" charset="0"/>
                </a:rPr>
                <a:t>   If </a:t>
              </a:r>
              <a:r>
                <a:rPr lang="en-US" sz="2000" i="0" dirty="0">
                  <a:solidFill>
                    <a:srgbClr val="000000"/>
                  </a:solidFill>
                  <a:latin typeface="Arial" charset="0"/>
                  <a:sym typeface="Symbol" charset="2"/>
                </a:rPr>
                <a:t> </a:t>
              </a:r>
              <a:r>
                <a:rPr lang="en-US" sz="2000" i="0" dirty="0">
                  <a:solidFill>
                    <a:srgbClr val="000000"/>
                  </a:solidFill>
                  <a:latin typeface="Arial" charset="0"/>
                </a:rPr>
                <a:t> </a:t>
              </a:r>
              <a:r>
                <a:rPr lang="en-US" sz="2000" i="0" dirty="0">
                  <a:solidFill>
                    <a:srgbClr val="000000"/>
                  </a:solidFill>
                  <a:latin typeface="Arial" charset="0"/>
                  <a:sym typeface="Symbol" charset="2"/>
                </a:rPr>
                <a:t></a:t>
              </a:r>
              <a:r>
                <a:rPr lang="en-US" sz="2000" i="0" dirty="0">
                  <a:solidFill>
                    <a:srgbClr val="000000"/>
                  </a:solidFill>
                  <a:latin typeface="Arial" charset="0"/>
                </a:rPr>
                <a:t> </a:t>
              </a:r>
              <a:r>
                <a:rPr lang="en-US" sz="2000" i="0" dirty="0">
                  <a:solidFill>
                    <a:srgbClr val="000000"/>
                  </a:solidFill>
                  <a:latin typeface="Arial" charset="0"/>
                  <a:sym typeface="Symbol" charset="2"/>
                </a:rPr>
                <a:t>  is a rule of inference</a:t>
              </a:r>
              <a:r>
                <a:rPr lang="en-US" sz="2000" dirty="0">
                  <a:solidFill>
                    <a:srgbClr val="000000"/>
                  </a:solidFill>
                  <a:latin typeface="Arial" charset="0"/>
                  <a:sym typeface="Symbol" charset="2"/>
                </a:rPr>
                <a:t> (in module’s base theory),</a:t>
              </a:r>
              <a:br>
                <a:rPr lang="en-US" sz="2000" i="0" dirty="0">
                  <a:solidFill>
                    <a:srgbClr val="000000"/>
                  </a:solidFill>
                  <a:latin typeface="Arial" charset="0"/>
                  <a:sym typeface="Symbol" charset="2"/>
                </a:rPr>
              </a:br>
              <a:r>
                <a:rPr lang="en-US" sz="2000" i="0" dirty="0">
                  <a:solidFill>
                    <a:srgbClr val="000000"/>
                  </a:solidFill>
                  <a:latin typeface="Arial" charset="0"/>
                  <a:sym typeface="Symbol" charset="2"/>
                </a:rPr>
                <a:t>           then (C</a:t>
              </a:r>
              <a:r>
                <a:rPr lang="en-US" sz="2000" i="0" baseline="-25000" dirty="0">
                  <a:solidFill>
                    <a:srgbClr val="000000"/>
                  </a:solidFill>
                  <a:latin typeface="Arial" charset="0"/>
                  <a:sym typeface="Symbol" charset="2"/>
                </a:rPr>
                <a:t>1</a:t>
              </a:r>
              <a:r>
                <a:rPr lang="en-US" sz="2000" i="0" dirty="0">
                  <a:solidFill>
                    <a:srgbClr val="000000"/>
                  </a:solidFill>
                  <a:latin typeface="Arial" charset="0"/>
                  <a:sym typeface="Symbol" charset="2"/>
                </a:rPr>
                <a:t>  )  (C</a:t>
              </a:r>
              <a:r>
                <a:rPr lang="en-US" sz="2000" i="0" baseline="-25000" dirty="0">
                  <a:solidFill>
                    <a:srgbClr val="000000"/>
                  </a:solidFill>
                  <a:latin typeface="Arial" charset="0"/>
                  <a:sym typeface="Symbol" charset="2"/>
                </a:rPr>
                <a:t>2</a:t>
              </a:r>
              <a:r>
                <a:rPr lang="en-US" sz="2000" i="0" dirty="0">
                  <a:solidFill>
                    <a:srgbClr val="000000"/>
                  </a:solidFill>
                  <a:latin typeface="Arial" charset="0"/>
                  <a:sym typeface="Symbol" charset="2"/>
                </a:rPr>
                <a:t>  )  (C</a:t>
              </a:r>
              <a:r>
                <a:rPr lang="en-US" sz="2000" i="0" baseline="-25000" dirty="0">
                  <a:solidFill>
                    <a:srgbClr val="000000"/>
                  </a:solidFill>
                  <a:latin typeface="Arial" charset="0"/>
                  <a:sym typeface="Symbol" charset="2"/>
                </a:rPr>
                <a:t>1</a:t>
              </a:r>
              <a:r>
                <a:rPr lang="en-US" sz="2000" i="0" dirty="0">
                  <a:solidFill>
                    <a:srgbClr val="000000"/>
                  </a:solidFill>
                  <a:latin typeface="Arial" charset="0"/>
                  <a:sym typeface="Symbol" charset="2"/>
                </a:rPr>
                <a:t>  C</a:t>
              </a:r>
              <a:r>
                <a:rPr lang="en-US" sz="2000" i="0" baseline="-25000" dirty="0">
                  <a:solidFill>
                    <a:srgbClr val="000000"/>
                  </a:solidFill>
                  <a:latin typeface="Arial" charset="0"/>
                  <a:sym typeface="Symbol" charset="2"/>
                </a:rPr>
                <a:t>2</a:t>
              </a:r>
              <a:r>
                <a:rPr lang="en-US" sz="2000" i="0" dirty="0">
                  <a:solidFill>
                    <a:srgbClr val="000000"/>
                  </a:solidFill>
                  <a:latin typeface="Arial" charset="0"/>
                  <a:sym typeface="Symbol" charset="2"/>
                </a:rPr>
                <a:t>  )   is also valid</a:t>
              </a:r>
            </a:p>
          </p:txBody>
        </p:sp>
      </p:grpSp>
      <p:sp>
        <p:nvSpPr>
          <p:cNvPr id="180232" name="Text Box 1032"/>
          <p:cNvSpPr txBox="1">
            <a:spLocks noChangeArrowheads="1"/>
          </p:cNvSpPr>
          <p:nvPr/>
        </p:nvSpPr>
        <p:spPr bwMode="auto">
          <a:xfrm>
            <a:off x="1143000" y="5272087"/>
            <a:ext cx="6570663" cy="976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i="0" dirty="0">
                <a:latin typeface="Arial" charset="0"/>
                <a:sym typeface="Symbol" charset="2"/>
              </a:rPr>
              <a:t>E.g. Substitution of equals for equals:</a:t>
            </a:r>
          </a:p>
          <a:p>
            <a:pPr algn="l"/>
            <a:r>
              <a:rPr lang="en-US" sz="1800" i="0" dirty="0">
                <a:latin typeface="Arial" charset="0"/>
                <a:sym typeface="Symbol" charset="2"/>
              </a:rPr>
              <a:t>	             </a:t>
            </a:r>
            <a:r>
              <a:rPr lang="en-US" sz="2000" dirty="0" err="1">
                <a:latin typeface="Arial" charset="0"/>
              </a:rPr>
              <a:t>x</a:t>
            </a:r>
            <a:r>
              <a:rPr lang="en-US" sz="2000" dirty="0">
                <a:latin typeface="Arial" charset="0"/>
              </a:rPr>
              <a:t>=</a:t>
            </a:r>
            <a:r>
              <a:rPr lang="en-US" sz="2000" dirty="0" err="1">
                <a:latin typeface="Arial" charset="0"/>
              </a:rPr>
              <a:t>y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1800" i="0" dirty="0" err="1">
                <a:latin typeface="Arial" charset="0"/>
                <a:sym typeface="Symbol" charset="2"/>
              </a:rPr>
              <a:t></a:t>
            </a:r>
            <a:r>
              <a:rPr lang="en-US" sz="1800" i="0" dirty="0">
                <a:latin typeface="Arial" charset="0"/>
                <a:sym typeface="Symbol" charset="2"/>
              </a:rPr>
              <a:t> </a:t>
            </a:r>
            <a:r>
              <a:rPr lang="en-US" sz="1800" i="0" dirty="0" err="1">
                <a:latin typeface="Arial" charset="0"/>
                <a:sym typeface="Symbol" charset="2"/>
              </a:rPr>
              <a:t></a:t>
            </a:r>
            <a:r>
              <a:rPr lang="en-US" sz="1800" i="0" dirty="0">
                <a:latin typeface="Arial" charset="0"/>
                <a:sym typeface="Symbol" charset="2"/>
              </a:rPr>
              <a:t> </a:t>
            </a:r>
            <a:r>
              <a:rPr lang="en-US" sz="1800" i="0" dirty="0" err="1">
                <a:latin typeface="Arial" charset="0"/>
                <a:sym typeface="Symbol" charset="2"/>
              </a:rPr>
              <a:t></a:t>
            </a:r>
            <a:r>
              <a:rPr lang="en-US" sz="1800" i="0" dirty="0">
                <a:latin typeface="Arial" charset="0"/>
                <a:sym typeface="Symbol" charset="2"/>
              </a:rPr>
              <a:t> </a:t>
            </a:r>
            <a:r>
              <a:rPr lang="en-US" sz="1800" i="0" dirty="0" err="1">
                <a:latin typeface="Arial" charset="0"/>
                <a:sym typeface="Symbol" charset="2"/>
              </a:rPr>
              <a:t></a:t>
            </a:r>
            <a:r>
              <a:rPr lang="en-US" sz="1800" baseline="-25000" dirty="0" err="1">
                <a:latin typeface="Arial" charset="0"/>
                <a:sym typeface="Symbol" charset="2"/>
              </a:rPr>
              <a:t>x</a:t>
            </a:r>
            <a:r>
              <a:rPr lang="en-US" sz="1800" i="0" baseline="-25000" dirty="0" err="1">
                <a:latin typeface="Arial" charset="0"/>
                <a:sym typeface="Symbol" charset="2"/>
              </a:rPr>
              <a:t>/</a:t>
            </a:r>
            <a:r>
              <a:rPr lang="en-US" sz="1800" baseline="-25000" dirty="0" err="1">
                <a:latin typeface="Arial" charset="0"/>
                <a:sym typeface="Symbol" charset="2"/>
              </a:rPr>
              <a:t>y</a:t>
            </a:r>
            <a:r>
              <a:rPr lang="en-US" sz="1800" baseline="-25000" dirty="0">
                <a:latin typeface="Arial" charset="0"/>
                <a:sym typeface="Symbol" charset="2"/>
              </a:rPr>
              <a:t>     </a:t>
            </a:r>
            <a:r>
              <a:rPr lang="en-US" sz="1800" i="0" dirty="0">
                <a:latin typeface="Arial" charset="0"/>
                <a:sym typeface="Symbol" charset="2"/>
              </a:rPr>
              <a:t>is a rule of inference</a:t>
            </a:r>
            <a:br>
              <a:rPr lang="en-US" sz="1800" baseline="-25000" dirty="0">
                <a:latin typeface="Arial" charset="0"/>
                <a:sym typeface="Symbol" charset="2"/>
              </a:rPr>
            </a:br>
            <a:r>
              <a:rPr lang="en-US" sz="1800" baseline="-25000" dirty="0">
                <a:latin typeface="Arial" charset="0"/>
                <a:sym typeface="Symbol" charset="2"/>
              </a:rPr>
              <a:t>             </a:t>
            </a:r>
            <a:r>
              <a:rPr lang="en-US" sz="1800" i="0" dirty="0">
                <a:latin typeface="Arial" charset="0"/>
                <a:sym typeface="Symbol" charset="2"/>
              </a:rPr>
              <a:t>Therefore:  (C</a:t>
            </a:r>
            <a:r>
              <a:rPr lang="en-US" sz="1800" i="0" baseline="-25000" dirty="0">
                <a:latin typeface="Arial" charset="0"/>
                <a:sym typeface="Symbol" charset="2"/>
              </a:rPr>
              <a:t>1</a:t>
            </a:r>
            <a:r>
              <a:rPr lang="en-US" sz="1800" i="0" dirty="0">
                <a:latin typeface="Arial" charset="0"/>
                <a:sym typeface="Symbol" charset="2"/>
              </a:rPr>
              <a:t> </a:t>
            </a:r>
            <a:r>
              <a:rPr lang="en-US" sz="1800" i="0" dirty="0" err="1">
                <a:latin typeface="Arial" charset="0"/>
                <a:sym typeface="Symbol" charset="2"/>
              </a:rPr>
              <a:t></a:t>
            </a:r>
            <a:r>
              <a:rPr lang="en-US" sz="1800" i="0" dirty="0">
                <a:latin typeface="Arial" charset="0"/>
                <a:sym typeface="Symbol" charset="2"/>
              </a:rPr>
              <a:t> </a:t>
            </a:r>
            <a:r>
              <a:rPr lang="en-US" sz="2000" dirty="0" err="1">
                <a:latin typeface="Arial" charset="0"/>
              </a:rPr>
              <a:t>x</a:t>
            </a:r>
            <a:r>
              <a:rPr lang="en-US" sz="2000" dirty="0">
                <a:latin typeface="Arial" charset="0"/>
              </a:rPr>
              <a:t>=</a:t>
            </a:r>
            <a:r>
              <a:rPr lang="en-US" sz="2000" dirty="0" err="1">
                <a:latin typeface="Arial" charset="0"/>
              </a:rPr>
              <a:t>y</a:t>
            </a:r>
            <a:r>
              <a:rPr lang="en-US" sz="1800" i="0" dirty="0">
                <a:latin typeface="Arial" charset="0"/>
                <a:sym typeface="Symbol" charset="2"/>
              </a:rPr>
              <a:t>) </a:t>
            </a:r>
            <a:r>
              <a:rPr lang="en-US" sz="1800" i="0" dirty="0" err="1">
                <a:latin typeface="Arial" charset="0"/>
                <a:sym typeface="Symbol" charset="2"/>
              </a:rPr>
              <a:t></a:t>
            </a:r>
            <a:r>
              <a:rPr lang="en-US" sz="1800" i="0" dirty="0">
                <a:latin typeface="Arial" charset="0"/>
                <a:sym typeface="Symbol" charset="2"/>
              </a:rPr>
              <a:t> (C</a:t>
            </a:r>
            <a:r>
              <a:rPr lang="en-US" sz="1800" i="0" baseline="-25000" dirty="0">
                <a:latin typeface="Arial" charset="0"/>
                <a:sym typeface="Symbol" charset="2"/>
              </a:rPr>
              <a:t>2</a:t>
            </a:r>
            <a:r>
              <a:rPr lang="en-US" sz="1800" i="0" dirty="0">
                <a:latin typeface="Arial" charset="0"/>
                <a:sym typeface="Symbol" charset="2"/>
              </a:rPr>
              <a:t> </a:t>
            </a:r>
            <a:r>
              <a:rPr lang="en-US" sz="1800" i="0" dirty="0" err="1">
                <a:latin typeface="Arial" charset="0"/>
                <a:sym typeface="Symbol" charset="2"/>
              </a:rPr>
              <a:t></a:t>
            </a:r>
            <a:r>
              <a:rPr lang="en-US" sz="1800" i="0" dirty="0">
                <a:latin typeface="Arial" charset="0"/>
                <a:sym typeface="Symbol" charset="2"/>
              </a:rPr>
              <a:t> </a:t>
            </a:r>
            <a:r>
              <a:rPr lang="en-US" sz="1800" i="0" dirty="0" err="1">
                <a:latin typeface="Arial" charset="0"/>
                <a:sym typeface="Symbol" charset="2"/>
              </a:rPr>
              <a:t></a:t>
            </a:r>
            <a:r>
              <a:rPr lang="en-US" sz="1800" i="0" dirty="0">
                <a:latin typeface="Arial" charset="0"/>
                <a:sym typeface="Symbol" charset="2"/>
              </a:rPr>
              <a:t>) </a:t>
            </a:r>
            <a:r>
              <a:rPr lang="en-US" sz="1800" i="0" dirty="0" err="1">
                <a:latin typeface="Arial" charset="0"/>
                <a:sym typeface="Symbol" charset="2"/>
              </a:rPr>
              <a:t></a:t>
            </a:r>
            <a:r>
              <a:rPr lang="en-US" sz="1800" i="0" dirty="0">
                <a:latin typeface="Arial" charset="0"/>
                <a:sym typeface="Symbol" charset="2"/>
              </a:rPr>
              <a:t> (C</a:t>
            </a:r>
            <a:r>
              <a:rPr lang="en-US" sz="1800" i="0" baseline="-25000" dirty="0">
                <a:latin typeface="Arial" charset="0"/>
                <a:sym typeface="Symbol" charset="2"/>
              </a:rPr>
              <a:t>1</a:t>
            </a:r>
            <a:r>
              <a:rPr lang="en-US" sz="1800" i="0" dirty="0">
                <a:latin typeface="Arial" charset="0"/>
                <a:sym typeface="Symbol" charset="2"/>
              </a:rPr>
              <a:t> </a:t>
            </a:r>
            <a:r>
              <a:rPr lang="en-US" sz="1800" i="0" dirty="0" err="1">
                <a:latin typeface="Arial" charset="0"/>
                <a:sym typeface="Symbol" charset="2"/>
              </a:rPr>
              <a:t></a:t>
            </a:r>
            <a:r>
              <a:rPr lang="en-US" sz="1800" i="0" dirty="0">
                <a:latin typeface="Arial" charset="0"/>
                <a:sym typeface="Symbol" charset="2"/>
              </a:rPr>
              <a:t> C</a:t>
            </a:r>
            <a:r>
              <a:rPr lang="en-US" sz="1800" i="0" baseline="-25000" dirty="0">
                <a:latin typeface="Arial" charset="0"/>
                <a:sym typeface="Symbol" charset="2"/>
              </a:rPr>
              <a:t>2</a:t>
            </a:r>
            <a:r>
              <a:rPr lang="en-US" sz="1800" i="0" dirty="0">
                <a:latin typeface="Arial" charset="0"/>
                <a:sym typeface="Symbol" charset="2"/>
              </a:rPr>
              <a:t> </a:t>
            </a:r>
            <a:r>
              <a:rPr lang="en-US" sz="1800" i="0" dirty="0" err="1">
                <a:latin typeface="Arial" charset="0"/>
                <a:sym typeface="Symbol" charset="2"/>
              </a:rPr>
              <a:t></a:t>
            </a:r>
            <a:r>
              <a:rPr lang="en-US" sz="1800" i="0" dirty="0">
                <a:latin typeface="Arial" charset="0"/>
                <a:sym typeface="Symbol" charset="2"/>
              </a:rPr>
              <a:t> </a:t>
            </a:r>
            <a:r>
              <a:rPr lang="en-US" sz="1800" i="0" dirty="0" err="1">
                <a:latin typeface="Arial" charset="0"/>
                <a:sym typeface="Symbol" charset="2"/>
              </a:rPr>
              <a:t></a:t>
            </a:r>
            <a:r>
              <a:rPr lang="en-US" sz="1800" baseline="-25000" dirty="0" err="1">
                <a:latin typeface="Arial" charset="0"/>
                <a:sym typeface="Symbol" charset="2"/>
              </a:rPr>
              <a:t>x</a:t>
            </a:r>
            <a:r>
              <a:rPr lang="en-US" sz="1800" i="0" baseline="-25000" dirty="0" err="1">
                <a:latin typeface="Arial" charset="0"/>
                <a:sym typeface="Symbol" charset="2"/>
              </a:rPr>
              <a:t>/</a:t>
            </a:r>
            <a:r>
              <a:rPr lang="en-US" sz="1800" baseline="-25000" dirty="0" err="1">
                <a:latin typeface="Arial" charset="0"/>
                <a:sym typeface="Symbol" charset="2"/>
              </a:rPr>
              <a:t>y</a:t>
            </a:r>
            <a:r>
              <a:rPr lang="en-US" sz="1800" i="0" dirty="0">
                <a:latin typeface="Arial" charset="0"/>
                <a:sym typeface="Symbol" charset="2"/>
              </a:rPr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7400" y="4648200"/>
            <a:ext cx="5099097" cy="36933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latin typeface="Arial" charset="0"/>
                <a:sym typeface="Symbol" charset="2"/>
              </a:rPr>
              <a:t>(C</a:t>
            </a:r>
            <a:r>
              <a:rPr lang="en-US" sz="1800" baseline="-25000" dirty="0">
                <a:latin typeface="Arial" charset="0"/>
                <a:sym typeface="Symbol" charset="2"/>
              </a:rPr>
              <a:t>1 </a:t>
            </a:r>
            <a:r>
              <a:rPr lang="en-US" sz="1800" dirty="0">
                <a:latin typeface="Arial" charset="0"/>
                <a:sym typeface="Symbol" charset="2"/>
              </a:rPr>
              <a:t>and C</a:t>
            </a:r>
            <a:r>
              <a:rPr lang="en-US" sz="1800" baseline="-25000" dirty="0">
                <a:latin typeface="Arial" charset="0"/>
                <a:sym typeface="Symbol" charset="2"/>
              </a:rPr>
              <a:t>2</a:t>
            </a:r>
            <a:r>
              <a:rPr lang="en-US" sz="1800" dirty="0">
                <a:latin typeface="Arial" charset="0"/>
                <a:sym typeface="Symbol" charset="2"/>
              </a:rPr>
              <a:t> are Boolean combinations of p’s, q’s)</a:t>
            </a:r>
            <a:endParaRPr lang="en-US" sz="1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32" grpId="0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489825" cy="762000"/>
          </a:xfrm>
        </p:spPr>
        <p:txBody>
          <a:bodyPr/>
          <a:lstStyle/>
          <a:p>
            <a:r>
              <a:rPr lang="en-US" sz="3600" dirty="0"/>
              <a:t>Example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220200" cy="4032515"/>
          </a:xfrm>
          <a:noFill/>
        </p:spPr>
        <p:txBody>
          <a:bodyPr wrap="square" lIns="92075" tIns="46038" rIns="92075" bIns="46038">
            <a:spAutoFit/>
          </a:bodyPr>
          <a:lstStyle/>
          <a:p>
            <a:pPr>
              <a:buFontTx/>
              <a:buNone/>
            </a:pPr>
            <a:r>
              <a:rPr lang="en-US" i="1" dirty="0"/>
              <a:t>“The sheep walks</a:t>
            </a:r>
            <a:r>
              <a:rPr lang="en-US" i="1" dirty="0">
                <a:solidFill>
                  <a:schemeClr val="tx1"/>
                </a:solidFill>
              </a:rPr>
              <a:t>”</a:t>
            </a:r>
            <a:endParaRPr lang="en-US" i="1" dirty="0">
              <a:solidFill>
                <a:schemeClr val="accent1"/>
              </a:solidFill>
            </a:endParaRPr>
          </a:p>
          <a:p>
            <a:pPr marL="685800" lvl="1" indent="-228600"/>
            <a:r>
              <a:rPr lang="en-US" dirty="0"/>
              <a:t>Disjunction of NUM feature from </a:t>
            </a:r>
            <a:r>
              <a:rPr lang="en-US" i="1" dirty="0"/>
              <a:t>sheep</a:t>
            </a:r>
            <a:endParaRPr lang="en-US" dirty="0"/>
          </a:p>
          <a:p>
            <a:pPr marL="1028700" lvl="2">
              <a:buFontTx/>
              <a:buNone/>
            </a:pPr>
            <a:r>
              <a:rPr lang="en-US" sz="1800" dirty="0"/>
              <a:t>          (</a:t>
            </a:r>
            <a:r>
              <a:rPr lang="en-US" sz="1800" dirty="0" err="1"/>
              <a:t>f</a:t>
            </a:r>
            <a:r>
              <a:rPr lang="en-US" sz="1800" dirty="0"/>
              <a:t> SUBJ NUM)=SG </a:t>
            </a:r>
            <a:r>
              <a:rPr lang="en-US" sz="2400" dirty="0" err="1">
                <a:sym typeface="Symbol" charset="2"/>
              </a:rPr>
              <a:t></a:t>
            </a:r>
            <a:r>
              <a:rPr lang="en-US" sz="1800" dirty="0"/>
              <a:t> (</a:t>
            </a:r>
            <a:r>
              <a:rPr lang="en-US" sz="1800" dirty="0" err="1"/>
              <a:t>f</a:t>
            </a:r>
            <a:r>
              <a:rPr lang="en-US" sz="1800" dirty="0"/>
              <a:t> SUBJ NUM)=PL</a:t>
            </a:r>
          </a:p>
          <a:p>
            <a:pPr marL="685800" lvl="1" indent="-228600"/>
            <a:r>
              <a:rPr lang="en-US" dirty="0" err="1"/>
              <a:t>Contexted</a:t>
            </a:r>
            <a:r>
              <a:rPr lang="en-US" dirty="0"/>
              <a:t> facts:</a:t>
            </a:r>
          </a:p>
          <a:p>
            <a:pPr marL="685800" lvl="1" indent="-228600">
              <a:lnSpc>
                <a:spcPct val="60000"/>
              </a:lnSpc>
              <a:buFontTx/>
              <a:buNone/>
            </a:pPr>
            <a:r>
              <a:rPr lang="en-US" sz="2000" dirty="0"/>
              <a:t>	        p </a:t>
            </a:r>
            <a:r>
              <a:rPr lang="en-US" sz="2000" dirty="0">
                <a:sym typeface="Symbol" charset="2"/>
              </a:rPr>
              <a:t> </a:t>
            </a:r>
            <a:r>
              <a:rPr lang="en-US" sz="2000" dirty="0"/>
              <a:t>(f SUBJ NUM)=SG </a:t>
            </a:r>
            <a:r>
              <a:rPr lang="en-US" sz="2800" dirty="0">
                <a:sym typeface="Symbol" charset="2"/>
              </a:rPr>
              <a:t></a:t>
            </a:r>
            <a:endParaRPr lang="en-US" sz="2000" dirty="0"/>
          </a:p>
          <a:p>
            <a:pPr marL="685800" lvl="1" indent="-228600">
              <a:lnSpc>
                <a:spcPct val="60000"/>
              </a:lnSpc>
              <a:buFontTx/>
              <a:buNone/>
            </a:pPr>
            <a:r>
              <a:rPr lang="en-US" sz="2000" dirty="0"/>
              <a:t>	    </a:t>
            </a:r>
            <a:r>
              <a:rPr lang="en-US" sz="3200" dirty="0">
                <a:sym typeface="Symbol" charset="2"/>
              </a:rPr>
              <a:t></a:t>
            </a:r>
            <a:r>
              <a:rPr lang="en-US" sz="2000" dirty="0"/>
              <a:t>p </a:t>
            </a:r>
            <a:r>
              <a:rPr lang="en-US" sz="2000" dirty="0">
                <a:sym typeface="Symbol" charset="2"/>
              </a:rPr>
              <a:t> </a:t>
            </a:r>
            <a:r>
              <a:rPr lang="en-US" sz="2000" dirty="0"/>
              <a:t>(f SUBJ NUM)=PL </a:t>
            </a:r>
            <a:r>
              <a:rPr lang="en-US" sz="2800" dirty="0">
                <a:sym typeface="Symbol" charset="2"/>
              </a:rPr>
              <a:t></a:t>
            </a:r>
            <a:endParaRPr lang="en-US" sz="2000" dirty="0">
              <a:sym typeface="Symbol" charset="2"/>
            </a:endParaRPr>
          </a:p>
          <a:p>
            <a:pPr marL="685800" lvl="1" indent="-228600">
              <a:lnSpc>
                <a:spcPct val="80000"/>
              </a:lnSpc>
              <a:buFontTx/>
              <a:buNone/>
            </a:pPr>
            <a:r>
              <a:rPr lang="en-US" sz="2000" dirty="0"/>
              <a:t>		     (f SUBJ NUM)=SG</a:t>
            </a:r>
            <a:r>
              <a:rPr lang="en-US" sz="2000" dirty="0">
                <a:sym typeface="Symbol" charset="2"/>
              </a:rPr>
              <a:t>      (from </a:t>
            </a:r>
            <a:r>
              <a:rPr lang="en-US" sz="2000" i="1" dirty="0">
                <a:sym typeface="Symbol" charset="2"/>
              </a:rPr>
              <a:t>walks</a:t>
            </a:r>
            <a:r>
              <a:rPr lang="en-US" sz="2000" dirty="0">
                <a:sym typeface="Symbol" charset="2"/>
              </a:rPr>
              <a:t>)</a:t>
            </a:r>
          </a:p>
          <a:p>
            <a:pPr marL="685800" lvl="1" indent="-228600">
              <a:lnSpc>
                <a:spcPct val="120000"/>
              </a:lnSpc>
            </a:pPr>
            <a:r>
              <a:rPr lang="en-US" dirty="0">
                <a:sym typeface="Symbol" charset="2"/>
              </a:rPr>
              <a:t>Inferences:</a:t>
            </a:r>
          </a:p>
          <a:p>
            <a:pPr marL="579438" lvl="2" indent="0">
              <a:lnSpc>
                <a:spcPct val="80000"/>
              </a:lnSpc>
              <a:buFontTx/>
              <a:buNone/>
            </a:pPr>
            <a:r>
              <a:rPr lang="en-US" sz="1800" dirty="0"/>
              <a:t>   p </a:t>
            </a:r>
            <a:r>
              <a:rPr lang="en-US" sz="1800" dirty="0">
                <a:sym typeface="Symbol" charset="2"/>
              </a:rPr>
              <a:t> </a:t>
            </a:r>
            <a:r>
              <a:rPr lang="en-US" sz="1800" dirty="0"/>
              <a:t>(f SUBJ NUM)=SG </a:t>
            </a:r>
            <a:r>
              <a:rPr lang="en-US" sz="1800" dirty="0">
                <a:sym typeface="Symbol" charset="2"/>
              </a:rPr>
              <a:t> (</a:t>
            </a:r>
            <a:r>
              <a:rPr lang="en-US" sz="1800" dirty="0"/>
              <a:t>f SUBJ NUM)=SG </a:t>
            </a:r>
            <a:r>
              <a:rPr lang="en-US" dirty="0">
                <a:sym typeface="Symbol" charset="2"/>
              </a:rPr>
              <a:t></a:t>
            </a:r>
            <a:r>
              <a:rPr lang="en-US" sz="1800" dirty="0">
                <a:sym typeface="Symbol" charset="2"/>
              </a:rPr>
              <a:t> </a:t>
            </a:r>
            <a:r>
              <a:rPr lang="en-US" sz="1800" dirty="0"/>
              <a:t>p</a:t>
            </a:r>
            <a:r>
              <a:rPr lang="en-US" sz="1800" dirty="0">
                <a:sym typeface="Symbol" charset="2"/>
              </a:rPr>
              <a:t> SG=SG</a:t>
            </a:r>
          </a:p>
          <a:p>
            <a:pPr marL="579438" lvl="2" indent="0">
              <a:lnSpc>
                <a:spcPct val="80000"/>
              </a:lnSpc>
              <a:buFontTx/>
              <a:buNone/>
            </a:pPr>
            <a:r>
              <a:rPr lang="en-US" sz="1800" dirty="0">
                <a:sym typeface="Symbol" charset="2"/>
              </a:rPr>
              <a:t></a:t>
            </a:r>
            <a:r>
              <a:rPr lang="en-US" sz="1800" dirty="0"/>
              <a:t>p </a:t>
            </a:r>
            <a:r>
              <a:rPr lang="en-US" sz="1800" dirty="0">
                <a:sym typeface="Symbol" charset="2"/>
              </a:rPr>
              <a:t> </a:t>
            </a:r>
            <a:r>
              <a:rPr lang="en-US" sz="1800" dirty="0"/>
              <a:t>(f SUBJ NUM)=PL  </a:t>
            </a:r>
            <a:r>
              <a:rPr lang="en-US" sz="1800" dirty="0">
                <a:sym typeface="Symbol" charset="2"/>
              </a:rPr>
              <a:t> </a:t>
            </a:r>
            <a:r>
              <a:rPr lang="en-US" sz="1800" dirty="0"/>
              <a:t>(f SUBJ NUM)=SG </a:t>
            </a:r>
            <a:r>
              <a:rPr lang="en-US" dirty="0">
                <a:sym typeface="Symbol" charset="2"/>
              </a:rPr>
              <a:t></a:t>
            </a:r>
            <a:r>
              <a:rPr lang="en-US" sz="1800" dirty="0">
                <a:sym typeface="Symbol" charset="2"/>
              </a:rPr>
              <a:t> </a:t>
            </a:r>
            <a:r>
              <a:rPr lang="en-US" sz="1800" dirty="0"/>
              <a:t>p</a:t>
            </a:r>
            <a:r>
              <a:rPr lang="en-US" sz="1800" dirty="0">
                <a:sym typeface="Symbol" charset="2"/>
              </a:rPr>
              <a:t> PL=SG </a:t>
            </a:r>
            <a:r>
              <a:rPr lang="en-US" dirty="0">
                <a:sym typeface="Symbol" charset="2"/>
              </a:rPr>
              <a:t></a:t>
            </a:r>
            <a:r>
              <a:rPr lang="en-US" sz="1800" dirty="0">
                <a:sym typeface="Symbol" charset="2"/>
              </a:rPr>
              <a:t> </a:t>
            </a:r>
            <a:r>
              <a:rPr lang="en-US" sz="1800" dirty="0">
                <a:solidFill>
                  <a:srgbClr val="FF0000"/>
                </a:solidFill>
                <a:sym typeface="Symbol" charset="2"/>
              </a:rPr>
              <a:t></a:t>
            </a:r>
            <a:r>
              <a:rPr lang="en-US" sz="1800" dirty="0">
                <a:solidFill>
                  <a:srgbClr val="FF0000"/>
                </a:solidFill>
              </a:rPr>
              <a:t>p</a:t>
            </a:r>
            <a:r>
              <a:rPr lang="en-US" sz="1800" dirty="0">
                <a:solidFill>
                  <a:srgbClr val="FF0000"/>
                </a:solidFill>
                <a:sym typeface="Symbol" charset="2"/>
              </a:rPr>
              <a:t> FALSE</a:t>
            </a: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990600" y="5410200"/>
            <a:ext cx="7391400" cy="819152"/>
          </a:xfrm>
          <a:prstGeom prst="rect">
            <a:avLst/>
          </a:prstGeom>
          <a:solidFill>
            <a:srgbClr val="FDB1A7"/>
          </a:solidFill>
          <a:ln w="12700">
            <a:noFill/>
            <a:miter lim="800000"/>
            <a:headEnd/>
            <a:tailEnd/>
          </a:ln>
        </p:spPr>
        <p:txBody>
          <a:bodyPr lIns="96474" tIns="48237" rIns="96474" bIns="48237" anchor="ctr">
            <a:prstTxWarp prst="textNoShape">
              <a:avLst/>
            </a:prstTxWarp>
            <a:spAutoFit/>
          </a:bodyPr>
          <a:lstStyle/>
          <a:p>
            <a:pPr algn="l">
              <a:spcBef>
                <a:spcPct val="30000"/>
              </a:spcBef>
            </a:pPr>
            <a:r>
              <a:rPr lang="en-US" sz="2800" i="0" dirty="0" err="1">
                <a:latin typeface="Arial" charset="0"/>
                <a:sym typeface="Symbol" charset="2"/>
              </a:rPr>
              <a:t></a:t>
            </a:r>
            <a:r>
              <a:rPr lang="en-US" sz="1800" i="0" dirty="0" err="1">
                <a:latin typeface="Arial" charset="0"/>
              </a:rPr>
              <a:t>p</a:t>
            </a:r>
            <a:r>
              <a:rPr lang="en-US" sz="1800" i="0" dirty="0" err="1">
                <a:latin typeface="Arial" charset="0"/>
                <a:sym typeface="Symbol" charset="2"/>
              </a:rPr>
              <a:t></a:t>
            </a:r>
            <a:r>
              <a:rPr lang="en-US" sz="1800" i="0" dirty="0">
                <a:latin typeface="Arial" charset="0"/>
                <a:sym typeface="Symbol" charset="2"/>
              </a:rPr>
              <a:t> FALSE is true  </a:t>
            </a:r>
            <a:r>
              <a:rPr lang="en-US" sz="1800" i="0" dirty="0" err="1">
                <a:latin typeface="Arial" charset="0"/>
                <a:sym typeface="Symbol" charset="2"/>
              </a:rPr>
              <a:t>iff</a:t>
            </a:r>
            <a:r>
              <a:rPr lang="en-US" sz="1800" i="0" dirty="0">
                <a:latin typeface="Arial" charset="0"/>
                <a:sym typeface="Symbol" charset="2"/>
              </a:rPr>
              <a:t>   </a:t>
            </a:r>
            <a:r>
              <a:rPr lang="en-US" sz="2800" i="0" dirty="0" err="1">
                <a:latin typeface="Arial" charset="0"/>
                <a:sym typeface="Symbol" charset="2"/>
              </a:rPr>
              <a:t></a:t>
            </a:r>
            <a:r>
              <a:rPr lang="en-US" sz="1800" i="0" dirty="0" err="1">
                <a:latin typeface="Arial" charset="0"/>
              </a:rPr>
              <a:t>p</a:t>
            </a:r>
            <a:r>
              <a:rPr lang="en-US" sz="1800" i="0" dirty="0">
                <a:latin typeface="Arial" charset="0"/>
              </a:rPr>
              <a:t> is false  </a:t>
            </a:r>
            <a:r>
              <a:rPr lang="en-US" sz="1800" i="0" dirty="0" err="1">
                <a:latin typeface="Arial" charset="0"/>
              </a:rPr>
              <a:t>iff</a:t>
            </a:r>
            <a:r>
              <a:rPr lang="en-US" sz="1800" i="0" dirty="0">
                <a:latin typeface="Arial" charset="0"/>
              </a:rPr>
              <a:t>   </a:t>
            </a:r>
            <a:r>
              <a:rPr lang="en-US" sz="1800" i="0" dirty="0" err="1">
                <a:latin typeface="Arial" charset="0"/>
              </a:rPr>
              <a:t>p</a:t>
            </a:r>
            <a:r>
              <a:rPr lang="en-US" sz="1800" i="0" dirty="0">
                <a:latin typeface="Arial" charset="0"/>
              </a:rPr>
              <a:t> is True.</a:t>
            </a:r>
          </a:p>
          <a:p>
            <a:pPr algn="l">
              <a:lnSpc>
                <a:spcPct val="70000"/>
              </a:lnSpc>
              <a:spcBef>
                <a:spcPct val="30000"/>
              </a:spcBef>
            </a:pPr>
            <a:r>
              <a:rPr lang="en-US" sz="1800" i="0" dirty="0">
                <a:latin typeface="Arial" charset="0"/>
              </a:rPr>
              <a:t>      Conclusion:  Sentence is grammatical in context </a:t>
            </a:r>
            <a:r>
              <a:rPr lang="en-US" sz="1800" i="0" dirty="0" err="1">
                <a:latin typeface="Arial" charset="0"/>
              </a:rPr>
              <a:t>p</a:t>
            </a:r>
            <a:r>
              <a:rPr lang="en-US" sz="1800" i="0" dirty="0">
                <a:latin typeface="Arial" charset="0"/>
              </a:rPr>
              <a:t>:  Only 1 sheep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7489825" cy="950913"/>
          </a:xfrm>
        </p:spPr>
        <p:txBody>
          <a:bodyPr/>
          <a:lstStyle/>
          <a:p>
            <a:r>
              <a:rPr lang="en-US" dirty="0"/>
              <a:t>Test for </a:t>
            </a:r>
            <a:r>
              <a:rPr lang="en-US" dirty="0" err="1"/>
              <a:t>satisfiability</a:t>
            </a:r>
            <a:endParaRPr lang="en-US" dirty="0"/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533400" y="4038600"/>
            <a:ext cx="8229600" cy="1828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342900" indent="-342900" algn="l">
              <a:spcBef>
                <a:spcPct val="20000"/>
              </a:spcBef>
              <a:buSzPct val="100000"/>
            </a:pPr>
            <a:r>
              <a:rPr lang="en-US" i="0" dirty="0">
                <a:solidFill>
                  <a:srgbClr val="000000"/>
                </a:solidFill>
                <a:latin typeface="Arial"/>
                <a:cs typeface="Arial"/>
                <a:sym typeface="Symbol" charset="2"/>
              </a:rPr>
              <a:t>Efficiency:  Boolean solving only of conjunction of </a:t>
            </a:r>
            <a:r>
              <a:rPr lang="en-US" i="0" dirty="0" err="1">
                <a:solidFill>
                  <a:srgbClr val="000000"/>
                </a:solidFill>
                <a:latin typeface="Arial"/>
                <a:cs typeface="Arial"/>
                <a:sym typeface="Symbol" charset="2"/>
              </a:rPr>
              <a:t>nogoods</a:t>
            </a:r>
            <a:r>
              <a:rPr lang="en-US" i="0" dirty="0">
                <a:solidFill>
                  <a:srgbClr val="000000"/>
                </a:solidFill>
                <a:latin typeface="Arial"/>
                <a:cs typeface="Arial"/>
                <a:sym typeface="Symbol" charset="2"/>
              </a:rPr>
              <a:t>, </a:t>
            </a:r>
            <a:r>
              <a:rPr lang="en-US" i="0" dirty="0" err="1">
                <a:solidFill>
                  <a:srgbClr val="000000"/>
                </a:solidFill>
                <a:latin typeface="Arial"/>
                <a:cs typeface="Arial"/>
                <a:sym typeface="Symbol" charset="2"/>
              </a:rPr>
              <a:t>nogoods</a:t>
            </a:r>
            <a:r>
              <a:rPr lang="en-US" i="0" dirty="0">
                <a:solidFill>
                  <a:srgbClr val="000000"/>
                </a:solidFill>
                <a:latin typeface="Arial"/>
                <a:cs typeface="Arial"/>
                <a:sym typeface="Symbol" charset="2"/>
              </a:rPr>
              <a:t> only when fact-inferences deduce </a:t>
            </a:r>
            <a:r>
              <a:rPr lang="en-US" sz="2000" i="0" dirty="0">
                <a:solidFill>
                  <a:srgbClr val="000000"/>
                </a:solidFill>
                <a:latin typeface="Arial"/>
                <a:cs typeface="Arial"/>
                <a:sym typeface="Symbol" charset="2"/>
              </a:rPr>
              <a:t>FALSE</a:t>
            </a:r>
            <a:r>
              <a:rPr lang="en-US" i="0" dirty="0">
                <a:solidFill>
                  <a:srgbClr val="000000"/>
                </a:solidFill>
                <a:latin typeface="Arial"/>
                <a:cs typeface="Arial"/>
                <a:sym typeface="Symbol" charset="2"/>
              </a:rPr>
              <a:t>.</a:t>
            </a:r>
          </a:p>
          <a:p>
            <a:pPr marL="342900" indent="-342900" algn="l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en-US" i="0" dirty="0">
                <a:solidFill>
                  <a:srgbClr val="000000"/>
                </a:solidFill>
                <a:latin typeface="Arial"/>
                <a:cs typeface="Arial"/>
                <a:sym typeface="Symbol" charset="2"/>
              </a:rPr>
              <a:t>Implicitly notices independence/context-freeness:</a:t>
            </a:r>
          </a:p>
          <a:p>
            <a:pPr marL="342900" indent="-342900" algn="l">
              <a:spcBef>
                <a:spcPct val="20000"/>
              </a:spcBef>
              <a:buSzPct val="100000"/>
            </a:pPr>
            <a:r>
              <a:rPr lang="en-US" i="0" dirty="0">
                <a:solidFill>
                  <a:srgbClr val="000000"/>
                </a:solidFill>
                <a:latin typeface="Arial"/>
                <a:cs typeface="Arial"/>
                <a:sym typeface="Symbol" charset="2"/>
              </a:rPr>
              <a:t>    Don’t deduce </a:t>
            </a:r>
            <a:r>
              <a:rPr lang="en-US" sz="2000" i="0" dirty="0">
                <a:solidFill>
                  <a:srgbClr val="000000"/>
                </a:solidFill>
                <a:latin typeface="Arial"/>
                <a:cs typeface="Arial"/>
                <a:sym typeface="Symbol" charset="2"/>
              </a:rPr>
              <a:t>FALSE</a:t>
            </a:r>
            <a:r>
              <a:rPr lang="en-US" i="0" dirty="0">
                <a:solidFill>
                  <a:srgbClr val="000000"/>
                </a:solidFill>
                <a:latin typeface="Arial"/>
                <a:cs typeface="Arial"/>
                <a:sym typeface="Symbol" charset="2"/>
              </a:rPr>
              <a:t> from independent facts.</a:t>
            </a:r>
            <a:endParaRPr lang="en-US" sz="2000" i="0" dirty="0">
              <a:solidFill>
                <a:srgbClr val="000000"/>
              </a:solidFill>
              <a:latin typeface="Arial"/>
              <a:cs typeface="Arial"/>
              <a:sym typeface="Symbol" charset="2"/>
            </a:endParaRPr>
          </a:p>
        </p:txBody>
      </p:sp>
      <p:sp>
        <p:nvSpPr>
          <p:cNvPr id="59407" name="Text Box 15"/>
          <p:cNvSpPr txBox="1">
            <a:spLocks noChangeArrowheads="1"/>
          </p:cNvSpPr>
          <p:nvPr/>
        </p:nvSpPr>
        <p:spPr bwMode="auto">
          <a:xfrm>
            <a:off x="981070" y="3200400"/>
            <a:ext cx="3717942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i="0" dirty="0">
                <a:latin typeface="Arial"/>
                <a:cs typeface="Arial"/>
                <a:sym typeface="Symbol" charset="2"/>
              </a:rPr>
              <a:t>E.g.  C </a:t>
            </a:r>
            <a:r>
              <a:rPr lang="en-US" i="0" dirty="0">
                <a:latin typeface="Arial"/>
                <a:cs typeface="Arial"/>
                <a:sym typeface="Symbol" charset="2"/>
              </a:rPr>
              <a:t>  </a:t>
            </a:r>
            <a:r>
              <a:rPr lang="en-US" sz="2000" i="0" dirty="0">
                <a:latin typeface="Arial"/>
                <a:cs typeface="Arial"/>
                <a:sym typeface="Symbol" charset="2"/>
              </a:rPr>
              <a:t>SG</a:t>
            </a:r>
            <a:r>
              <a:rPr lang="en-US" i="0" dirty="0">
                <a:latin typeface="Arial"/>
                <a:cs typeface="Arial"/>
                <a:sym typeface="Symbol" charset="2"/>
              </a:rPr>
              <a:t>=</a:t>
            </a:r>
            <a:r>
              <a:rPr lang="en-US" sz="2000" i="0" dirty="0">
                <a:latin typeface="Arial"/>
                <a:cs typeface="Arial"/>
                <a:sym typeface="Symbol" charset="2"/>
              </a:rPr>
              <a:t>PL</a:t>
            </a:r>
            <a:r>
              <a:rPr lang="en-US" i="0" dirty="0">
                <a:latin typeface="Arial"/>
                <a:cs typeface="Arial"/>
                <a:sym typeface="Symbol" charset="2"/>
              </a:rPr>
              <a:t>  </a:t>
            </a:r>
            <a:r>
              <a:rPr lang="en-US" sz="2000" i="0" dirty="0">
                <a:latin typeface="Arial"/>
                <a:cs typeface="Arial"/>
                <a:sym typeface="Symbol" charset="2"/>
              </a:rPr>
              <a:t>FALSE.</a:t>
            </a:r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 bwMode="auto">
          <a:xfrm>
            <a:off x="5080442" y="3200400"/>
            <a:ext cx="3716082" cy="6771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Arial"/>
                <a:cs typeface="Arial"/>
                <a:sym typeface="Symbol" charset="2"/>
              </a:rPr>
              <a:t>C </a:t>
            </a:r>
            <a:r>
              <a:rPr lang="en-US" sz="2000" i="0" dirty="0">
                <a:latin typeface="Arial"/>
                <a:cs typeface="Arial"/>
                <a:sym typeface="Symbol" charset="2"/>
              </a:rPr>
              <a:t> is called a “</a:t>
            </a:r>
            <a:r>
              <a:rPr lang="en-US" sz="2000" i="0" dirty="0" err="1">
                <a:latin typeface="Arial"/>
                <a:cs typeface="Arial"/>
                <a:sym typeface="Symbol" charset="2"/>
              </a:rPr>
              <a:t>nogood</a:t>
            </a:r>
            <a:r>
              <a:rPr lang="en-US" sz="2000" i="0" dirty="0">
                <a:latin typeface="Arial"/>
                <a:cs typeface="Arial"/>
                <a:sym typeface="Symbol" charset="2"/>
              </a:rPr>
              <a:t>” context.</a:t>
            </a:r>
          </a:p>
          <a:p>
            <a:r>
              <a:rPr lang="en-US" sz="1800" dirty="0">
                <a:latin typeface="Arial"/>
                <a:cs typeface="Arial"/>
                <a:sym typeface="Symbol" charset="2"/>
              </a:rPr>
              <a:t>cf. ATMS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762000" y="1905000"/>
            <a:ext cx="7162800" cy="99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342900" indent="-342900" algn="l">
              <a:spcBef>
                <a:spcPct val="20000"/>
              </a:spcBef>
              <a:buSzPct val="100000"/>
            </a:pPr>
            <a:r>
              <a:rPr lang="en-US" i="0" dirty="0">
                <a:solidFill>
                  <a:srgbClr val="000000"/>
                </a:solidFill>
                <a:latin typeface="Arial"/>
                <a:cs typeface="Arial"/>
                <a:sym typeface="Symbol" charset="2"/>
              </a:rPr>
              <a:t>Suppose C  </a:t>
            </a:r>
            <a:r>
              <a:rPr lang="en-US" sz="2000" i="0" dirty="0">
                <a:solidFill>
                  <a:srgbClr val="000000"/>
                </a:solidFill>
                <a:latin typeface="Arial"/>
                <a:cs typeface="Arial"/>
                <a:sym typeface="Symbol" charset="2"/>
              </a:rPr>
              <a:t>FALSE</a:t>
            </a:r>
            <a:r>
              <a:rPr lang="en-US" i="0" dirty="0">
                <a:solidFill>
                  <a:srgbClr val="000000"/>
                </a:solidFill>
                <a:latin typeface="Arial"/>
                <a:cs typeface="Arial"/>
                <a:sym typeface="Symbol" charset="2"/>
              </a:rPr>
              <a:t> is deduced from a </a:t>
            </a:r>
            <a:r>
              <a:rPr lang="en-US" i="0" dirty="0" err="1">
                <a:solidFill>
                  <a:srgbClr val="000000"/>
                </a:solidFill>
                <a:latin typeface="Arial"/>
                <a:cs typeface="Arial"/>
                <a:sym typeface="Symbol" charset="2"/>
              </a:rPr>
              <a:t>contexted</a:t>
            </a:r>
            <a:r>
              <a:rPr lang="en-US" i="0" dirty="0">
                <a:solidFill>
                  <a:srgbClr val="000000"/>
                </a:solidFill>
                <a:latin typeface="Arial"/>
                <a:cs typeface="Arial"/>
                <a:sym typeface="Symbol" charset="2"/>
              </a:rPr>
              <a:t> formula </a:t>
            </a:r>
            <a:r>
              <a:rPr lang="en-US" dirty="0">
                <a:sym typeface="Symbol" pitchFamily="-109" charset="2"/>
              </a:rPr>
              <a:t></a:t>
            </a:r>
            <a:r>
              <a:rPr lang="en-US" i="0" dirty="0">
                <a:solidFill>
                  <a:srgbClr val="000000"/>
                </a:solidFill>
                <a:latin typeface="Arial"/>
                <a:cs typeface="Arial"/>
                <a:sym typeface="Symbol" charset="2"/>
              </a:rPr>
              <a:t>.  Then </a:t>
            </a:r>
            <a:r>
              <a:rPr lang="en-US" dirty="0">
                <a:sym typeface="Symbol" pitchFamily="-109" charset="2"/>
              </a:rPr>
              <a:t></a:t>
            </a:r>
            <a:r>
              <a:rPr lang="en-US" i="0" dirty="0">
                <a:solidFill>
                  <a:srgbClr val="000000"/>
                </a:solidFill>
                <a:latin typeface="Arial"/>
                <a:cs typeface="Arial"/>
                <a:sym typeface="Symbol" charset="2"/>
              </a:rPr>
              <a:t> is satisfiable only if </a:t>
            </a:r>
            <a:r>
              <a:rPr lang="en-US" sz="2000" i="0" dirty="0">
                <a:solidFill>
                  <a:srgbClr val="000000"/>
                </a:solidFill>
                <a:latin typeface="Arial"/>
                <a:cs typeface="Arial"/>
                <a:sym typeface="Symbol" charset="2"/>
              </a:rPr>
              <a:t>C.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8" grpId="0" uiExpand="1" autoUpdateAnimBg="0"/>
      <p:bldP spid="59407" grpId="0"/>
      <p:bldP spid="5940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7772400" cy="533400"/>
          </a:xfrm>
        </p:spPr>
        <p:txBody>
          <a:bodyPr/>
          <a:lstStyle/>
          <a:p>
            <a:r>
              <a:rPr lang="en-US" dirty="0"/>
              <a:t>Model building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610600" cy="1295400"/>
          </a:xfrm>
        </p:spPr>
        <p:txBody>
          <a:bodyPr/>
          <a:lstStyle/>
          <a:p>
            <a:r>
              <a:rPr lang="en-US" sz="2400" dirty="0"/>
              <a:t>Substitute </a:t>
            </a:r>
            <a:r>
              <a:rPr lang="en-US" sz="2400" dirty="0" err="1"/>
              <a:t>p,q</a:t>
            </a:r>
            <a:r>
              <a:rPr lang="is-IS" sz="2400" dirty="0"/>
              <a:t>… free-choice values from true lines of </a:t>
            </a:r>
            <a:r>
              <a:rPr lang="en-US" sz="2400" dirty="0">
                <a:sym typeface="Symbol" pitchFamily="-109" charset="2"/>
              </a:rPr>
              <a:t></a:t>
            </a:r>
            <a:r>
              <a:rPr lang="en-US" sz="2400" dirty="0">
                <a:solidFill>
                  <a:srgbClr val="000000"/>
                </a:solidFill>
                <a:cs typeface="Arial"/>
                <a:sym typeface="Symbol" charset="2"/>
              </a:rPr>
              <a:t>’s </a:t>
            </a:r>
            <a:r>
              <a:rPr lang="en-US" sz="2400" dirty="0" err="1">
                <a:solidFill>
                  <a:srgbClr val="000000"/>
                </a:solidFill>
                <a:cs typeface="Arial"/>
                <a:sym typeface="Symbol" charset="2"/>
              </a:rPr>
              <a:t>tr</a:t>
            </a:r>
            <a:r>
              <a:rPr lang="is-IS" sz="2400" dirty="0">
                <a:sym typeface="Symbol" charset="2"/>
              </a:rPr>
              <a:t>uth table into constraint contexts</a:t>
            </a:r>
          </a:p>
          <a:p>
            <a:r>
              <a:rPr lang="is-IS" sz="2400" dirty="0">
                <a:sym typeface="Symbol" charset="2"/>
              </a:rPr>
              <a:t>Extract and interpret conjunction of constraints labeled by T</a:t>
            </a:r>
          </a:p>
          <a:p>
            <a:endParaRPr lang="en-US" dirty="0"/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76200" y="2808287"/>
            <a:ext cx="5362575" cy="531813"/>
            <a:chOff x="533400" y="3896034"/>
            <a:chExt cx="5362575" cy="531813"/>
          </a:xfrm>
        </p:grpSpPr>
        <p:sp>
          <p:nvSpPr>
            <p:cNvPr id="5" name="Text Box 15"/>
            <p:cNvSpPr txBox="1">
              <a:spLocks noChangeArrowheads="1"/>
            </p:cNvSpPr>
            <p:nvPr/>
          </p:nvSpPr>
          <p:spPr bwMode="auto">
            <a:xfrm>
              <a:off x="533400" y="3929599"/>
              <a:ext cx="4376738" cy="4048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6474" tIns="48237" rIns="96474" bIns="48237" anchor="ctr">
              <a:prstTxWarp prst="textNoShape">
                <a:avLst/>
              </a:prstTxWarp>
              <a:spAutoFit/>
            </a:bodyPr>
            <a:lstStyle/>
            <a:p>
              <a:r>
                <a:rPr lang="en-US" sz="2000" i="1">
                  <a:solidFill>
                    <a:srgbClr val="006ACA"/>
                  </a:solidFill>
                </a:rPr>
                <a:t>Das Mädchen                    sah die Katze</a:t>
              </a:r>
            </a:p>
          </p:txBody>
        </p:sp>
        <p:sp>
          <p:nvSpPr>
            <p:cNvPr id="6" name="AutoShape 16"/>
            <p:cNvSpPr>
              <a:spLocks noChangeArrowheads="1"/>
            </p:cNvSpPr>
            <p:nvPr/>
          </p:nvSpPr>
          <p:spPr bwMode="auto">
            <a:xfrm>
              <a:off x="2181980" y="3896034"/>
              <a:ext cx="1066800" cy="531813"/>
            </a:xfrm>
            <a:prstGeom prst="bracePair">
              <a:avLst>
                <a:gd name="adj" fmla="val 8333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6474" tIns="48237" rIns="96474" bIns="48237" anchor="ctr">
              <a:prstTxWarp prst="textNoShape">
                <a:avLst/>
              </a:prstTxWarp>
            </a:bodyPr>
            <a:lstStyle/>
            <a:p>
              <a:pPr algn="r"/>
              <a:r>
                <a:rPr lang="en-US" sz="2000" i="1">
                  <a:solidFill>
                    <a:srgbClr val="F200FF"/>
                  </a:solidFill>
                </a:rPr>
                <a:t>       </a:t>
              </a:r>
              <a:r>
                <a:rPr lang="en-US" sz="2000">
                  <a:solidFill>
                    <a:srgbClr val="800080"/>
                  </a:solidFill>
                </a:rPr>
                <a:t>p:</a:t>
              </a:r>
              <a:r>
                <a:rPr lang="en-US" sz="2000" i="1">
                  <a:solidFill>
                    <a:srgbClr val="FF0000"/>
                  </a:solidFill>
                </a:rPr>
                <a:t>nom</a:t>
              </a:r>
              <a:br>
                <a:rPr lang="en-US" sz="900"/>
              </a:br>
              <a:r>
                <a:rPr lang="en-US" sz="900"/>
                <a:t> </a:t>
              </a:r>
              <a:r>
                <a:rPr lang="en-US" sz="2000" b="1">
                  <a:solidFill>
                    <a:srgbClr val="800080"/>
                  </a:solidFill>
                  <a:sym typeface="Symbol" pitchFamily="-109" charset="2"/>
                </a:rPr>
                <a:t></a:t>
              </a:r>
              <a:r>
                <a:rPr lang="en-US" sz="2000">
                  <a:solidFill>
                    <a:srgbClr val="800080"/>
                  </a:solidFill>
                </a:rPr>
                <a:t>p</a:t>
              </a:r>
              <a:r>
                <a:rPr lang="en-US" sz="2000">
                  <a:solidFill>
                    <a:srgbClr val="FF0000"/>
                  </a:solidFill>
                </a:rPr>
                <a:t>:</a:t>
              </a:r>
              <a:r>
                <a:rPr lang="en-US" sz="2000" i="1">
                  <a:solidFill>
                    <a:srgbClr val="FF0000"/>
                  </a:solidFill>
                </a:rPr>
                <a:t>acc  </a:t>
              </a:r>
            </a:p>
          </p:txBody>
        </p:sp>
        <p:sp>
          <p:nvSpPr>
            <p:cNvPr id="7" name="AutoShape 17"/>
            <p:cNvSpPr>
              <a:spLocks noChangeArrowheads="1"/>
            </p:cNvSpPr>
            <p:nvPr/>
          </p:nvSpPr>
          <p:spPr bwMode="auto">
            <a:xfrm>
              <a:off x="4829175" y="3896034"/>
              <a:ext cx="1066800" cy="531813"/>
            </a:xfrm>
            <a:prstGeom prst="bracePair">
              <a:avLst>
                <a:gd name="adj" fmla="val 8333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6474" tIns="48237" rIns="96474" bIns="48237" anchor="ctr">
              <a:prstTxWarp prst="textNoShape">
                <a:avLst/>
              </a:prstTxWarp>
            </a:bodyPr>
            <a:lstStyle/>
            <a:p>
              <a:pPr algn="r"/>
              <a:r>
                <a:rPr lang="en-US" sz="2000" i="1">
                  <a:solidFill>
                    <a:srgbClr val="F200FF"/>
                  </a:solidFill>
                </a:rPr>
                <a:t>     </a:t>
              </a:r>
              <a:r>
                <a:rPr lang="en-US" sz="2000">
                  <a:solidFill>
                    <a:srgbClr val="800080"/>
                  </a:solidFill>
                </a:rPr>
                <a:t>q:</a:t>
              </a:r>
              <a:r>
                <a:rPr lang="en-US" sz="2000" i="1">
                  <a:solidFill>
                    <a:srgbClr val="FF0000"/>
                  </a:solidFill>
                </a:rPr>
                <a:t>nom</a:t>
              </a:r>
              <a:br>
                <a:rPr lang="en-US" sz="900"/>
              </a:br>
              <a:r>
                <a:rPr lang="en-US" sz="900"/>
                <a:t> </a:t>
              </a:r>
              <a:r>
                <a:rPr lang="en-US" sz="2000" b="1">
                  <a:solidFill>
                    <a:srgbClr val="800080"/>
                  </a:solidFill>
                  <a:sym typeface="Symbol" pitchFamily="-109" charset="2"/>
                </a:rPr>
                <a:t></a:t>
              </a:r>
              <a:r>
                <a:rPr lang="en-US" sz="2000">
                  <a:solidFill>
                    <a:srgbClr val="800080"/>
                  </a:solidFill>
                </a:rPr>
                <a:t>q</a:t>
              </a:r>
              <a:r>
                <a:rPr lang="en-US" sz="2000">
                  <a:solidFill>
                    <a:srgbClr val="FF0000"/>
                  </a:solidFill>
                </a:rPr>
                <a:t>:</a:t>
              </a:r>
              <a:r>
                <a:rPr lang="en-US" sz="2000" i="1">
                  <a:solidFill>
                    <a:srgbClr val="FF0000"/>
                  </a:solidFill>
                </a:rPr>
                <a:t>acc  </a:t>
              </a:r>
            </a:p>
          </p:txBody>
        </p:sp>
      </p:grpSp>
      <p:grpSp>
        <p:nvGrpSpPr>
          <p:cNvPr id="8" name="Group 28"/>
          <p:cNvGrpSpPr>
            <a:grpSpLocks/>
          </p:cNvGrpSpPr>
          <p:nvPr/>
        </p:nvGrpSpPr>
        <p:grpSpPr bwMode="auto">
          <a:xfrm>
            <a:off x="5562600" y="2667000"/>
            <a:ext cx="1406525" cy="754062"/>
            <a:chOff x="6400800" y="3754141"/>
            <a:chExt cx="1406525" cy="754063"/>
          </a:xfrm>
        </p:grpSpPr>
        <p:sp>
          <p:nvSpPr>
            <p:cNvPr id="9" name="Rectangle 18"/>
            <p:cNvSpPr>
              <a:spLocks noChangeArrowheads="1"/>
            </p:cNvSpPr>
            <p:nvPr/>
          </p:nvSpPr>
          <p:spPr bwMode="auto">
            <a:xfrm>
              <a:off x="6858000" y="3754141"/>
              <a:ext cx="949325" cy="75406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sz="2000" dirty="0">
                  <a:solidFill>
                    <a:srgbClr val="800080"/>
                  </a:solidFill>
                </a:rPr>
                <a:t>(p</a:t>
              </a:r>
              <a:r>
                <a:rPr lang="en-US" sz="2000" dirty="0">
                  <a:solidFill>
                    <a:srgbClr val="800080"/>
                  </a:solidFill>
                  <a:sym typeface="Symbol" pitchFamily="-109" charset="2"/>
                </a:rPr>
                <a:t></a:t>
              </a:r>
              <a:r>
                <a:rPr lang="en-US" sz="2000" b="1" dirty="0">
                  <a:solidFill>
                    <a:srgbClr val="800080"/>
                  </a:solidFill>
                  <a:sym typeface="Symbol" pitchFamily="-109" charset="2"/>
                </a:rPr>
                <a:t></a:t>
              </a:r>
              <a:r>
                <a:rPr lang="en-US" sz="2000" dirty="0">
                  <a:solidFill>
                    <a:srgbClr val="800080"/>
                  </a:solidFill>
                </a:rPr>
                <a:t>q)</a:t>
              </a:r>
            </a:p>
            <a:p>
              <a:pPr>
                <a:lnSpc>
                  <a:spcPct val="70000"/>
                </a:lnSpc>
              </a:pPr>
              <a:r>
                <a:rPr lang="en-US" sz="2000" dirty="0">
                  <a:solidFill>
                    <a:srgbClr val="800080"/>
                  </a:solidFill>
                  <a:sym typeface="Symbol" pitchFamily="-109" charset="2"/>
                </a:rPr>
                <a:t></a:t>
              </a:r>
              <a:endParaRPr lang="en-US" sz="2000" dirty="0">
                <a:solidFill>
                  <a:srgbClr val="800080"/>
                </a:solidFill>
              </a:endParaRPr>
            </a:p>
            <a:p>
              <a:pPr>
                <a:lnSpc>
                  <a:spcPct val="70000"/>
                </a:lnSpc>
              </a:pPr>
              <a:r>
                <a:rPr lang="en-US" sz="2000" dirty="0">
                  <a:solidFill>
                    <a:srgbClr val="800080"/>
                  </a:solidFill>
                </a:rPr>
                <a:t>(</a:t>
              </a:r>
              <a:r>
                <a:rPr lang="en-US" sz="2000" b="1" dirty="0">
                  <a:solidFill>
                    <a:srgbClr val="800080"/>
                  </a:solidFill>
                  <a:sym typeface="Symbol" pitchFamily="-109" charset="2"/>
                </a:rPr>
                <a:t></a:t>
              </a:r>
              <a:r>
                <a:rPr lang="en-US" sz="2000" dirty="0" err="1">
                  <a:solidFill>
                    <a:srgbClr val="800080"/>
                  </a:solidFill>
                </a:rPr>
                <a:t>p</a:t>
              </a:r>
              <a:r>
                <a:rPr lang="en-US" sz="2000" dirty="0" err="1">
                  <a:solidFill>
                    <a:srgbClr val="800080"/>
                  </a:solidFill>
                  <a:sym typeface="Symbol" pitchFamily="-109" charset="2"/>
                </a:rPr>
                <a:t>q</a:t>
              </a:r>
              <a:r>
                <a:rPr lang="en-US" sz="2000" dirty="0">
                  <a:solidFill>
                    <a:srgbClr val="800080"/>
                  </a:solidFill>
                  <a:sym typeface="Symbol" pitchFamily="-109" charset="2"/>
                </a:rPr>
                <a:t>)</a:t>
              </a:r>
            </a:p>
          </p:txBody>
        </p:sp>
        <p:sp>
          <p:nvSpPr>
            <p:cNvPr id="10" name="Rectangle 19"/>
            <p:cNvSpPr>
              <a:spLocks noChangeArrowheads="1"/>
            </p:cNvSpPr>
            <p:nvPr/>
          </p:nvSpPr>
          <p:spPr bwMode="auto">
            <a:xfrm>
              <a:off x="6400800" y="3931941"/>
              <a:ext cx="569913" cy="40005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solidFill>
                    <a:srgbClr val="800080"/>
                  </a:solidFill>
                  <a:sym typeface="Symbol" pitchFamily="-109" charset="2"/>
                </a:rPr>
                <a:t> =</a:t>
              </a:r>
              <a:endParaRPr lang="en-US" sz="2000" dirty="0"/>
            </a:p>
          </p:txBody>
        </p:sp>
      </p:grp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237397"/>
              </p:ext>
            </p:extLst>
          </p:nvPr>
        </p:nvGraphicFramePr>
        <p:xfrm>
          <a:off x="7165975" y="2535578"/>
          <a:ext cx="1673226" cy="14146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8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58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51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Symbol" pitchFamily="-109" charset="2"/>
                        </a:rPr>
                        <a:t>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51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51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51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55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4" name="Group 27"/>
          <p:cNvGrpSpPr>
            <a:grpSpLocks/>
          </p:cNvGrpSpPr>
          <p:nvPr/>
        </p:nvGrpSpPr>
        <p:grpSpPr bwMode="auto">
          <a:xfrm>
            <a:off x="76200" y="4192587"/>
            <a:ext cx="5362575" cy="531813"/>
            <a:chOff x="533400" y="3896034"/>
            <a:chExt cx="5362575" cy="531813"/>
          </a:xfrm>
        </p:grpSpPr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533400" y="3929599"/>
              <a:ext cx="4376738" cy="4048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6474" tIns="48237" rIns="96474" bIns="48237" anchor="ctr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solidFill>
                    <a:srgbClr val="006ACA"/>
                  </a:solidFill>
                </a:rPr>
                <a:t>Das </a:t>
              </a:r>
              <a:r>
                <a:rPr lang="en-US" sz="2000" i="1" dirty="0" err="1">
                  <a:solidFill>
                    <a:srgbClr val="006ACA"/>
                  </a:solidFill>
                </a:rPr>
                <a:t>Mädchen</a:t>
              </a:r>
              <a:r>
                <a:rPr lang="en-US" sz="2000" i="1" dirty="0">
                  <a:solidFill>
                    <a:srgbClr val="006ACA"/>
                  </a:solidFill>
                </a:rPr>
                <a:t>                    </a:t>
              </a:r>
              <a:r>
                <a:rPr lang="en-US" sz="2000" i="1" dirty="0" err="1">
                  <a:solidFill>
                    <a:srgbClr val="006ACA"/>
                  </a:solidFill>
                </a:rPr>
                <a:t>sah</a:t>
              </a:r>
              <a:r>
                <a:rPr lang="en-US" sz="2000" i="1" dirty="0">
                  <a:solidFill>
                    <a:srgbClr val="006ACA"/>
                  </a:solidFill>
                </a:rPr>
                <a:t> die </a:t>
              </a:r>
              <a:r>
                <a:rPr lang="en-US" sz="2000" i="1" dirty="0" err="1">
                  <a:solidFill>
                    <a:srgbClr val="006ACA"/>
                  </a:solidFill>
                </a:rPr>
                <a:t>Katze</a:t>
              </a:r>
              <a:endParaRPr lang="en-US" sz="2000" i="1" dirty="0">
                <a:solidFill>
                  <a:srgbClr val="006ACA"/>
                </a:solidFill>
              </a:endParaRPr>
            </a:p>
          </p:txBody>
        </p:sp>
        <p:sp>
          <p:nvSpPr>
            <p:cNvPr id="16" name="AutoShape 16"/>
            <p:cNvSpPr>
              <a:spLocks noChangeArrowheads="1"/>
            </p:cNvSpPr>
            <p:nvPr/>
          </p:nvSpPr>
          <p:spPr bwMode="auto">
            <a:xfrm>
              <a:off x="2181980" y="3896034"/>
              <a:ext cx="1066800" cy="531813"/>
            </a:xfrm>
            <a:prstGeom prst="bracePair">
              <a:avLst>
                <a:gd name="adj" fmla="val 8333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6474" tIns="48237" rIns="96474" bIns="48237" anchor="ctr">
              <a:prstTxWarp prst="textNoShape">
                <a:avLst/>
              </a:prstTxWarp>
            </a:bodyPr>
            <a:lstStyle/>
            <a:p>
              <a:pPr algn="r"/>
              <a:r>
                <a:rPr lang="en-US" sz="2000" i="1" dirty="0">
                  <a:solidFill>
                    <a:srgbClr val="F200FF"/>
                  </a:solidFill>
                </a:rPr>
                <a:t>       </a:t>
              </a:r>
              <a:r>
                <a:rPr lang="en-US" sz="2000" dirty="0" err="1">
                  <a:solidFill>
                    <a:srgbClr val="800080"/>
                  </a:solidFill>
                </a:rPr>
                <a:t>T:</a:t>
              </a:r>
              <a:r>
                <a:rPr lang="en-US" sz="2000" i="1" dirty="0" err="1">
                  <a:solidFill>
                    <a:srgbClr val="FF0000"/>
                  </a:solidFill>
                </a:rPr>
                <a:t>nom</a:t>
              </a:r>
              <a:br>
                <a:rPr lang="en-US" sz="900" dirty="0"/>
              </a:br>
              <a:r>
                <a:rPr lang="en-US" sz="900" dirty="0"/>
                <a:t> </a:t>
              </a:r>
              <a:r>
                <a:rPr lang="en-US" sz="2000" dirty="0" err="1">
                  <a:solidFill>
                    <a:srgbClr val="800080"/>
                  </a:solidFill>
                  <a:sym typeface="Symbol" pitchFamily="-109" charset="2"/>
                </a:rPr>
                <a:t>F</a:t>
              </a:r>
              <a:r>
                <a:rPr lang="en-US" sz="2000" dirty="0" err="1">
                  <a:solidFill>
                    <a:srgbClr val="FF0000"/>
                  </a:solidFill>
                </a:rPr>
                <a:t>:</a:t>
              </a:r>
              <a:r>
                <a:rPr lang="en-US" sz="2000" i="1" dirty="0" err="1">
                  <a:solidFill>
                    <a:srgbClr val="FF0000"/>
                  </a:solidFill>
                </a:rPr>
                <a:t>acc</a:t>
              </a:r>
              <a:r>
                <a:rPr lang="en-US" sz="2000" i="1" dirty="0">
                  <a:solidFill>
                    <a:srgbClr val="FF0000"/>
                  </a:solidFill>
                </a:rPr>
                <a:t>  </a:t>
              </a:r>
            </a:p>
          </p:txBody>
        </p:sp>
        <p:sp>
          <p:nvSpPr>
            <p:cNvPr id="17" name="AutoShape 17"/>
            <p:cNvSpPr>
              <a:spLocks noChangeArrowheads="1"/>
            </p:cNvSpPr>
            <p:nvPr/>
          </p:nvSpPr>
          <p:spPr bwMode="auto">
            <a:xfrm>
              <a:off x="4829175" y="3896034"/>
              <a:ext cx="1066800" cy="531813"/>
            </a:xfrm>
            <a:prstGeom prst="bracePair">
              <a:avLst>
                <a:gd name="adj" fmla="val 8333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6474" tIns="48237" rIns="96474" bIns="48237" anchor="ctr">
              <a:prstTxWarp prst="textNoShape">
                <a:avLst/>
              </a:prstTxWarp>
            </a:bodyPr>
            <a:lstStyle/>
            <a:p>
              <a:pPr algn="r"/>
              <a:r>
                <a:rPr lang="en-US" sz="2000" i="1" dirty="0">
                  <a:solidFill>
                    <a:srgbClr val="F200FF"/>
                  </a:solidFill>
                </a:rPr>
                <a:t>     </a:t>
              </a:r>
              <a:r>
                <a:rPr lang="en-US" sz="2000" dirty="0" err="1">
                  <a:solidFill>
                    <a:srgbClr val="800080"/>
                  </a:solidFill>
                </a:rPr>
                <a:t>F:</a:t>
              </a:r>
              <a:r>
                <a:rPr lang="en-US" sz="2000" i="1" dirty="0" err="1">
                  <a:solidFill>
                    <a:srgbClr val="FF0000"/>
                  </a:solidFill>
                </a:rPr>
                <a:t>nom</a:t>
              </a:r>
              <a:br>
                <a:rPr lang="en-US" sz="900" dirty="0"/>
              </a:br>
              <a:r>
                <a:rPr lang="en-US" sz="900" dirty="0"/>
                <a:t> </a:t>
              </a:r>
              <a:r>
                <a:rPr lang="en-US" sz="2000" dirty="0" err="1">
                  <a:solidFill>
                    <a:srgbClr val="800080"/>
                  </a:solidFill>
                  <a:sym typeface="Symbol" pitchFamily="-109" charset="2"/>
                </a:rPr>
                <a:t>T</a:t>
              </a:r>
              <a:r>
                <a:rPr lang="en-US" sz="2000" dirty="0" err="1">
                  <a:solidFill>
                    <a:srgbClr val="FF0000"/>
                  </a:solidFill>
                </a:rPr>
                <a:t>:</a:t>
              </a:r>
              <a:r>
                <a:rPr lang="en-US" sz="2000" i="1" dirty="0" err="1">
                  <a:solidFill>
                    <a:srgbClr val="FF0000"/>
                  </a:solidFill>
                </a:rPr>
                <a:t>acc</a:t>
              </a:r>
              <a:r>
                <a:rPr lang="en-US" sz="2000" i="1" dirty="0">
                  <a:solidFill>
                    <a:srgbClr val="FF0000"/>
                  </a:solidFill>
                </a:rPr>
                <a:t>  </a:t>
              </a:r>
            </a:p>
          </p:txBody>
        </p:sp>
      </p:grpSp>
      <p:grpSp>
        <p:nvGrpSpPr>
          <p:cNvPr id="18" name="Group 27"/>
          <p:cNvGrpSpPr>
            <a:grpSpLocks/>
          </p:cNvGrpSpPr>
          <p:nvPr/>
        </p:nvGrpSpPr>
        <p:grpSpPr bwMode="auto">
          <a:xfrm>
            <a:off x="76200" y="5411787"/>
            <a:ext cx="5362575" cy="531813"/>
            <a:chOff x="533400" y="3896034"/>
            <a:chExt cx="5362575" cy="531813"/>
          </a:xfrm>
        </p:grpSpPr>
        <p:sp>
          <p:nvSpPr>
            <p:cNvPr id="19" name="Text Box 15"/>
            <p:cNvSpPr txBox="1">
              <a:spLocks noChangeArrowheads="1"/>
            </p:cNvSpPr>
            <p:nvPr/>
          </p:nvSpPr>
          <p:spPr bwMode="auto">
            <a:xfrm>
              <a:off x="533400" y="3929599"/>
              <a:ext cx="4376738" cy="4048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6474" tIns="48237" rIns="96474" bIns="48237" anchor="ctr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solidFill>
                    <a:srgbClr val="006ACA"/>
                  </a:solidFill>
                </a:rPr>
                <a:t>Das </a:t>
              </a:r>
              <a:r>
                <a:rPr lang="en-US" sz="2000" i="1" dirty="0" err="1">
                  <a:solidFill>
                    <a:srgbClr val="006ACA"/>
                  </a:solidFill>
                </a:rPr>
                <a:t>Mädchen</a:t>
              </a:r>
              <a:r>
                <a:rPr lang="en-US" sz="2000" i="1" dirty="0">
                  <a:solidFill>
                    <a:srgbClr val="006ACA"/>
                  </a:solidFill>
                </a:rPr>
                <a:t>                    </a:t>
              </a:r>
              <a:r>
                <a:rPr lang="en-US" sz="2000" i="1" dirty="0" err="1">
                  <a:solidFill>
                    <a:srgbClr val="006ACA"/>
                  </a:solidFill>
                </a:rPr>
                <a:t>sah</a:t>
              </a:r>
              <a:r>
                <a:rPr lang="en-US" sz="2000" i="1" dirty="0">
                  <a:solidFill>
                    <a:srgbClr val="006ACA"/>
                  </a:solidFill>
                </a:rPr>
                <a:t> die </a:t>
              </a:r>
              <a:r>
                <a:rPr lang="en-US" sz="2000" i="1" dirty="0" err="1">
                  <a:solidFill>
                    <a:srgbClr val="006ACA"/>
                  </a:solidFill>
                </a:rPr>
                <a:t>Katze</a:t>
              </a:r>
              <a:endParaRPr lang="en-US" sz="2000" i="1" dirty="0">
                <a:solidFill>
                  <a:srgbClr val="006ACA"/>
                </a:solidFill>
              </a:endParaRPr>
            </a:p>
          </p:txBody>
        </p:sp>
        <p:sp>
          <p:nvSpPr>
            <p:cNvPr id="20" name="AutoShape 16"/>
            <p:cNvSpPr>
              <a:spLocks noChangeArrowheads="1"/>
            </p:cNvSpPr>
            <p:nvPr/>
          </p:nvSpPr>
          <p:spPr bwMode="auto">
            <a:xfrm>
              <a:off x="2181980" y="3896034"/>
              <a:ext cx="1066800" cy="531813"/>
            </a:xfrm>
            <a:prstGeom prst="bracePair">
              <a:avLst>
                <a:gd name="adj" fmla="val 8333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6474" tIns="48237" rIns="96474" bIns="48237" anchor="ctr">
              <a:prstTxWarp prst="textNoShape">
                <a:avLst/>
              </a:prstTxWarp>
            </a:bodyPr>
            <a:lstStyle/>
            <a:p>
              <a:pPr algn="r"/>
              <a:r>
                <a:rPr lang="en-US" sz="2000" i="1" dirty="0">
                  <a:solidFill>
                    <a:srgbClr val="F200FF"/>
                  </a:solidFill>
                </a:rPr>
                <a:t>       </a:t>
              </a:r>
              <a:r>
                <a:rPr lang="en-US" sz="2000" dirty="0" err="1">
                  <a:solidFill>
                    <a:srgbClr val="800080"/>
                  </a:solidFill>
                </a:rPr>
                <a:t>F:</a:t>
              </a:r>
              <a:r>
                <a:rPr lang="en-US" sz="2000" i="1" dirty="0" err="1">
                  <a:solidFill>
                    <a:srgbClr val="FF0000"/>
                  </a:solidFill>
                </a:rPr>
                <a:t>nom</a:t>
              </a:r>
              <a:br>
                <a:rPr lang="en-US" sz="900" dirty="0"/>
              </a:br>
              <a:r>
                <a:rPr lang="en-US" sz="900" dirty="0"/>
                <a:t> </a:t>
              </a:r>
              <a:r>
                <a:rPr lang="en-US" sz="2000" dirty="0" err="1">
                  <a:solidFill>
                    <a:srgbClr val="800080"/>
                  </a:solidFill>
                  <a:sym typeface="Symbol" pitchFamily="-109" charset="2"/>
                </a:rPr>
                <a:t>T</a:t>
              </a:r>
              <a:r>
                <a:rPr lang="en-US" sz="2000" dirty="0" err="1">
                  <a:solidFill>
                    <a:srgbClr val="FF0000"/>
                  </a:solidFill>
                </a:rPr>
                <a:t>:</a:t>
              </a:r>
              <a:r>
                <a:rPr lang="en-US" sz="2000" i="1" dirty="0" err="1">
                  <a:solidFill>
                    <a:srgbClr val="FF0000"/>
                  </a:solidFill>
                </a:rPr>
                <a:t>acc</a:t>
              </a:r>
              <a:r>
                <a:rPr lang="en-US" sz="2000" i="1" dirty="0">
                  <a:solidFill>
                    <a:srgbClr val="FF0000"/>
                  </a:solidFill>
                </a:rPr>
                <a:t>  </a:t>
              </a:r>
            </a:p>
          </p:txBody>
        </p:sp>
        <p:sp>
          <p:nvSpPr>
            <p:cNvPr id="21" name="AutoShape 17"/>
            <p:cNvSpPr>
              <a:spLocks noChangeArrowheads="1"/>
            </p:cNvSpPr>
            <p:nvPr/>
          </p:nvSpPr>
          <p:spPr bwMode="auto">
            <a:xfrm>
              <a:off x="4829175" y="3896034"/>
              <a:ext cx="1066800" cy="531813"/>
            </a:xfrm>
            <a:prstGeom prst="bracePair">
              <a:avLst>
                <a:gd name="adj" fmla="val 8333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6474" tIns="48237" rIns="96474" bIns="48237" anchor="ctr">
              <a:prstTxWarp prst="textNoShape">
                <a:avLst/>
              </a:prstTxWarp>
            </a:bodyPr>
            <a:lstStyle/>
            <a:p>
              <a:pPr algn="r"/>
              <a:r>
                <a:rPr lang="en-US" sz="2000" i="1" dirty="0">
                  <a:solidFill>
                    <a:srgbClr val="F200FF"/>
                  </a:solidFill>
                </a:rPr>
                <a:t>     </a:t>
              </a:r>
              <a:r>
                <a:rPr lang="en-US" sz="2000" dirty="0" err="1">
                  <a:solidFill>
                    <a:srgbClr val="800080"/>
                  </a:solidFill>
                </a:rPr>
                <a:t>T:</a:t>
              </a:r>
              <a:r>
                <a:rPr lang="en-US" sz="2000" i="1" dirty="0" err="1">
                  <a:solidFill>
                    <a:srgbClr val="FF0000"/>
                  </a:solidFill>
                </a:rPr>
                <a:t>nom</a:t>
              </a:r>
              <a:br>
                <a:rPr lang="en-US" sz="900" dirty="0"/>
              </a:br>
              <a:r>
                <a:rPr lang="en-US" sz="900" dirty="0"/>
                <a:t> </a:t>
              </a:r>
              <a:r>
                <a:rPr lang="en-US" sz="2000" dirty="0" err="1">
                  <a:solidFill>
                    <a:srgbClr val="800080"/>
                  </a:solidFill>
                  <a:sym typeface="Symbol" pitchFamily="-109" charset="2"/>
                </a:rPr>
                <a:t>F</a:t>
              </a:r>
              <a:r>
                <a:rPr lang="en-US" sz="2000" dirty="0" err="1">
                  <a:solidFill>
                    <a:srgbClr val="FF0000"/>
                  </a:solidFill>
                </a:rPr>
                <a:t>:</a:t>
              </a:r>
              <a:r>
                <a:rPr lang="en-US" sz="2000" i="1" dirty="0" err="1">
                  <a:solidFill>
                    <a:srgbClr val="FF0000"/>
                  </a:solidFill>
                </a:rPr>
                <a:t>acc</a:t>
              </a:r>
              <a:r>
                <a:rPr lang="en-US" sz="2000" i="1" dirty="0">
                  <a:solidFill>
                    <a:srgbClr val="FF0000"/>
                  </a:solidFill>
                </a:rPr>
                <a:t>  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5562600" y="4261633"/>
            <a:ext cx="1826141" cy="36933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pPr algn="l"/>
            <a:r>
              <a:rPr lang="en-US" sz="1800">
                <a:latin typeface="Arial"/>
                <a:cs typeface="Arial"/>
              </a:rPr>
              <a:t>⇒  girl saw cat  </a:t>
            </a:r>
            <a:endParaRPr lang="en-US" sz="1800" dirty="0">
              <a:latin typeface="Arial"/>
              <a:cs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41818" y="5491553"/>
            <a:ext cx="1697901" cy="36933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latin typeface="Arial"/>
                <a:cs typeface="Arial"/>
              </a:rPr>
              <a:t>⇒  cat saw girl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1905000" y="4572000"/>
            <a:ext cx="685800" cy="127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542016" y="5834743"/>
            <a:ext cx="685800" cy="127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542016" y="4266714"/>
            <a:ext cx="685800" cy="127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866900" y="5538787"/>
            <a:ext cx="685800" cy="127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1116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304800"/>
            <a:ext cx="8077200" cy="1143000"/>
          </a:xfrm>
        </p:spPr>
        <p:txBody>
          <a:bodyPr/>
          <a:lstStyle/>
          <a:p>
            <a:r>
              <a:rPr dirty="0">
                <a:ea typeface="ＭＳ Ｐゴシック" charset="-128"/>
                <a:cs typeface="ＭＳ Ｐゴシック" charset="-128"/>
              </a:rPr>
              <a:t>The wager</a:t>
            </a:r>
            <a:br>
              <a:rPr dirty="0">
                <a:ea typeface="ＭＳ Ｐゴシック" charset="-128"/>
                <a:cs typeface="ＭＳ Ｐゴシック" charset="-128"/>
              </a:rPr>
            </a:br>
            <a:r>
              <a:rPr sz="2800" dirty="0">
                <a:ea typeface="ＭＳ Ｐゴシック" charset="-128"/>
                <a:cs typeface="ＭＳ Ｐゴシック" charset="-128"/>
              </a:rPr>
              <a:t>     </a:t>
            </a:r>
            <a:r>
              <a:rPr sz="2400" dirty="0">
                <a:ea typeface="ＭＳ Ｐゴシック" charset="-128"/>
                <a:cs typeface="ＭＳ Ｐゴシック" charset="-128"/>
              </a:rPr>
              <a:t>(for </a:t>
            </a:r>
            <a:r>
              <a:rPr lang="en-US" sz="2400" dirty="0">
                <a:ea typeface="ＭＳ Ｐゴシック" charset="-128"/>
                <a:cs typeface="ＭＳ Ｐゴシック" charset="-128"/>
              </a:rPr>
              <a:t>mappings of </a:t>
            </a:r>
            <a:r>
              <a:rPr sz="2400" dirty="0">
                <a:ea typeface="ＭＳ Ｐゴシック" charset="-128"/>
                <a:cs typeface="ＭＳ Ｐゴシック" charset="-128"/>
              </a:rPr>
              <a:t>real sentences of real languages)</a:t>
            </a:r>
            <a:endParaRPr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89100"/>
            <a:ext cx="8915400" cy="5168900"/>
          </a:xfrm>
        </p:spPr>
        <p:txBody>
          <a:bodyPr/>
          <a:lstStyle/>
          <a:p>
            <a:r>
              <a:rPr lang="en-US" sz="2400" dirty="0">
                <a:ea typeface="ＭＳ Ｐゴシック" charset="-128"/>
                <a:cs typeface="ＭＳ Ｐゴシック" charset="-128"/>
              </a:rPr>
              <a:t>FALSE is unlikely: far fewer interactions than there might be</a:t>
            </a:r>
          </a:p>
          <a:p>
            <a:pPr lvl="1"/>
            <a:r>
              <a:rPr lang="en-US" sz="2000" i="1" dirty="0" err="1"/>
              <a:t>k</a:t>
            </a:r>
            <a:r>
              <a:rPr lang="en-US" sz="2000" dirty="0"/>
              <a:t> inconsistencies in a system of </a:t>
            </a:r>
            <a:r>
              <a:rPr lang="en-US" sz="2000" i="1" dirty="0" err="1"/>
              <a:t>n</a:t>
            </a:r>
            <a:r>
              <a:rPr lang="en-US" sz="2000" dirty="0"/>
              <a:t> constraints, where </a:t>
            </a:r>
            <a:r>
              <a:rPr lang="en-US" sz="2000" i="1" dirty="0" err="1"/>
              <a:t>k</a:t>
            </a:r>
            <a:r>
              <a:rPr lang="en-US" sz="2000" dirty="0"/>
              <a:t> &lt;&lt; </a:t>
            </a:r>
            <a:r>
              <a:rPr lang="en-US" sz="2000" i="1" dirty="0" err="1"/>
              <a:t>n</a:t>
            </a:r>
            <a:endParaRPr lang="en-US" sz="2000" dirty="0"/>
          </a:p>
          <a:p>
            <a:pPr lvl="1">
              <a:buFontTx/>
              <a:buNone/>
            </a:pPr>
            <a:r>
              <a:rPr lang="en-US" sz="2000" dirty="0"/>
              <a:t>               Complexity is 2</a:t>
            </a:r>
            <a:r>
              <a:rPr lang="en-US" i="1" baseline="30000" dirty="0"/>
              <a:t>k </a:t>
            </a:r>
            <a:r>
              <a:rPr lang="en-US" sz="2000" dirty="0"/>
              <a:t>instead of</a:t>
            </a:r>
            <a:r>
              <a:rPr lang="en-US" i="1" baseline="30000" dirty="0"/>
              <a:t> </a:t>
            </a:r>
            <a:r>
              <a:rPr lang="en-US" sz="2000" dirty="0"/>
              <a:t>2</a:t>
            </a:r>
            <a:r>
              <a:rPr lang="en-US" i="1" baseline="30000" dirty="0"/>
              <a:t>n</a:t>
            </a:r>
            <a:endParaRPr lang="en-US" sz="2000" dirty="0"/>
          </a:p>
          <a:p>
            <a:pPr lvl="1"/>
            <a:r>
              <a:rPr lang="en-US" sz="2000" dirty="0"/>
              <a:t>Alternatives from distant choice-sets can be freely chosen without affecting </a:t>
            </a:r>
            <a:r>
              <a:rPr lang="en-US" sz="2000" dirty="0" err="1"/>
              <a:t>satisfiability</a:t>
            </a:r>
            <a:endParaRPr lang="en-US" sz="2000" dirty="0"/>
          </a:p>
          <a:p>
            <a:pPr>
              <a:lnSpc>
                <a:spcPct val="130000"/>
              </a:lnSpc>
            </a:pPr>
            <a:r>
              <a:rPr lang="en-US" sz="2400" dirty="0">
                <a:ea typeface="ＭＳ Ｐゴシック" charset="-128"/>
                <a:cs typeface="ＭＳ Ｐゴシック" charset="-128"/>
              </a:rPr>
              <a:t>Ambiguity management optimizes for independent constraints</a:t>
            </a:r>
          </a:p>
          <a:p>
            <a:pPr lvl="1"/>
            <a:r>
              <a:rPr lang="en-US" sz="2000" dirty="0"/>
              <a:t>No </a:t>
            </a:r>
            <a:r>
              <a:rPr lang="en-US" sz="1800" dirty="0"/>
              <a:t>FALSE </a:t>
            </a:r>
            <a:r>
              <a:rPr lang="en-US" sz="2000" dirty="0">
                <a:sym typeface="Symbol" charset="2"/>
              </a:rPr>
              <a:t> </a:t>
            </a:r>
            <a:r>
              <a:rPr lang="en-US" sz="2000" dirty="0"/>
              <a:t>no </a:t>
            </a:r>
            <a:r>
              <a:rPr lang="en-US" sz="2000" dirty="0" err="1"/>
              <a:t>nogoods</a:t>
            </a:r>
            <a:r>
              <a:rPr lang="en-US" sz="1800" dirty="0"/>
              <a:t> </a:t>
            </a:r>
            <a:r>
              <a:rPr lang="en-US" sz="2000" dirty="0">
                <a:sym typeface="Symbol" charset="2"/>
              </a:rPr>
              <a:t> </a:t>
            </a:r>
            <a:r>
              <a:rPr lang="en-US" sz="2000" dirty="0"/>
              <a:t>nothing to solve.</a:t>
            </a:r>
          </a:p>
          <a:p>
            <a:r>
              <a:rPr lang="en-US" sz="2400" dirty="0"/>
              <a:t>Computational efficiencies </a:t>
            </a:r>
            <a:r>
              <a:rPr lang="en-US" sz="2000" dirty="0"/>
              <a:t>(when we win the bet)</a:t>
            </a:r>
          </a:p>
          <a:p>
            <a:pPr lvl="1"/>
            <a:r>
              <a:rPr lang="en-US" sz="2000" dirty="0"/>
              <a:t>Apply all local constraints:  no procrastination</a:t>
            </a:r>
          </a:p>
          <a:p>
            <a:pPr lvl="1"/>
            <a:r>
              <a:rPr lang="en-US" sz="2000" dirty="0"/>
              <a:t>Maintain all options:  prunes only for known inconsistencies</a:t>
            </a:r>
          </a:p>
          <a:p>
            <a:pPr lvl="1"/>
            <a:r>
              <a:rPr lang="en-US" sz="2000" dirty="0"/>
              <a:t>Downstream modules inherit common constraints</a:t>
            </a:r>
          </a:p>
          <a:p>
            <a:pPr lvl="2"/>
            <a:r>
              <a:rPr lang="en-US" dirty="0"/>
              <a:t>No enumeration at module boundaries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763000" cy="762000"/>
          </a:xfrm>
        </p:spPr>
        <p:txBody>
          <a:bodyPr/>
          <a:lstStyle/>
          <a:p>
            <a:r>
              <a:rPr sz="2400" dirty="0">
                <a:ea typeface="ＭＳ Ｐゴシック" charset="-128"/>
                <a:cs typeface="ＭＳ Ｐゴシック" charset="-128"/>
              </a:rPr>
              <a:t>Ambiguity-enabled </a:t>
            </a:r>
            <a:r>
              <a:rPr lang="en-US" sz="2400" dirty="0">
                <a:ea typeface="ＭＳ Ｐゴシック" charset="-128"/>
                <a:cs typeface="ＭＳ Ｐゴシック" charset="-128"/>
              </a:rPr>
              <a:t>composition</a:t>
            </a:r>
            <a:r>
              <a:rPr sz="2400" dirty="0">
                <a:ea typeface="ＭＳ Ｐゴシック" charset="-128"/>
                <a:cs typeface="ＭＳ Ｐゴシック" charset="-128"/>
              </a:rPr>
              <a:t>:</a:t>
            </a:r>
            <a:br>
              <a:rPr sz="2400" dirty="0">
                <a:ea typeface="ＭＳ Ｐゴシック" charset="-128"/>
                <a:cs typeface="ＭＳ Ｐゴシック" charset="-128"/>
              </a:rPr>
            </a:br>
            <a:r>
              <a:rPr sz="2400" dirty="0">
                <a:ea typeface="ＭＳ Ｐゴシック" charset="-128"/>
                <a:cs typeface="ＭＳ Ｐゴシック" charset="-128"/>
              </a:rPr>
              <a:t>         Choice-logic</a:t>
            </a:r>
            <a:r>
              <a:rPr lang="en-US" sz="2400" dirty="0">
                <a:ea typeface="ＭＳ Ｐゴシック" charset="-128"/>
                <a:cs typeface="ＭＳ Ｐゴシック" charset="-128"/>
              </a:rPr>
              <a:t> and</a:t>
            </a:r>
            <a:r>
              <a:rPr sz="2400" dirty="0">
                <a:ea typeface="ＭＳ Ｐゴシック" charset="-128"/>
                <a:cs typeface="ＭＳ Ｐゴシック" charset="-128"/>
              </a:rPr>
              <a:t> </a:t>
            </a:r>
            <a:r>
              <a:rPr lang="en-US" sz="2400" dirty="0">
                <a:ea typeface="ＭＳ Ｐゴシック" charset="-128"/>
                <a:cs typeface="ＭＳ Ｐゴシック" charset="-128"/>
              </a:rPr>
              <a:t>context-space </a:t>
            </a:r>
            <a:r>
              <a:rPr sz="2400" dirty="0">
                <a:ea typeface="ＭＳ Ｐゴシック" charset="-128"/>
                <a:cs typeface="ＭＳ Ｐゴシック" charset="-128"/>
              </a:rPr>
              <a:t>is common to all modules</a:t>
            </a:r>
            <a:r>
              <a:rPr sz="2800" dirty="0">
                <a:ea typeface="ＭＳ Ｐゴシック" charset="-128"/>
                <a:cs typeface="ＭＳ Ｐゴシック" charset="-128"/>
              </a:rPr>
              <a:t>  </a:t>
            </a:r>
            <a:endParaRPr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666627" name="Rectangle 3"/>
          <p:cNvSpPr>
            <a:spLocks noChangeArrowheads="1"/>
          </p:cNvSpPr>
          <p:nvPr/>
        </p:nvSpPr>
        <p:spPr bwMode="auto">
          <a:xfrm>
            <a:off x="838200" y="1149350"/>
            <a:ext cx="6477000" cy="755650"/>
          </a:xfrm>
          <a:prstGeom prst="rect">
            <a:avLst/>
          </a:prstGeom>
          <a:solidFill>
            <a:srgbClr val="FDB1A7"/>
          </a:solidFill>
          <a:ln w="12700">
            <a:noFill/>
            <a:miter lim="800000"/>
            <a:headEnd/>
            <a:tailEnd/>
          </a:ln>
        </p:spPr>
        <p:txBody>
          <a:bodyPr wrap="none" lIns="96474" tIns="48237" rIns="96474" bIns="48237" anchor="ctr">
            <a:prstTxWarp prst="textNoShape">
              <a:avLst/>
            </a:prstTxWarp>
          </a:bodyPr>
          <a:lstStyle/>
          <a:p>
            <a:pPr marL="342900" indent="-342900" algn="l">
              <a:buClr>
                <a:srgbClr val="9CC6D6"/>
              </a:buClr>
              <a:buSzPct val="75000"/>
              <a:buFont typeface="Arial" charset="0"/>
              <a:buNone/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If </a:t>
            </a:r>
            <a:r>
              <a:rPr lang="en-US" sz="2000" dirty="0">
                <a:latin typeface="Arial" charset="0"/>
                <a:ea typeface="Arial" charset="0"/>
                <a:cs typeface="Arial" charset="0"/>
                <a:sym typeface="Symbol" charset="2"/>
              </a:rPr>
              <a:t> 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>
                <a:latin typeface="Arial" charset="0"/>
                <a:ea typeface="Arial" charset="0"/>
                <a:cs typeface="Arial" charset="0"/>
                <a:sym typeface="Symbol" charset="2"/>
              </a:rPr>
              <a:t>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>
                <a:latin typeface="Arial" charset="0"/>
                <a:ea typeface="Arial" charset="0"/>
                <a:cs typeface="Arial" charset="0"/>
                <a:sym typeface="Symbol" charset="2"/>
              </a:rPr>
              <a:t>  is a rule of inference,</a:t>
            </a:r>
            <a:br>
              <a:rPr lang="en-US" sz="2000" dirty="0">
                <a:latin typeface="Arial" charset="0"/>
                <a:ea typeface="Arial" charset="0"/>
                <a:cs typeface="Arial" charset="0"/>
                <a:sym typeface="Symbol" charset="2"/>
              </a:rPr>
            </a:br>
            <a:r>
              <a:rPr lang="en-US" sz="2000" dirty="0">
                <a:latin typeface="Arial" charset="0"/>
                <a:ea typeface="Arial" charset="0"/>
                <a:cs typeface="Arial" charset="0"/>
                <a:sym typeface="Symbol" charset="2"/>
              </a:rPr>
              <a:t>then so is         C</a:t>
            </a:r>
            <a:r>
              <a:rPr lang="en-US" sz="2000" baseline="-25000" dirty="0">
                <a:latin typeface="Arial" charset="0"/>
                <a:ea typeface="Arial" charset="0"/>
                <a:cs typeface="Arial" charset="0"/>
                <a:sym typeface="Symbol" charset="2"/>
              </a:rPr>
              <a:t>1</a:t>
            </a:r>
            <a:r>
              <a:rPr lang="en-US" sz="2000" dirty="0">
                <a:latin typeface="Arial" charset="0"/>
                <a:ea typeface="Arial" charset="0"/>
                <a:cs typeface="Arial" charset="0"/>
                <a:sym typeface="Symbol" charset="2"/>
              </a:rPr>
              <a:t>    C</a:t>
            </a:r>
            <a:r>
              <a:rPr lang="en-US" sz="2000" baseline="-25000" dirty="0">
                <a:latin typeface="Arial" charset="0"/>
                <a:ea typeface="Arial" charset="0"/>
                <a:cs typeface="Arial" charset="0"/>
                <a:sym typeface="Symbol" charset="2"/>
              </a:rPr>
              <a:t>2</a:t>
            </a:r>
            <a:r>
              <a:rPr lang="en-US" sz="2000" dirty="0">
                <a:latin typeface="Arial" charset="0"/>
                <a:ea typeface="Arial" charset="0"/>
                <a:cs typeface="Arial" charset="0"/>
                <a:sym typeface="Symbol" charset="2"/>
              </a:rPr>
              <a:t>    (C</a:t>
            </a:r>
            <a:r>
              <a:rPr lang="en-US" sz="2000" baseline="-25000" dirty="0">
                <a:latin typeface="Arial" charset="0"/>
                <a:ea typeface="Arial" charset="0"/>
                <a:cs typeface="Arial" charset="0"/>
                <a:sym typeface="Symbol" charset="2"/>
              </a:rPr>
              <a:t>1</a:t>
            </a:r>
            <a:r>
              <a:rPr lang="en-US" sz="2000" dirty="0">
                <a:latin typeface="Arial" charset="0"/>
                <a:ea typeface="Arial" charset="0"/>
                <a:cs typeface="Arial" charset="0"/>
                <a:sym typeface="Symbol" charset="2"/>
              </a:rPr>
              <a:t>C</a:t>
            </a:r>
            <a:r>
              <a:rPr lang="en-US" sz="2000" baseline="-25000" dirty="0">
                <a:latin typeface="Arial" charset="0"/>
                <a:ea typeface="Arial" charset="0"/>
                <a:cs typeface="Arial" charset="0"/>
                <a:sym typeface="Symbol" charset="2"/>
              </a:rPr>
              <a:t>2</a:t>
            </a:r>
            <a:r>
              <a:rPr lang="en-US" sz="2000" dirty="0">
                <a:latin typeface="Arial" charset="0"/>
                <a:ea typeface="Arial" charset="0"/>
                <a:cs typeface="Arial" charset="0"/>
                <a:sym typeface="Symbol" charset="2"/>
              </a:rPr>
              <a:t>)  </a:t>
            </a:r>
          </a:p>
        </p:txBody>
      </p:sp>
      <p:sp>
        <p:nvSpPr>
          <p:cNvPr id="666628" name="Text Box 4"/>
          <p:cNvSpPr txBox="1">
            <a:spLocks noChangeArrowheads="1"/>
          </p:cNvSpPr>
          <p:nvPr/>
        </p:nvSpPr>
        <p:spPr bwMode="auto">
          <a:xfrm>
            <a:off x="228600" y="2224088"/>
            <a:ext cx="7924800" cy="9540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>
                <a:latin typeface="Arial" charset="0"/>
                <a:ea typeface="Arial" charset="0"/>
                <a:cs typeface="Arial" charset="0"/>
                <a:sym typeface="Symbol" charset="2"/>
              </a:rPr>
              <a:t>1.  Substitution of equals for equals (e.g. for syntactic constraints)</a:t>
            </a:r>
          </a:p>
          <a:p>
            <a:pPr algn="l"/>
            <a:r>
              <a:rPr lang="en-US" sz="1800" dirty="0">
                <a:latin typeface="Arial" charset="0"/>
                <a:ea typeface="Arial" charset="0"/>
                <a:cs typeface="Arial" charset="0"/>
                <a:sym typeface="Symbol" charset="2"/>
              </a:rPr>
              <a:t>	             </a:t>
            </a:r>
            <a:r>
              <a:rPr lang="en-US" sz="1800" i="1" dirty="0">
                <a:latin typeface="Arial" charset="0"/>
                <a:ea typeface="Arial" charset="0"/>
                <a:cs typeface="Arial" charset="0"/>
              </a:rPr>
              <a:t>x=y</a:t>
            </a:r>
            <a:r>
              <a:rPr lang="en-US" sz="2000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800" dirty="0">
                <a:latin typeface="Arial" charset="0"/>
                <a:ea typeface="Arial" charset="0"/>
                <a:cs typeface="Arial" charset="0"/>
                <a:sym typeface="Symbol" charset="2"/>
              </a:rPr>
              <a:t>   </a:t>
            </a:r>
            <a:r>
              <a:rPr lang="en-US" sz="1800" i="1" baseline="-25000" dirty="0">
                <a:latin typeface="Arial" charset="0"/>
                <a:ea typeface="Arial" charset="0"/>
                <a:cs typeface="Arial" charset="0"/>
                <a:sym typeface="Symbol" charset="2"/>
              </a:rPr>
              <a:t>x</a:t>
            </a:r>
            <a:r>
              <a:rPr lang="en-US" sz="1800" baseline="-25000" dirty="0">
                <a:latin typeface="Arial" charset="0"/>
                <a:ea typeface="Arial" charset="0"/>
                <a:cs typeface="Arial" charset="0"/>
                <a:sym typeface="Symbol" charset="2"/>
              </a:rPr>
              <a:t>/</a:t>
            </a:r>
            <a:r>
              <a:rPr lang="en-US" sz="1800" i="1" baseline="-25000" dirty="0">
                <a:latin typeface="Arial" charset="0"/>
                <a:ea typeface="Arial" charset="0"/>
                <a:cs typeface="Arial" charset="0"/>
                <a:sym typeface="Symbol" charset="2"/>
              </a:rPr>
              <a:t>y     </a:t>
            </a:r>
            <a:br>
              <a:rPr lang="en-US" sz="1800" i="1" baseline="-25000" dirty="0">
                <a:latin typeface="Arial" charset="0"/>
                <a:ea typeface="Arial" charset="0"/>
                <a:cs typeface="Arial" charset="0"/>
                <a:sym typeface="Symbol" charset="2"/>
              </a:rPr>
            </a:br>
            <a:r>
              <a:rPr lang="en-US" sz="1800" i="1" baseline="-25000" dirty="0">
                <a:latin typeface="Arial" charset="0"/>
                <a:ea typeface="Arial" charset="0"/>
                <a:cs typeface="Arial" charset="0"/>
                <a:sym typeface="Symbol" charset="2"/>
              </a:rPr>
              <a:t>             </a:t>
            </a:r>
            <a:r>
              <a:rPr lang="en-US" sz="1800" dirty="0">
                <a:latin typeface="Arial" charset="0"/>
                <a:ea typeface="Arial" charset="0"/>
                <a:cs typeface="Arial" charset="0"/>
                <a:sym typeface="Symbol" charset="2"/>
              </a:rPr>
              <a:t>Therefore:  C</a:t>
            </a:r>
            <a:r>
              <a:rPr lang="en-US" sz="1800" baseline="-25000" dirty="0">
                <a:latin typeface="Arial" charset="0"/>
                <a:ea typeface="Arial" charset="0"/>
                <a:cs typeface="Arial" charset="0"/>
                <a:sym typeface="Symbol" charset="2"/>
              </a:rPr>
              <a:t>1</a:t>
            </a:r>
            <a:r>
              <a:rPr lang="en-US" sz="1800" dirty="0">
                <a:latin typeface="Arial" charset="0"/>
                <a:ea typeface="Arial" charset="0"/>
                <a:cs typeface="Arial" charset="0"/>
                <a:sym typeface="Symbol" charset="2"/>
              </a:rPr>
              <a:t></a:t>
            </a:r>
            <a:r>
              <a:rPr lang="en-US" sz="1800" i="1" dirty="0">
                <a:latin typeface="Arial" charset="0"/>
                <a:ea typeface="Arial" charset="0"/>
                <a:cs typeface="Arial" charset="0"/>
              </a:rPr>
              <a:t>x=y</a:t>
            </a:r>
            <a:r>
              <a:rPr lang="en-US" sz="1800" dirty="0">
                <a:latin typeface="Arial" charset="0"/>
                <a:ea typeface="Arial" charset="0"/>
                <a:cs typeface="Arial" charset="0"/>
                <a:sym typeface="Symbol" charset="2"/>
              </a:rPr>
              <a:t>  C</a:t>
            </a:r>
            <a:r>
              <a:rPr lang="en-US" sz="1800" baseline="-25000" dirty="0">
                <a:latin typeface="Arial" charset="0"/>
                <a:ea typeface="Arial" charset="0"/>
                <a:cs typeface="Arial" charset="0"/>
                <a:sym typeface="Symbol" charset="2"/>
              </a:rPr>
              <a:t>2</a:t>
            </a:r>
            <a:r>
              <a:rPr lang="en-US" sz="1800" dirty="0">
                <a:latin typeface="Arial" charset="0"/>
                <a:ea typeface="Arial" charset="0"/>
                <a:cs typeface="Arial" charset="0"/>
                <a:sym typeface="Symbol" charset="2"/>
              </a:rPr>
              <a:t>    (C</a:t>
            </a:r>
            <a:r>
              <a:rPr lang="en-US" sz="1800" baseline="-25000" dirty="0">
                <a:latin typeface="Arial" charset="0"/>
                <a:ea typeface="Arial" charset="0"/>
                <a:cs typeface="Arial" charset="0"/>
                <a:sym typeface="Symbol" charset="2"/>
              </a:rPr>
              <a:t>1</a:t>
            </a:r>
            <a:r>
              <a:rPr lang="en-US" sz="1800" dirty="0">
                <a:latin typeface="Arial" charset="0"/>
                <a:ea typeface="Arial" charset="0"/>
                <a:cs typeface="Arial" charset="0"/>
                <a:sym typeface="Symbol" charset="2"/>
              </a:rPr>
              <a:t>C</a:t>
            </a:r>
            <a:r>
              <a:rPr lang="en-US" sz="1800" baseline="-25000" dirty="0">
                <a:latin typeface="Arial" charset="0"/>
                <a:ea typeface="Arial" charset="0"/>
                <a:cs typeface="Arial" charset="0"/>
                <a:sym typeface="Symbol" charset="2"/>
              </a:rPr>
              <a:t>2</a:t>
            </a:r>
            <a:r>
              <a:rPr lang="en-US" sz="1800" dirty="0">
                <a:latin typeface="Arial" charset="0"/>
                <a:ea typeface="Arial" charset="0"/>
                <a:cs typeface="Arial" charset="0"/>
                <a:sym typeface="Symbol" charset="2"/>
              </a:rPr>
              <a:t>) </a:t>
            </a:r>
            <a:r>
              <a:rPr lang="en-US" sz="1800" i="1" baseline="-25000" dirty="0">
                <a:latin typeface="Arial" charset="0"/>
                <a:ea typeface="Arial" charset="0"/>
                <a:cs typeface="Arial" charset="0"/>
                <a:sym typeface="Symbol" charset="2"/>
              </a:rPr>
              <a:t>x</a:t>
            </a:r>
            <a:r>
              <a:rPr lang="en-US" sz="1800" baseline="-25000" dirty="0">
                <a:latin typeface="Arial" charset="0"/>
                <a:ea typeface="Arial" charset="0"/>
                <a:cs typeface="Arial" charset="0"/>
                <a:sym typeface="Symbol" charset="2"/>
              </a:rPr>
              <a:t>/</a:t>
            </a:r>
            <a:r>
              <a:rPr lang="en-US" sz="1800" i="1" baseline="-25000" dirty="0">
                <a:latin typeface="Arial" charset="0"/>
                <a:ea typeface="Arial" charset="0"/>
                <a:cs typeface="Arial" charset="0"/>
                <a:sym typeface="Symbol" charset="2"/>
              </a:rPr>
              <a:t>y</a:t>
            </a:r>
            <a:endParaRPr lang="en-US" sz="1800" dirty="0">
              <a:latin typeface="Arial" charset="0"/>
              <a:ea typeface="Arial" charset="0"/>
              <a:cs typeface="Arial" charset="0"/>
              <a:sym typeface="Symbol" charset="2"/>
            </a:endParaRPr>
          </a:p>
        </p:txBody>
      </p:sp>
      <p:sp>
        <p:nvSpPr>
          <p:cNvPr id="666629" name="Rectangle 5"/>
          <p:cNvSpPr>
            <a:spLocks noChangeArrowheads="1"/>
          </p:cNvSpPr>
          <p:nvPr/>
        </p:nvSpPr>
        <p:spPr bwMode="auto">
          <a:xfrm>
            <a:off x="304800" y="5907088"/>
            <a:ext cx="8153400" cy="646112"/>
          </a:xfrm>
          <a:prstGeom prst="rect">
            <a:avLst/>
          </a:prstGeom>
          <a:noFill/>
          <a:ln w="3175" cap="sq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Ambiguity-enabled components propagate choices across module boundaries,</a:t>
            </a:r>
            <a:br>
              <a:rPr lang="en-US" sz="1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1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           can defer choosing, enumerating.    </a:t>
            </a:r>
          </a:p>
        </p:txBody>
      </p:sp>
      <p:sp>
        <p:nvSpPr>
          <p:cNvPr id="666630" name="Text Box 6"/>
          <p:cNvSpPr txBox="1">
            <a:spLocks noChangeArrowheads="1"/>
          </p:cNvSpPr>
          <p:nvPr/>
        </p:nvSpPr>
        <p:spPr bwMode="auto">
          <a:xfrm>
            <a:off x="228600" y="3381375"/>
            <a:ext cx="8534400" cy="915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algn="l">
              <a:buFont typeface="Times" charset="0"/>
              <a:buNone/>
            </a:pPr>
            <a:r>
              <a:rPr lang="en-US" sz="1800">
                <a:latin typeface="Arial" charset="0"/>
                <a:ea typeface="Arial" charset="0"/>
                <a:cs typeface="Arial" charset="0"/>
                <a:sym typeface="Symbol" charset="2"/>
              </a:rPr>
              <a:t>2.  Reasoning</a:t>
            </a:r>
          </a:p>
          <a:p>
            <a:pPr marL="457200" indent="-457200" algn="l">
              <a:buFont typeface="Times" charset="0"/>
              <a:buNone/>
            </a:pPr>
            <a:r>
              <a:rPr lang="en-US" sz="1800">
                <a:latin typeface="Arial" charset="0"/>
                <a:ea typeface="Arial" charset="0"/>
                <a:cs typeface="Arial" charset="0"/>
                <a:sym typeface="Symbol" charset="2"/>
              </a:rPr>
              <a:t>                       Cause(</a:t>
            </a:r>
            <a:r>
              <a:rPr lang="en-US" sz="1800" i="1">
                <a:latin typeface="Arial" charset="0"/>
                <a:ea typeface="Arial" charset="0"/>
                <a:cs typeface="Arial" charset="0"/>
                <a:sym typeface="Symbol" charset="2"/>
              </a:rPr>
              <a:t>x</a:t>
            </a:r>
            <a:r>
              <a:rPr lang="en-US" sz="1800">
                <a:latin typeface="Arial" charset="0"/>
                <a:ea typeface="Arial" charset="0"/>
                <a:cs typeface="Arial" charset="0"/>
                <a:sym typeface="Symbol" charset="2"/>
              </a:rPr>
              <a:t>,</a:t>
            </a:r>
            <a:r>
              <a:rPr lang="en-US" sz="1800" i="1">
                <a:latin typeface="Arial" charset="0"/>
                <a:ea typeface="Arial" charset="0"/>
                <a:cs typeface="Arial" charset="0"/>
                <a:sym typeface="Symbol" charset="2"/>
              </a:rPr>
              <a:t>y</a:t>
            </a:r>
            <a:r>
              <a:rPr lang="en-US" sz="1800">
                <a:latin typeface="Arial" charset="0"/>
                <a:ea typeface="Arial" charset="0"/>
                <a:cs typeface="Arial" charset="0"/>
                <a:sym typeface="Symbol" charset="2"/>
              </a:rPr>
              <a:t>)  Prevent(</a:t>
            </a:r>
            <a:r>
              <a:rPr lang="en-US" sz="1800" i="1">
                <a:latin typeface="Arial" charset="0"/>
                <a:ea typeface="Arial" charset="0"/>
                <a:cs typeface="Arial" charset="0"/>
                <a:sym typeface="Symbol" charset="2"/>
              </a:rPr>
              <a:t>y</a:t>
            </a:r>
            <a:r>
              <a:rPr lang="en-US" sz="1800">
                <a:latin typeface="Arial" charset="0"/>
                <a:ea typeface="Arial" charset="0"/>
                <a:cs typeface="Arial" charset="0"/>
                <a:sym typeface="Symbol" charset="2"/>
              </a:rPr>
              <a:t>,</a:t>
            </a:r>
            <a:r>
              <a:rPr lang="en-US" sz="1800" i="1">
                <a:latin typeface="Arial" charset="0"/>
                <a:ea typeface="Arial" charset="0"/>
                <a:cs typeface="Arial" charset="0"/>
                <a:sym typeface="Symbol" charset="2"/>
              </a:rPr>
              <a:t>z</a:t>
            </a:r>
            <a:r>
              <a:rPr lang="en-US" sz="1800">
                <a:latin typeface="Arial" charset="0"/>
                <a:ea typeface="Arial" charset="0"/>
                <a:cs typeface="Arial" charset="0"/>
                <a:sym typeface="Symbol" charset="2"/>
              </a:rPr>
              <a:t>)   Prevent(</a:t>
            </a:r>
            <a:r>
              <a:rPr lang="en-US" sz="1800" i="1">
                <a:latin typeface="Arial" charset="0"/>
                <a:ea typeface="Arial" charset="0"/>
                <a:cs typeface="Arial" charset="0"/>
                <a:sym typeface="Symbol" charset="2"/>
              </a:rPr>
              <a:t>x</a:t>
            </a:r>
            <a:r>
              <a:rPr lang="en-US" sz="1800">
                <a:latin typeface="Arial" charset="0"/>
                <a:ea typeface="Arial" charset="0"/>
                <a:cs typeface="Arial" charset="0"/>
                <a:sym typeface="Symbol" charset="2"/>
              </a:rPr>
              <a:t>,</a:t>
            </a:r>
            <a:r>
              <a:rPr lang="en-US" sz="1800" i="1">
                <a:latin typeface="Arial" charset="0"/>
                <a:ea typeface="Arial" charset="0"/>
                <a:cs typeface="Arial" charset="0"/>
                <a:sym typeface="Symbol" charset="2"/>
              </a:rPr>
              <a:t>z</a:t>
            </a:r>
            <a:r>
              <a:rPr lang="en-US" sz="1800">
                <a:latin typeface="Arial" charset="0"/>
                <a:ea typeface="Arial" charset="0"/>
                <a:cs typeface="Arial" charset="0"/>
                <a:sym typeface="Symbol" charset="2"/>
              </a:rPr>
              <a:t>)</a:t>
            </a:r>
          </a:p>
          <a:p>
            <a:pPr marL="914400" lvl="1" indent="-457200" algn="l">
              <a:buFont typeface="Times" charset="0"/>
              <a:buNone/>
            </a:pPr>
            <a:r>
              <a:rPr lang="en-US" sz="1800" i="1" baseline="-25000">
                <a:latin typeface="Arial" charset="0"/>
                <a:ea typeface="Arial" charset="0"/>
                <a:cs typeface="Arial" charset="0"/>
                <a:sym typeface="Symbol" charset="2"/>
              </a:rPr>
              <a:t>   </a:t>
            </a:r>
            <a:r>
              <a:rPr lang="en-US" sz="1800">
                <a:latin typeface="Arial" charset="0"/>
                <a:ea typeface="Arial" charset="0"/>
                <a:cs typeface="Arial" charset="0"/>
                <a:sym typeface="Symbol" charset="2"/>
              </a:rPr>
              <a:t>Therefore:  C</a:t>
            </a:r>
            <a:r>
              <a:rPr lang="en-US" sz="1800" baseline="-25000">
                <a:latin typeface="Arial" charset="0"/>
                <a:ea typeface="Arial" charset="0"/>
                <a:cs typeface="Arial" charset="0"/>
                <a:sym typeface="Symbol" charset="2"/>
              </a:rPr>
              <a:t>1</a:t>
            </a:r>
            <a:r>
              <a:rPr lang="en-US" sz="1800">
                <a:latin typeface="Arial" charset="0"/>
                <a:ea typeface="Arial" charset="0"/>
                <a:cs typeface="Arial" charset="0"/>
                <a:sym typeface="Symbol" charset="2"/>
              </a:rPr>
              <a:t>Cause(</a:t>
            </a:r>
            <a:r>
              <a:rPr lang="en-US" sz="1800" i="1">
                <a:latin typeface="Arial" charset="0"/>
                <a:ea typeface="Arial" charset="0"/>
                <a:cs typeface="Arial" charset="0"/>
                <a:sym typeface="Symbol" charset="2"/>
              </a:rPr>
              <a:t>x</a:t>
            </a:r>
            <a:r>
              <a:rPr lang="en-US" sz="1800">
                <a:latin typeface="Arial" charset="0"/>
                <a:ea typeface="Arial" charset="0"/>
                <a:cs typeface="Arial" charset="0"/>
                <a:sym typeface="Symbol" charset="2"/>
              </a:rPr>
              <a:t>,</a:t>
            </a:r>
            <a:r>
              <a:rPr lang="en-US" sz="1800" i="1">
                <a:latin typeface="Arial" charset="0"/>
                <a:ea typeface="Arial" charset="0"/>
                <a:cs typeface="Arial" charset="0"/>
                <a:sym typeface="Symbol" charset="2"/>
              </a:rPr>
              <a:t>y</a:t>
            </a:r>
            <a:r>
              <a:rPr lang="en-US" sz="1800">
                <a:latin typeface="Arial" charset="0"/>
                <a:ea typeface="Arial" charset="0"/>
                <a:cs typeface="Arial" charset="0"/>
                <a:sym typeface="Symbol" charset="2"/>
              </a:rPr>
              <a:t>)  C</a:t>
            </a:r>
            <a:r>
              <a:rPr lang="en-US" sz="1800" baseline="-25000">
                <a:latin typeface="Arial" charset="0"/>
                <a:ea typeface="Arial" charset="0"/>
                <a:cs typeface="Arial" charset="0"/>
                <a:sym typeface="Symbol" charset="2"/>
              </a:rPr>
              <a:t>2</a:t>
            </a:r>
            <a:r>
              <a:rPr lang="en-US" sz="1800">
                <a:latin typeface="Arial" charset="0"/>
                <a:ea typeface="Arial" charset="0"/>
                <a:cs typeface="Arial" charset="0"/>
                <a:sym typeface="Symbol" charset="2"/>
              </a:rPr>
              <a:t>Prevent(</a:t>
            </a:r>
            <a:r>
              <a:rPr lang="en-US" sz="1800" i="1">
                <a:latin typeface="Arial" charset="0"/>
                <a:ea typeface="Arial" charset="0"/>
                <a:cs typeface="Arial" charset="0"/>
                <a:sym typeface="Symbol" charset="2"/>
              </a:rPr>
              <a:t>y</a:t>
            </a:r>
            <a:r>
              <a:rPr lang="en-US" sz="1800">
                <a:latin typeface="Arial" charset="0"/>
                <a:ea typeface="Arial" charset="0"/>
                <a:cs typeface="Arial" charset="0"/>
                <a:sym typeface="Symbol" charset="2"/>
              </a:rPr>
              <a:t>,</a:t>
            </a:r>
            <a:r>
              <a:rPr lang="en-US" sz="1800" i="1">
                <a:latin typeface="Arial" charset="0"/>
                <a:ea typeface="Arial" charset="0"/>
                <a:cs typeface="Arial" charset="0"/>
                <a:sym typeface="Symbol" charset="2"/>
              </a:rPr>
              <a:t>z</a:t>
            </a:r>
            <a:r>
              <a:rPr lang="en-US" sz="1800">
                <a:latin typeface="Arial" charset="0"/>
                <a:ea typeface="Arial" charset="0"/>
                <a:cs typeface="Arial" charset="0"/>
                <a:sym typeface="Symbol" charset="2"/>
              </a:rPr>
              <a:t>)  (C</a:t>
            </a:r>
            <a:r>
              <a:rPr lang="en-US" sz="1800" baseline="-25000">
                <a:latin typeface="Arial" charset="0"/>
                <a:ea typeface="Arial" charset="0"/>
                <a:cs typeface="Arial" charset="0"/>
                <a:sym typeface="Symbol" charset="2"/>
              </a:rPr>
              <a:t>1</a:t>
            </a:r>
            <a:r>
              <a:rPr lang="en-US" sz="1800">
                <a:latin typeface="Arial" charset="0"/>
                <a:ea typeface="Arial" charset="0"/>
                <a:cs typeface="Arial" charset="0"/>
                <a:sym typeface="Symbol" charset="2"/>
              </a:rPr>
              <a:t>C</a:t>
            </a:r>
            <a:r>
              <a:rPr lang="en-US" sz="1800" baseline="-25000">
                <a:latin typeface="Arial" charset="0"/>
                <a:ea typeface="Arial" charset="0"/>
                <a:cs typeface="Arial" charset="0"/>
                <a:sym typeface="Symbol" charset="2"/>
              </a:rPr>
              <a:t>2</a:t>
            </a:r>
            <a:r>
              <a:rPr lang="en-US" sz="1800">
                <a:latin typeface="Arial" charset="0"/>
                <a:ea typeface="Arial" charset="0"/>
                <a:cs typeface="Arial" charset="0"/>
                <a:sym typeface="Symbol" charset="2"/>
              </a:rPr>
              <a:t>)Prevent(</a:t>
            </a:r>
            <a:r>
              <a:rPr lang="en-US" sz="1800" i="1">
                <a:latin typeface="Arial" charset="0"/>
                <a:ea typeface="Arial" charset="0"/>
                <a:cs typeface="Arial" charset="0"/>
                <a:sym typeface="Symbol" charset="2"/>
              </a:rPr>
              <a:t>x</a:t>
            </a:r>
            <a:r>
              <a:rPr lang="en-US" sz="1800">
                <a:latin typeface="Arial" charset="0"/>
                <a:ea typeface="Arial" charset="0"/>
                <a:cs typeface="Arial" charset="0"/>
                <a:sym typeface="Symbol" charset="2"/>
              </a:rPr>
              <a:t>,</a:t>
            </a:r>
            <a:r>
              <a:rPr lang="en-US" sz="1800" i="1">
                <a:latin typeface="Arial" charset="0"/>
                <a:ea typeface="Arial" charset="0"/>
                <a:cs typeface="Arial" charset="0"/>
                <a:sym typeface="Symbol" charset="2"/>
              </a:rPr>
              <a:t>z</a:t>
            </a:r>
            <a:r>
              <a:rPr lang="en-US" sz="1800">
                <a:latin typeface="Arial" charset="0"/>
                <a:ea typeface="Arial" charset="0"/>
                <a:cs typeface="Arial" charset="0"/>
                <a:sym typeface="Symbol" charset="2"/>
              </a:rPr>
              <a:t>)</a:t>
            </a:r>
          </a:p>
        </p:txBody>
      </p:sp>
      <p:sp>
        <p:nvSpPr>
          <p:cNvPr id="666631" name="Text Box 7"/>
          <p:cNvSpPr txBox="1">
            <a:spLocks noChangeArrowheads="1"/>
          </p:cNvSpPr>
          <p:nvPr/>
        </p:nvSpPr>
        <p:spPr bwMode="auto">
          <a:xfrm>
            <a:off x="228600" y="4510088"/>
            <a:ext cx="8153400" cy="9848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>
                <a:latin typeface="Arial" charset="0"/>
                <a:ea typeface="Arial" charset="0"/>
                <a:cs typeface="Arial" charset="0"/>
                <a:sym typeface="Symbol" charset="2"/>
              </a:rPr>
              <a:t>3.  Log-linear disambiguation                        (PCFG algorithms on and-or tree)</a:t>
            </a:r>
          </a:p>
          <a:p>
            <a:pPr algn="l"/>
            <a:r>
              <a:rPr lang="en-US" sz="1800" dirty="0">
                <a:latin typeface="Arial" charset="0"/>
                <a:ea typeface="Arial" charset="0"/>
                <a:cs typeface="Arial" charset="0"/>
                <a:sym typeface="Symbol" charset="2"/>
              </a:rPr>
              <a:t>	             Prop</a:t>
            </a:r>
            <a:r>
              <a:rPr lang="en-US" sz="1800" baseline="-25000" dirty="0">
                <a:latin typeface="Arial" charset="0"/>
                <a:ea typeface="Arial" charset="0"/>
                <a:cs typeface="Arial" charset="0"/>
                <a:sym typeface="Symbol" charset="2"/>
              </a:rPr>
              <a:t>1</a:t>
            </a:r>
            <a:r>
              <a:rPr lang="en-US" sz="1800" dirty="0">
                <a:latin typeface="Arial" charset="0"/>
                <a:ea typeface="Arial" charset="0"/>
                <a:cs typeface="Arial" charset="0"/>
                <a:sym typeface="Symbol" charset="2"/>
              </a:rPr>
              <a:t>(x)  Prop</a:t>
            </a:r>
            <a:r>
              <a:rPr lang="en-US" sz="1800" baseline="-25000" dirty="0">
                <a:latin typeface="Arial" charset="0"/>
                <a:ea typeface="Arial" charset="0"/>
                <a:cs typeface="Arial" charset="0"/>
                <a:sym typeface="Symbol" charset="2"/>
              </a:rPr>
              <a:t>2</a:t>
            </a:r>
            <a:r>
              <a:rPr lang="en-US" sz="1800" dirty="0">
                <a:latin typeface="Arial" charset="0"/>
                <a:ea typeface="Arial" charset="0"/>
                <a:cs typeface="Arial" charset="0"/>
                <a:sym typeface="Symbol" charset="2"/>
              </a:rPr>
              <a:t>(x)</a:t>
            </a:r>
            <a:r>
              <a:rPr lang="en-US" sz="2000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800" dirty="0">
                <a:latin typeface="Arial" charset="0"/>
                <a:ea typeface="Arial" charset="0"/>
                <a:cs typeface="Arial" charset="0"/>
                <a:sym typeface="Symbol" charset="2"/>
              </a:rPr>
              <a:t> Count(</a:t>
            </a:r>
            <a:r>
              <a:rPr lang="en-US" sz="1800" dirty="0" err="1">
                <a:latin typeface="Arial" charset="0"/>
                <a:ea typeface="Arial" charset="0"/>
                <a:cs typeface="Arial" charset="0"/>
                <a:sym typeface="Symbol" charset="2"/>
              </a:rPr>
              <a:t>Feature</a:t>
            </a:r>
            <a:r>
              <a:rPr lang="en-US" sz="1800" baseline="-25000" dirty="0" err="1">
                <a:latin typeface="Arial" charset="0"/>
                <a:ea typeface="Arial" charset="0"/>
                <a:cs typeface="Arial" charset="0"/>
                <a:sym typeface="Symbol" charset="2"/>
              </a:rPr>
              <a:t>n</a:t>
            </a:r>
            <a:r>
              <a:rPr lang="en-US" sz="1800" dirty="0">
                <a:latin typeface="Arial" charset="0"/>
                <a:ea typeface="Arial" charset="0"/>
                <a:cs typeface="Arial" charset="0"/>
                <a:sym typeface="Symbol" charset="2"/>
              </a:rPr>
              <a:t>)</a:t>
            </a:r>
            <a:br>
              <a:rPr lang="en-US" sz="1800" i="1" baseline="-25000" dirty="0">
                <a:latin typeface="Arial" charset="0"/>
                <a:ea typeface="Arial" charset="0"/>
                <a:cs typeface="Arial" charset="0"/>
                <a:sym typeface="Symbol" charset="2"/>
              </a:rPr>
            </a:br>
            <a:r>
              <a:rPr lang="en-US" sz="1800" i="1" baseline="-25000" dirty="0">
                <a:latin typeface="Arial" charset="0"/>
                <a:ea typeface="Arial" charset="0"/>
                <a:cs typeface="Arial" charset="0"/>
                <a:sym typeface="Symbol" charset="2"/>
              </a:rPr>
              <a:t>             </a:t>
            </a:r>
            <a:r>
              <a:rPr lang="en-US" sz="1800" dirty="0">
                <a:latin typeface="Arial" charset="0"/>
                <a:ea typeface="Arial" charset="0"/>
                <a:cs typeface="Arial" charset="0"/>
                <a:sym typeface="Symbol" charset="2"/>
              </a:rPr>
              <a:t>Therefore: C</a:t>
            </a:r>
            <a:r>
              <a:rPr lang="en-US" sz="1800" baseline="-25000" dirty="0">
                <a:latin typeface="Arial" charset="0"/>
                <a:ea typeface="Arial" charset="0"/>
                <a:cs typeface="Arial" charset="0"/>
                <a:sym typeface="Symbol" charset="2"/>
              </a:rPr>
              <a:t>1</a:t>
            </a:r>
            <a:r>
              <a:rPr lang="en-US" sz="1800" dirty="0">
                <a:latin typeface="Arial" charset="0"/>
                <a:ea typeface="Arial" charset="0"/>
                <a:cs typeface="Arial" charset="0"/>
                <a:sym typeface="Symbol" charset="2"/>
              </a:rPr>
              <a:t> Prop</a:t>
            </a:r>
            <a:r>
              <a:rPr lang="en-US" sz="1800" baseline="-25000" dirty="0">
                <a:latin typeface="Arial" charset="0"/>
                <a:ea typeface="Arial" charset="0"/>
                <a:cs typeface="Arial" charset="0"/>
                <a:sym typeface="Symbol" charset="2"/>
              </a:rPr>
              <a:t>1</a:t>
            </a:r>
            <a:r>
              <a:rPr lang="en-US" sz="1800" dirty="0">
                <a:latin typeface="Arial" charset="0"/>
                <a:ea typeface="Arial" charset="0"/>
                <a:cs typeface="Arial" charset="0"/>
                <a:sym typeface="Symbol" charset="2"/>
              </a:rPr>
              <a:t>(x)  C</a:t>
            </a:r>
            <a:r>
              <a:rPr lang="en-US" sz="1800" baseline="-25000" dirty="0">
                <a:latin typeface="Arial" charset="0"/>
                <a:ea typeface="Arial" charset="0"/>
                <a:cs typeface="Arial" charset="0"/>
                <a:sym typeface="Symbol" charset="2"/>
              </a:rPr>
              <a:t>2</a:t>
            </a:r>
            <a:r>
              <a:rPr lang="en-US" sz="1800" dirty="0">
                <a:latin typeface="Arial" charset="0"/>
                <a:ea typeface="Arial" charset="0"/>
                <a:cs typeface="Arial" charset="0"/>
                <a:sym typeface="Symbol" charset="2"/>
              </a:rPr>
              <a:t> Prop</a:t>
            </a:r>
            <a:r>
              <a:rPr lang="en-US" sz="1800" baseline="-25000" dirty="0">
                <a:latin typeface="Arial" charset="0"/>
                <a:ea typeface="Arial" charset="0"/>
                <a:cs typeface="Arial" charset="0"/>
                <a:sym typeface="Symbol" charset="2"/>
              </a:rPr>
              <a:t>2</a:t>
            </a:r>
            <a:r>
              <a:rPr lang="en-US" sz="1800" dirty="0">
                <a:latin typeface="Arial" charset="0"/>
                <a:ea typeface="Arial" charset="0"/>
                <a:cs typeface="Arial" charset="0"/>
                <a:sym typeface="Symbol" charset="2"/>
              </a:rPr>
              <a:t>(x)</a:t>
            </a:r>
            <a:r>
              <a:rPr lang="en-US" sz="2000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800" dirty="0">
                <a:latin typeface="Arial" charset="0"/>
                <a:ea typeface="Arial" charset="0"/>
                <a:cs typeface="Arial" charset="0"/>
                <a:sym typeface="Symbol" charset="2"/>
              </a:rPr>
              <a:t> (C</a:t>
            </a:r>
            <a:r>
              <a:rPr lang="en-US" sz="1800" baseline="-25000" dirty="0">
                <a:latin typeface="Arial" charset="0"/>
                <a:ea typeface="Arial" charset="0"/>
                <a:cs typeface="Arial" charset="0"/>
                <a:sym typeface="Symbol" charset="2"/>
              </a:rPr>
              <a:t>1</a:t>
            </a:r>
            <a:r>
              <a:rPr lang="en-US" sz="1800" dirty="0">
                <a:latin typeface="Arial" charset="0"/>
                <a:ea typeface="Arial" charset="0"/>
                <a:cs typeface="Arial" charset="0"/>
                <a:sym typeface="Symbol" charset="2"/>
              </a:rPr>
              <a:t>C</a:t>
            </a:r>
            <a:r>
              <a:rPr lang="en-US" sz="1800" baseline="-25000" dirty="0">
                <a:latin typeface="Arial" charset="0"/>
                <a:ea typeface="Arial" charset="0"/>
                <a:cs typeface="Arial" charset="0"/>
                <a:sym typeface="Symbol" charset="2"/>
              </a:rPr>
              <a:t>2</a:t>
            </a:r>
            <a:r>
              <a:rPr lang="en-US" sz="1800" dirty="0">
                <a:latin typeface="Arial" charset="0"/>
                <a:ea typeface="Arial" charset="0"/>
                <a:cs typeface="Arial" charset="0"/>
                <a:sym typeface="Symbol" charset="2"/>
              </a:rPr>
              <a:t>) Count(</a:t>
            </a:r>
            <a:r>
              <a:rPr lang="en-US" sz="1800" dirty="0" err="1">
                <a:latin typeface="Arial" charset="0"/>
                <a:ea typeface="Arial" charset="0"/>
                <a:cs typeface="Arial" charset="0"/>
                <a:sym typeface="Symbol" charset="2"/>
              </a:rPr>
              <a:t>Feature</a:t>
            </a:r>
            <a:r>
              <a:rPr lang="en-US" sz="1800" baseline="-25000" dirty="0" err="1">
                <a:latin typeface="Arial" charset="0"/>
                <a:ea typeface="Arial" charset="0"/>
                <a:cs typeface="Arial" charset="0"/>
                <a:sym typeface="Symbol" charset="2"/>
              </a:rPr>
              <a:t>n</a:t>
            </a:r>
            <a:r>
              <a:rPr lang="en-US" sz="1800" dirty="0">
                <a:latin typeface="Arial" charset="0"/>
                <a:ea typeface="Arial" charset="0"/>
                <a:cs typeface="Arial" charset="0"/>
                <a:sym typeface="Symbol" charset="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6628" grpId="0" autoUpdateAnimBg="0"/>
      <p:bldP spid="666629" grpId="0" animBg="1" autoUpdateAnimBg="0"/>
      <p:bldP spid="666630" grpId="0" autoUpdateAnimBg="0"/>
      <p:bldP spid="666631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914400" y="5524500"/>
            <a:ext cx="6096000" cy="647700"/>
          </a:xfrm>
          <a:prstGeom prst="rect">
            <a:avLst/>
          </a:prstGeom>
          <a:solidFill>
            <a:srgbClr val="F9FFB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indent="288925" algn="l">
              <a:lnSpc>
                <a:spcPct val="90000"/>
              </a:lnSpc>
            </a:pP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P</a:t>
            </a:r>
            <a:r>
              <a:rPr lang="en-US" sz="1800" b="1" dirty="0">
                <a:latin typeface="Courier New" charset="0"/>
              </a:rPr>
              <a:t>:(role see_ev20 </a:t>
            </a:r>
            <a:r>
              <a:rPr lang="en-US" sz="1800" b="1" dirty="0" err="1">
                <a:latin typeface="Courier New" charset="0"/>
              </a:rPr>
              <a:t>deviceUsed</a:t>
            </a:r>
            <a:r>
              <a:rPr lang="en-US" sz="1800" b="1" dirty="0">
                <a:latin typeface="Courier New" charset="0"/>
              </a:rPr>
              <a:t> telescope21)</a:t>
            </a:r>
            <a:br>
              <a:rPr lang="en-US" sz="1800" b="1" dirty="0">
                <a:latin typeface="Courier New" charset="0"/>
              </a:rPr>
            </a:br>
            <a:r>
              <a:rPr lang="en-US" sz="1800" b="1" dirty="0">
                <a:latin typeface="Courier New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¬P</a:t>
            </a:r>
            <a:r>
              <a:rPr lang="en-US" sz="1800" b="1" dirty="0">
                <a:latin typeface="Courier New" charset="0"/>
              </a:rPr>
              <a:t>:(role girl22 possesses telescope21)</a:t>
            </a:r>
            <a:endParaRPr lang="en-US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686800" cy="533400"/>
          </a:xfrm>
        </p:spPr>
        <p:txBody>
          <a:bodyPr/>
          <a:lstStyle/>
          <a:p>
            <a:r>
              <a:rPr lang="en-US" sz="2800" dirty="0">
                <a:ea typeface="ＭＳ Ｐゴシック" charset="-128"/>
                <a:cs typeface="ＭＳ Ｐゴシック" charset="-128"/>
              </a:rPr>
              <a:t>Syntactic packing preserved in semantics</a:t>
            </a:r>
            <a:endParaRPr sz="2800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906587"/>
            <a:ext cx="7391400" cy="3581400"/>
          </a:xfrm>
        </p:spPr>
        <p:txBody>
          <a:bodyPr/>
          <a:lstStyle/>
          <a:p>
            <a:pPr marL="342900" lvl="1" indent="568325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b="1" dirty="0">
                <a:latin typeface="Courier New" charset="0"/>
                <a:ea typeface="ＭＳ Ｐゴシック" charset="-128"/>
                <a:cs typeface="ＭＳ Ｐゴシック" charset="-128"/>
              </a:rPr>
              <a:t>(context t)</a:t>
            </a:r>
          </a:p>
          <a:p>
            <a:pPr marL="342900" lvl="1" indent="568325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b="1" dirty="0">
                <a:latin typeface="Courier New" charset="0"/>
                <a:ea typeface="ＭＳ Ｐゴシック" charset="-128"/>
                <a:cs typeface="ＭＳ Ｐゴシック" charset="-128"/>
              </a:rPr>
              <a:t>(instantiable Ed23 t)</a:t>
            </a:r>
          </a:p>
          <a:p>
            <a:pPr indent="568325">
              <a:lnSpc>
                <a:spcPct val="90000"/>
              </a:lnSpc>
              <a:buFontTx/>
              <a:buNone/>
            </a:pPr>
            <a:r>
              <a:rPr lang="en-US" sz="1800" b="1" dirty="0">
                <a:latin typeface="Courier New" charset="0"/>
                <a:ea typeface="ＭＳ Ｐゴシック" charset="-128"/>
                <a:cs typeface="ＭＳ Ｐゴシック" charset="-128"/>
              </a:rPr>
              <a:t>(instantiable girl22 t)</a:t>
            </a:r>
          </a:p>
          <a:p>
            <a:pPr indent="568325">
              <a:lnSpc>
                <a:spcPct val="90000"/>
              </a:lnSpc>
              <a:buFontTx/>
              <a:buNone/>
            </a:pPr>
            <a:r>
              <a:rPr lang="en-US" sz="1800" b="1" dirty="0">
                <a:latin typeface="Courier New" charset="0"/>
                <a:ea typeface="ＭＳ Ｐゴシック" charset="-128"/>
                <a:cs typeface="ＭＳ Ｐゴシック" charset="-128"/>
              </a:rPr>
              <a:t>(instantiable see_ev20 t)</a:t>
            </a:r>
          </a:p>
          <a:p>
            <a:pPr indent="568325">
              <a:lnSpc>
                <a:spcPct val="90000"/>
              </a:lnSpc>
              <a:buFontTx/>
              <a:buNone/>
            </a:pPr>
            <a:r>
              <a:rPr lang="en-US" sz="1800" b="1" dirty="0">
                <a:latin typeface="Courier New" charset="0"/>
                <a:ea typeface="ＭＳ Ｐゴシック" charset="-128"/>
                <a:cs typeface="ＭＳ Ｐゴシック" charset="-128"/>
              </a:rPr>
              <a:t>(instantiable telescope21 t)</a:t>
            </a:r>
          </a:p>
          <a:p>
            <a:pPr indent="568325">
              <a:lnSpc>
                <a:spcPct val="90000"/>
              </a:lnSpc>
              <a:buFontTx/>
              <a:buNone/>
            </a:pPr>
            <a:r>
              <a:rPr lang="en-US" sz="1800" b="1" dirty="0">
                <a:latin typeface="Courier New" charset="0"/>
                <a:ea typeface="ＭＳ Ｐゴシック" charset="-128"/>
                <a:cs typeface="ＭＳ Ｐゴシック" charset="-128"/>
              </a:rPr>
              <a:t>(role see_ev20 </a:t>
            </a:r>
            <a:r>
              <a:rPr lang="en-US" sz="1800" b="1" dirty="0" err="1">
                <a:latin typeface="Courier New" charset="0"/>
                <a:ea typeface="ＭＳ Ｐゴシック" charset="-128"/>
                <a:cs typeface="ＭＳ Ｐゴシック" charset="-128"/>
              </a:rPr>
              <a:t>perceivedThings</a:t>
            </a:r>
            <a:r>
              <a:rPr lang="en-US" sz="1800" b="1" dirty="0">
                <a:latin typeface="Courier New" charset="0"/>
                <a:ea typeface="ＭＳ Ｐゴシック" charset="-128"/>
                <a:cs typeface="ＭＳ Ｐゴシック" charset="-128"/>
              </a:rPr>
              <a:t> girl22)</a:t>
            </a:r>
          </a:p>
          <a:p>
            <a:pPr indent="568325">
              <a:lnSpc>
                <a:spcPct val="90000"/>
              </a:lnSpc>
              <a:buFontTx/>
              <a:buNone/>
            </a:pPr>
            <a:r>
              <a:rPr lang="en-US" sz="1800" b="1" dirty="0">
                <a:latin typeface="Courier New" charset="0"/>
                <a:ea typeface="ＭＳ Ｐゴシック" charset="-128"/>
                <a:cs typeface="ＭＳ Ｐゴシック" charset="-128"/>
              </a:rPr>
              <a:t>(role see_ev20 </a:t>
            </a:r>
            <a:r>
              <a:rPr lang="en-US" sz="1800" b="1" dirty="0" err="1">
                <a:latin typeface="Courier New" charset="0"/>
                <a:ea typeface="ＭＳ Ｐゴシック" charset="-128"/>
                <a:cs typeface="ＭＳ Ｐゴシック" charset="-128"/>
              </a:rPr>
              <a:t>performedBy</a:t>
            </a:r>
            <a:r>
              <a:rPr lang="en-US" sz="1800" b="1" dirty="0">
                <a:latin typeface="Courier New" charset="0"/>
                <a:ea typeface="ＭＳ Ｐゴシック" charset="-128"/>
                <a:cs typeface="ＭＳ Ｐゴシック" charset="-128"/>
              </a:rPr>
              <a:t> Ed23)</a:t>
            </a:r>
          </a:p>
          <a:p>
            <a:pPr indent="568325">
              <a:lnSpc>
                <a:spcPct val="90000"/>
              </a:lnSpc>
              <a:buFontTx/>
              <a:buNone/>
            </a:pPr>
            <a:r>
              <a:rPr lang="en-US" sz="1800" b="1" dirty="0">
                <a:latin typeface="Courier New" charset="0"/>
                <a:ea typeface="ＭＳ Ｐゴシック" charset="-128"/>
                <a:cs typeface="ＭＳ Ｐゴシック" charset="-128"/>
              </a:rPr>
              <a:t>(</a:t>
            </a:r>
            <a:r>
              <a:rPr lang="en-US" sz="1800" b="1" dirty="0" err="1">
                <a:latin typeface="Courier New" charset="0"/>
                <a:ea typeface="ＭＳ Ｐゴシック" charset="-128"/>
                <a:cs typeface="ＭＳ Ｐゴシック" charset="-128"/>
              </a:rPr>
              <a:t>subconcept</a:t>
            </a:r>
            <a:r>
              <a:rPr lang="en-US" sz="1800" b="1" dirty="0">
                <a:latin typeface="Courier New" charset="0"/>
                <a:ea typeface="ＭＳ Ｐゴシック" charset="-128"/>
                <a:cs typeface="ＭＳ Ｐゴシック" charset="-128"/>
              </a:rPr>
              <a:t> Ed23 Person)</a:t>
            </a:r>
          </a:p>
          <a:p>
            <a:pPr indent="568325">
              <a:lnSpc>
                <a:spcPct val="90000"/>
              </a:lnSpc>
              <a:buFontTx/>
              <a:buNone/>
            </a:pPr>
            <a:r>
              <a:rPr lang="en-US" sz="1800" b="1" dirty="0">
                <a:latin typeface="Courier New" charset="0"/>
                <a:ea typeface="ＭＳ Ｐゴシック" charset="-128"/>
                <a:cs typeface="ＭＳ Ｐゴシック" charset="-128"/>
              </a:rPr>
              <a:t>(</a:t>
            </a:r>
            <a:r>
              <a:rPr lang="en-US" sz="1800" b="1" dirty="0" err="1">
                <a:latin typeface="Courier New" charset="0"/>
                <a:ea typeface="ＭＳ Ｐゴシック" charset="-128"/>
                <a:cs typeface="ＭＳ Ｐゴシック" charset="-128"/>
              </a:rPr>
              <a:t>subconcept</a:t>
            </a:r>
            <a:r>
              <a:rPr lang="en-US" sz="1800" b="1" dirty="0">
                <a:latin typeface="Courier New" charset="0"/>
                <a:ea typeface="ＭＳ Ｐゴシック" charset="-128"/>
                <a:cs typeface="ＭＳ Ｐゴシック" charset="-128"/>
              </a:rPr>
              <a:t> girl22 </a:t>
            </a:r>
            <a:r>
              <a:rPr lang="en-US" sz="1800" b="1" dirty="0" err="1">
                <a:latin typeface="Courier New" charset="0"/>
                <a:ea typeface="ＭＳ Ｐゴシック" charset="-128"/>
                <a:cs typeface="ＭＳ Ｐゴシック" charset="-128"/>
              </a:rPr>
              <a:t>FemaleChild</a:t>
            </a:r>
            <a:r>
              <a:rPr lang="en-US" sz="1800" b="1" dirty="0">
                <a:latin typeface="Courier New" charset="0"/>
                <a:ea typeface="ＭＳ Ｐゴシック" charset="-128"/>
                <a:cs typeface="ＭＳ Ｐゴシック" charset="-128"/>
              </a:rPr>
              <a:t>)</a:t>
            </a:r>
          </a:p>
          <a:p>
            <a:pPr indent="568325">
              <a:lnSpc>
                <a:spcPct val="90000"/>
              </a:lnSpc>
              <a:buFontTx/>
              <a:buNone/>
            </a:pPr>
            <a:r>
              <a:rPr lang="en-US" sz="1800" b="1" dirty="0">
                <a:latin typeface="Courier New" charset="0"/>
                <a:ea typeface="ＭＳ Ｐゴシック" charset="-128"/>
                <a:cs typeface="ＭＳ Ｐゴシック" charset="-128"/>
              </a:rPr>
              <a:t>(</a:t>
            </a:r>
            <a:r>
              <a:rPr lang="en-US" sz="1800" b="1" dirty="0" err="1">
                <a:latin typeface="Courier New" charset="0"/>
                <a:ea typeface="ＭＳ Ｐゴシック" charset="-128"/>
                <a:cs typeface="ＭＳ Ｐゴシック" charset="-128"/>
              </a:rPr>
              <a:t>subconcept</a:t>
            </a:r>
            <a:r>
              <a:rPr lang="en-US" sz="1800" b="1" dirty="0">
                <a:latin typeface="Courier New" charset="0"/>
                <a:ea typeface="ＭＳ Ｐゴシック" charset="-128"/>
                <a:cs typeface="ＭＳ Ｐゴシック" charset="-128"/>
              </a:rPr>
              <a:t> see_ev20 </a:t>
            </a:r>
            <a:r>
              <a:rPr lang="en-US" sz="1800" b="1" dirty="0" err="1">
                <a:latin typeface="Courier New" charset="0"/>
                <a:ea typeface="ＭＳ Ｐゴシック" charset="-128"/>
                <a:cs typeface="ＭＳ Ｐゴシック" charset="-128"/>
              </a:rPr>
              <a:t>VisualPerception</a:t>
            </a:r>
            <a:r>
              <a:rPr lang="en-US" sz="1800" b="1" dirty="0">
                <a:latin typeface="Courier New" charset="0"/>
                <a:ea typeface="ＭＳ Ｐゴシック" charset="-128"/>
                <a:cs typeface="ＭＳ Ｐゴシック" charset="-128"/>
              </a:rPr>
              <a:t>)</a:t>
            </a:r>
          </a:p>
          <a:p>
            <a:pPr indent="568325">
              <a:lnSpc>
                <a:spcPct val="90000"/>
              </a:lnSpc>
              <a:buFontTx/>
              <a:buNone/>
            </a:pPr>
            <a:r>
              <a:rPr lang="en-US" sz="1800" b="1" dirty="0">
                <a:latin typeface="Courier New" charset="0"/>
                <a:ea typeface="ＭＳ Ｐゴシック" charset="-128"/>
                <a:cs typeface="ＭＳ Ｐゴシック" charset="-128"/>
              </a:rPr>
              <a:t>(</a:t>
            </a:r>
            <a:r>
              <a:rPr lang="en-US" sz="1800" b="1" dirty="0" err="1">
                <a:latin typeface="Courier New" charset="0"/>
                <a:ea typeface="ＭＳ Ｐゴシック" charset="-128"/>
                <a:cs typeface="ＭＳ Ｐゴシック" charset="-128"/>
              </a:rPr>
              <a:t>subconcept</a:t>
            </a:r>
            <a:r>
              <a:rPr lang="en-US" sz="1800" b="1" dirty="0">
                <a:latin typeface="Courier New" charset="0"/>
                <a:ea typeface="ＭＳ Ｐゴシック" charset="-128"/>
                <a:cs typeface="ＭＳ Ｐゴシック" charset="-128"/>
              </a:rPr>
              <a:t> telescope21 Telescope)</a:t>
            </a:r>
          </a:p>
          <a:p>
            <a:pPr indent="568325">
              <a:lnSpc>
                <a:spcPct val="90000"/>
              </a:lnSpc>
              <a:buFontTx/>
              <a:buNone/>
            </a:pPr>
            <a:r>
              <a:rPr lang="en-US" sz="1800" b="1" dirty="0">
                <a:latin typeface="Courier New" charset="0"/>
                <a:ea typeface="ＭＳ Ｐゴシック" charset="-128"/>
                <a:cs typeface="ＭＳ Ｐゴシック" charset="-128"/>
              </a:rPr>
              <a:t>(</a:t>
            </a:r>
            <a:r>
              <a:rPr lang="en-US" sz="1800" b="1" dirty="0" err="1">
                <a:latin typeface="Courier New" charset="0"/>
                <a:ea typeface="ＭＳ Ｐゴシック" charset="-128"/>
                <a:cs typeface="ＭＳ Ｐゴシック" charset="-128"/>
              </a:rPr>
              <a:t>temporalRel</a:t>
            </a:r>
            <a:r>
              <a:rPr lang="en-US" sz="1800" b="1" dirty="0"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800" b="1" dirty="0" err="1">
                <a:latin typeface="Courier New" charset="0"/>
                <a:ea typeface="ＭＳ Ｐゴシック" charset="-128"/>
                <a:cs typeface="ＭＳ Ｐゴシック" charset="-128"/>
              </a:rPr>
              <a:t>startsAfterEndingOf</a:t>
            </a:r>
            <a:r>
              <a:rPr lang="en-US" sz="1800" b="1" dirty="0">
                <a:latin typeface="Courier New" charset="0"/>
                <a:ea typeface="ＭＳ Ｐゴシック" charset="-128"/>
                <a:cs typeface="ＭＳ Ｐゴシック" charset="-128"/>
              </a:rPr>
              <a:t> Now see_ev20)</a:t>
            </a:r>
            <a:br>
              <a:rPr lang="en-US" sz="1800" b="1" dirty="0">
                <a:latin typeface="Courier New" charset="0"/>
                <a:ea typeface="ＭＳ Ｐゴシック" charset="-128"/>
                <a:cs typeface="ＭＳ Ｐゴシック" charset="-128"/>
              </a:rPr>
            </a:br>
            <a:endParaRPr lang="en-US" sz="1800" b="1" dirty="0"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7400" y="1220727"/>
            <a:ext cx="4062430" cy="400110"/>
          </a:xfrm>
          <a:prstGeom prst="rect">
            <a:avLst/>
          </a:prstGeom>
          <a:noFill/>
          <a:ln w="127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pPr algn="l"/>
            <a:r>
              <a:rPr lang="en-US" sz="2000" dirty="0">
                <a:latin typeface="Arial"/>
                <a:cs typeface="Arial"/>
              </a:rPr>
              <a:t>Ed saw the girl with the telescope.</a:t>
            </a:r>
          </a:p>
        </p:txBody>
      </p:sp>
      <p:sp>
        <p:nvSpPr>
          <p:cNvPr id="2" name="Arc 1">
            <a:extLst>
              <a:ext uri="{FF2B5EF4-FFF2-40B4-BE49-F238E27FC236}">
                <a16:creationId xmlns:a16="http://schemas.microsoft.com/office/drawing/2014/main" id="{7C0BB119-0AC7-124E-898A-DFBE43702D8B}"/>
              </a:ext>
            </a:extLst>
          </p:cNvPr>
          <p:cNvSpPr/>
          <p:nvPr/>
        </p:nvSpPr>
        <p:spPr>
          <a:xfrm rot="8922074">
            <a:off x="3480061" y="1028632"/>
            <a:ext cx="990600" cy="667640"/>
          </a:xfrm>
          <a:prstGeom prst="arc">
            <a:avLst>
              <a:gd name="adj1" fmla="val 15284693"/>
              <a:gd name="adj2" fmla="val 105624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90BCA23D-E915-5D47-BE70-8C57D74A8FA7}"/>
              </a:ext>
            </a:extLst>
          </p:cNvPr>
          <p:cNvSpPr/>
          <p:nvPr/>
        </p:nvSpPr>
        <p:spPr>
          <a:xfrm rot="12222895" flipV="1">
            <a:off x="2775684" y="1200220"/>
            <a:ext cx="1993486" cy="953773"/>
          </a:xfrm>
          <a:prstGeom prst="arc">
            <a:avLst>
              <a:gd name="adj1" fmla="val 15284693"/>
              <a:gd name="adj2" fmla="val 105624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3D55B1-B636-A44A-B294-3304D6B5D98E}"/>
              </a:ext>
            </a:extLst>
          </p:cNvPr>
          <p:cNvSpPr txBox="1"/>
          <p:nvPr/>
        </p:nvSpPr>
        <p:spPr>
          <a:xfrm>
            <a:off x="3810000" y="874713"/>
            <a:ext cx="322524" cy="36933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pPr algn="l"/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P</a:t>
            </a:r>
            <a:endParaRPr lang="en-US" sz="18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96CCCF-2F16-F449-B795-0EFE3FEB450E}"/>
              </a:ext>
            </a:extLst>
          </p:cNvPr>
          <p:cNvSpPr txBox="1"/>
          <p:nvPr/>
        </p:nvSpPr>
        <p:spPr>
          <a:xfrm>
            <a:off x="4019686" y="1578253"/>
            <a:ext cx="460382" cy="36933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pPr algn="l"/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¬P</a:t>
            </a:r>
            <a:endParaRPr lang="en-US" sz="18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0D047E-225B-654C-A0BD-6CB3DCCFB707}"/>
              </a:ext>
            </a:extLst>
          </p:cNvPr>
          <p:cNvSpPr txBox="1"/>
          <p:nvPr/>
        </p:nvSpPr>
        <p:spPr>
          <a:xfrm>
            <a:off x="6705600" y="6324600"/>
            <a:ext cx="1826141" cy="369332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latin typeface="Arial"/>
                <a:cs typeface="Arial"/>
              </a:rPr>
              <a:t>No enumeration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8FBDF0-3543-6D44-92B7-625410DBCB7D}"/>
              </a:ext>
            </a:extLst>
          </p:cNvPr>
          <p:cNvSpPr txBox="1"/>
          <p:nvPr/>
        </p:nvSpPr>
        <p:spPr>
          <a:xfrm>
            <a:off x="7543800" y="1357313"/>
            <a:ext cx="1208985" cy="307777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pPr algn="l"/>
            <a:r>
              <a:rPr lang="en-US" sz="1400" dirty="0">
                <a:latin typeface="Arial"/>
                <a:cs typeface="Arial"/>
              </a:rPr>
              <a:t>Crouch 2005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 build="allAtOnce" animBg="1"/>
      <p:bldP spid="55300" grpId="0" build="allAtOnce"/>
      <p:bldP spid="2" grpId="0" animBg="1"/>
      <p:bldP spid="7" grpId="0" animBg="1"/>
      <p:bldP spid="3" grpId="0"/>
      <p:bldP spid="4" grpId="0"/>
      <p:bldP spid="8" grpId="0" build="allAtOnce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" y="304800"/>
            <a:ext cx="7489825" cy="762000"/>
          </a:xfrm>
        </p:spPr>
        <p:txBody>
          <a:bodyPr/>
          <a:lstStyle/>
          <a:p>
            <a:r>
              <a:rPr lang="en-US" sz="2400" dirty="0">
                <a:ea typeface="ＭＳ Ｐゴシック" charset="-128"/>
                <a:cs typeface="ＭＳ Ｐゴシック" charset="-128"/>
              </a:rPr>
              <a:t>A general architecture for ambiguity</a:t>
            </a:r>
            <a:endParaRPr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666627" name="Rectangle 3"/>
          <p:cNvSpPr>
            <a:spLocks noChangeArrowheads="1"/>
          </p:cNvSpPr>
          <p:nvPr/>
        </p:nvSpPr>
        <p:spPr bwMode="auto">
          <a:xfrm>
            <a:off x="838200" y="1149350"/>
            <a:ext cx="6477000" cy="755650"/>
          </a:xfrm>
          <a:prstGeom prst="rect">
            <a:avLst/>
          </a:prstGeom>
          <a:solidFill>
            <a:srgbClr val="FDB1A7"/>
          </a:solidFill>
          <a:ln w="12700">
            <a:noFill/>
            <a:miter lim="800000"/>
            <a:headEnd/>
            <a:tailEnd/>
          </a:ln>
        </p:spPr>
        <p:txBody>
          <a:bodyPr wrap="none" lIns="96474" tIns="48237" rIns="96474" bIns="48237" anchor="ctr">
            <a:prstTxWarp prst="textNoShape">
              <a:avLst/>
            </a:prstTxWarp>
          </a:bodyPr>
          <a:lstStyle/>
          <a:p>
            <a:pPr marL="342900" indent="-342900" algn="l">
              <a:buClr>
                <a:srgbClr val="9CC6D6"/>
              </a:buClr>
              <a:buSzPct val="75000"/>
              <a:buFont typeface="Arial" charset="0"/>
              <a:buNone/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If </a:t>
            </a:r>
            <a:r>
              <a:rPr lang="en-US" sz="2000" dirty="0">
                <a:latin typeface="Arial" charset="0"/>
                <a:ea typeface="Arial" charset="0"/>
                <a:cs typeface="Arial" charset="0"/>
                <a:sym typeface="Symbol" charset="2"/>
              </a:rPr>
              <a:t> 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>
                <a:latin typeface="Arial" charset="0"/>
                <a:ea typeface="Arial" charset="0"/>
                <a:cs typeface="Arial" charset="0"/>
                <a:sym typeface="Symbol" charset="2"/>
              </a:rPr>
              <a:t>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>
                <a:latin typeface="Arial" charset="0"/>
                <a:ea typeface="Arial" charset="0"/>
                <a:cs typeface="Arial" charset="0"/>
                <a:sym typeface="Symbol" charset="2"/>
              </a:rPr>
              <a:t>  is a rule of inference,</a:t>
            </a:r>
            <a:br>
              <a:rPr lang="en-US" sz="2000" dirty="0">
                <a:latin typeface="Arial" charset="0"/>
                <a:ea typeface="Arial" charset="0"/>
                <a:cs typeface="Arial" charset="0"/>
                <a:sym typeface="Symbol" charset="2"/>
              </a:rPr>
            </a:br>
            <a:r>
              <a:rPr lang="en-US" sz="2000" dirty="0">
                <a:latin typeface="Arial" charset="0"/>
                <a:ea typeface="Arial" charset="0"/>
                <a:cs typeface="Arial" charset="0"/>
                <a:sym typeface="Symbol" charset="2"/>
              </a:rPr>
              <a:t>then so is         C</a:t>
            </a:r>
            <a:r>
              <a:rPr lang="en-US" sz="2000" baseline="-25000" dirty="0">
                <a:latin typeface="Arial" charset="0"/>
                <a:ea typeface="Arial" charset="0"/>
                <a:cs typeface="Arial" charset="0"/>
                <a:sym typeface="Symbol" charset="2"/>
              </a:rPr>
              <a:t>1</a:t>
            </a:r>
            <a:r>
              <a:rPr lang="en-US" sz="2000" dirty="0">
                <a:latin typeface="Arial" charset="0"/>
                <a:ea typeface="Arial" charset="0"/>
                <a:cs typeface="Arial" charset="0"/>
                <a:sym typeface="Symbol" charset="2"/>
              </a:rPr>
              <a:t>    C</a:t>
            </a:r>
            <a:r>
              <a:rPr lang="en-US" sz="2000" baseline="-25000" dirty="0">
                <a:latin typeface="Arial" charset="0"/>
                <a:ea typeface="Arial" charset="0"/>
                <a:cs typeface="Arial" charset="0"/>
                <a:sym typeface="Symbol" charset="2"/>
              </a:rPr>
              <a:t>2</a:t>
            </a:r>
            <a:r>
              <a:rPr lang="en-US" sz="2000" dirty="0">
                <a:latin typeface="Arial" charset="0"/>
                <a:ea typeface="Arial" charset="0"/>
                <a:cs typeface="Arial" charset="0"/>
                <a:sym typeface="Symbol" charset="2"/>
              </a:rPr>
              <a:t>    (C</a:t>
            </a:r>
            <a:r>
              <a:rPr lang="en-US" sz="2000" baseline="-25000" dirty="0">
                <a:latin typeface="Arial" charset="0"/>
                <a:ea typeface="Arial" charset="0"/>
                <a:cs typeface="Arial" charset="0"/>
                <a:sym typeface="Symbol" charset="2"/>
              </a:rPr>
              <a:t>1</a:t>
            </a:r>
            <a:r>
              <a:rPr lang="en-US" sz="2000" dirty="0">
                <a:latin typeface="Arial" charset="0"/>
                <a:ea typeface="Arial" charset="0"/>
                <a:cs typeface="Arial" charset="0"/>
                <a:sym typeface="Symbol" charset="2"/>
              </a:rPr>
              <a:t>C</a:t>
            </a:r>
            <a:r>
              <a:rPr lang="en-US" sz="2000" baseline="-25000" dirty="0">
                <a:latin typeface="Arial" charset="0"/>
                <a:ea typeface="Arial" charset="0"/>
                <a:cs typeface="Arial" charset="0"/>
                <a:sym typeface="Symbol" charset="2"/>
              </a:rPr>
              <a:t>2</a:t>
            </a:r>
            <a:r>
              <a:rPr lang="en-US" sz="2000" dirty="0">
                <a:latin typeface="Arial" charset="0"/>
                <a:ea typeface="Arial" charset="0"/>
                <a:cs typeface="Arial" charset="0"/>
                <a:sym typeface="Symbol" charset="2"/>
              </a:rPr>
              <a:t>)  </a:t>
            </a:r>
          </a:p>
        </p:txBody>
      </p:sp>
      <p:sp>
        <p:nvSpPr>
          <p:cNvPr id="666628" name="Text Box 4"/>
          <p:cNvSpPr txBox="1">
            <a:spLocks noChangeArrowheads="1"/>
          </p:cNvSpPr>
          <p:nvPr/>
        </p:nvSpPr>
        <p:spPr bwMode="auto">
          <a:xfrm>
            <a:off x="228600" y="2224088"/>
            <a:ext cx="7924800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>
                <a:latin typeface="Arial" charset="0"/>
                <a:ea typeface="Arial" charset="0"/>
                <a:cs typeface="Arial" charset="0"/>
                <a:sym typeface="Symbol" charset="2"/>
              </a:rPr>
              <a:t>Suppose you have a computation in some base theory</a:t>
            </a:r>
          </a:p>
          <a:p>
            <a:pPr algn="l"/>
            <a:endParaRPr lang="en-US" sz="1800" dirty="0">
              <a:latin typeface="Arial" charset="0"/>
              <a:ea typeface="Arial" charset="0"/>
              <a:cs typeface="Arial" charset="0"/>
              <a:sym typeface="Symbol" charset="2"/>
            </a:endParaRPr>
          </a:p>
          <a:p>
            <a:pPr algn="l"/>
            <a:r>
              <a:rPr lang="en-US" sz="1800" dirty="0">
                <a:latin typeface="Arial" charset="0"/>
                <a:ea typeface="Arial" charset="0"/>
                <a:cs typeface="Arial" charset="0"/>
                <a:sym typeface="Symbol" charset="2"/>
              </a:rPr>
              <a:t>                              Comp(, ) →  </a:t>
            </a:r>
          </a:p>
          <a:p>
            <a:pPr algn="l"/>
            <a:r>
              <a:rPr lang="en-US" sz="1800" dirty="0">
                <a:latin typeface="Arial" charset="0"/>
                <a:ea typeface="Arial" charset="0"/>
                <a:cs typeface="Arial" charset="0"/>
                <a:sym typeface="Symbol" charset="2"/>
              </a:rPr>
              <a:t>  </a:t>
            </a:r>
          </a:p>
        </p:txBody>
      </p:sp>
      <p:sp>
        <p:nvSpPr>
          <p:cNvPr id="666630" name="Text Box 6"/>
          <p:cNvSpPr txBox="1">
            <a:spLocks noChangeArrowheads="1"/>
          </p:cNvSpPr>
          <p:nvPr/>
        </p:nvSpPr>
        <p:spPr bwMode="auto">
          <a:xfrm>
            <a:off x="228600" y="3381375"/>
            <a:ext cx="8534400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algn="l">
              <a:buFont typeface="Times" charset="0"/>
              <a:buNone/>
            </a:pPr>
            <a:r>
              <a:rPr lang="en-US" sz="1800" dirty="0">
                <a:latin typeface="Arial" charset="0"/>
                <a:ea typeface="Arial" charset="0"/>
                <a:cs typeface="Arial" charset="0"/>
                <a:sym typeface="Symbol" charset="2"/>
              </a:rPr>
              <a:t>Then an ambiguity-enabled wrapper can be defined to operate on context-argument pairs:</a:t>
            </a:r>
          </a:p>
          <a:p>
            <a:pPr marL="457200" indent="-457200" algn="l">
              <a:buFont typeface="Times" charset="0"/>
              <a:buNone/>
            </a:pPr>
            <a:endParaRPr lang="en-US" sz="1800" dirty="0">
              <a:latin typeface="Arial" charset="0"/>
              <a:ea typeface="Arial" charset="0"/>
              <a:cs typeface="Arial" charset="0"/>
              <a:sym typeface="Symbol" charset="2"/>
            </a:endParaRPr>
          </a:p>
          <a:p>
            <a:pPr marL="457200" indent="-457200" algn="l"/>
            <a:r>
              <a:rPr lang="en-US" sz="1800" dirty="0">
                <a:latin typeface="Arial" charset="0"/>
                <a:ea typeface="Arial" charset="0"/>
                <a:cs typeface="Arial" charset="0"/>
                <a:sym typeface="Symbol" charset="2"/>
              </a:rPr>
              <a:t>                       Comp-AE(&lt;C</a:t>
            </a:r>
            <a:r>
              <a:rPr lang="en-US" sz="1800" baseline="-25000" dirty="0">
                <a:latin typeface="Arial" charset="0"/>
                <a:ea typeface="Arial" charset="0"/>
                <a:cs typeface="Arial" charset="0"/>
                <a:sym typeface="Symbol" charset="2"/>
              </a:rPr>
              <a:t>1</a:t>
            </a:r>
            <a:r>
              <a:rPr lang="en-US" sz="1800" dirty="0">
                <a:latin typeface="Arial" charset="0"/>
                <a:ea typeface="Arial" charset="0"/>
                <a:cs typeface="Arial" charset="0"/>
                <a:sym typeface="Symbol" charset="2"/>
              </a:rPr>
              <a:t>, &gt;, &lt;C</a:t>
            </a:r>
            <a:r>
              <a:rPr lang="en-US" sz="1800" baseline="-25000" dirty="0">
                <a:latin typeface="Arial" charset="0"/>
                <a:ea typeface="Arial" charset="0"/>
                <a:cs typeface="Arial" charset="0"/>
                <a:sym typeface="Symbol" charset="2"/>
              </a:rPr>
              <a:t>2</a:t>
            </a:r>
            <a:r>
              <a:rPr lang="en-US" sz="1800" dirty="0">
                <a:latin typeface="Arial" charset="0"/>
                <a:ea typeface="Arial" charset="0"/>
                <a:cs typeface="Arial" charset="0"/>
                <a:sym typeface="Symbol" charset="2"/>
              </a:rPr>
              <a:t>, &gt;) →  &lt;</a:t>
            </a:r>
            <a:r>
              <a:rPr lang="en-US" sz="1800" dirty="0" err="1">
                <a:latin typeface="Arial" charset="0"/>
                <a:ea typeface="Arial" charset="0"/>
                <a:cs typeface="Arial" charset="0"/>
                <a:sym typeface="Symbol" charset="2"/>
              </a:rPr>
              <a:t>Conj</a:t>
            </a:r>
            <a:r>
              <a:rPr lang="en-US" sz="1800" dirty="0">
                <a:latin typeface="Arial" charset="0"/>
                <a:ea typeface="Arial" charset="0"/>
                <a:cs typeface="Arial" charset="0"/>
                <a:sym typeface="Symbol" charset="2"/>
              </a:rPr>
              <a:t>(C</a:t>
            </a:r>
            <a:r>
              <a:rPr lang="en-US" sz="1800" baseline="-25000" dirty="0">
                <a:latin typeface="Arial" charset="0"/>
                <a:ea typeface="Arial" charset="0"/>
                <a:cs typeface="Arial" charset="0"/>
                <a:sym typeface="Symbol" charset="2"/>
              </a:rPr>
              <a:t>1</a:t>
            </a:r>
            <a:r>
              <a:rPr lang="en-US" sz="1800" dirty="0">
                <a:latin typeface="Arial" charset="0"/>
                <a:ea typeface="Arial" charset="0"/>
                <a:cs typeface="Arial" charset="0"/>
                <a:sym typeface="Symbol" charset="2"/>
              </a:rPr>
              <a:t>,C</a:t>
            </a:r>
            <a:r>
              <a:rPr lang="en-US" sz="1800" baseline="-25000" dirty="0">
                <a:latin typeface="Arial" charset="0"/>
                <a:ea typeface="Arial" charset="0"/>
                <a:cs typeface="Arial" charset="0"/>
                <a:sym typeface="Symbol" charset="2"/>
              </a:rPr>
              <a:t>2</a:t>
            </a:r>
            <a:r>
              <a:rPr lang="en-US" sz="1800" dirty="0">
                <a:latin typeface="Arial" charset="0"/>
                <a:ea typeface="Arial" charset="0"/>
                <a:cs typeface="Arial" charset="0"/>
                <a:sym typeface="Symbol" charset="2"/>
              </a:rPr>
              <a:t>),  &gt;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0" y="5185390"/>
            <a:ext cx="7162800" cy="92333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latin typeface="Arial"/>
                <a:cs typeface="Arial"/>
              </a:rPr>
              <a:t>XLE LFG parser + semantic interpreter includes a family of Boolean context-operations, maintains an internal and-or tree, solves for </a:t>
            </a:r>
            <a:r>
              <a:rPr lang="en-US" sz="1800" dirty="0" err="1">
                <a:latin typeface="Arial"/>
                <a:cs typeface="Arial"/>
              </a:rPr>
              <a:t>nogoods</a:t>
            </a:r>
            <a:r>
              <a:rPr lang="en-US" sz="1800" dirty="0">
                <a:latin typeface="Arial"/>
                <a:cs typeface="Arial"/>
              </a:rPr>
              <a:t>, disambiguates, etc.</a:t>
            </a:r>
          </a:p>
        </p:txBody>
      </p:sp>
    </p:spTree>
    <p:extLst>
      <p:ext uri="{BB962C8B-B14F-4D97-AF65-F5344CB8AC3E}">
        <p14:creationId xmlns:p14="http://schemas.microsoft.com/office/powerpoint/2010/main" val="4280356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239000" cy="868363"/>
          </a:xfrm>
        </p:spPr>
        <p:txBody>
          <a:bodyPr/>
          <a:lstStyle/>
          <a:p>
            <a:pPr>
              <a:spcAft>
                <a:spcPts val="3600"/>
              </a:spcAft>
            </a:pPr>
            <a:r>
              <a:rPr dirty="0">
                <a:ea typeface="ＭＳ Ｐゴシック" charset="-128"/>
                <a:cs typeface="ＭＳ Ｐゴシック" charset="-128"/>
              </a:rPr>
              <a:t>Stochastic Disambiguation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686800" cy="4114800"/>
          </a:xfrm>
        </p:spPr>
        <p:txBody>
          <a:bodyPr/>
          <a:lstStyle/>
          <a:p>
            <a:r>
              <a:rPr lang="en-US" sz="2400" dirty="0">
                <a:ea typeface="ＭＳ Ｐゴシック" charset="-128"/>
                <a:cs typeface="ＭＳ Ｐゴシック" charset="-128"/>
              </a:rPr>
              <a:t>Discriminative ranking                 </a:t>
            </a:r>
            <a:r>
              <a:rPr lang="en-US" sz="1800" dirty="0">
                <a:ea typeface="ＭＳ Ｐゴシック" charset="-128"/>
                <a:cs typeface="ＭＳ Ｐゴシック" charset="-128"/>
              </a:rPr>
              <a:t>(</a:t>
            </a:r>
            <a:r>
              <a:rPr lang="en-US" sz="1800" dirty="0" err="1">
                <a:ea typeface="ＭＳ Ｐゴシック" charset="-128"/>
                <a:cs typeface="ＭＳ Ｐゴシック" charset="-128"/>
              </a:rPr>
              <a:t>Riezler</a:t>
            </a:r>
            <a:r>
              <a:rPr lang="en-US" sz="1800" dirty="0">
                <a:ea typeface="ＭＳ Ｐゴシック" charset="-128"/>
                <a:cs typeface="ＭＳ Ｐゴシック" charset="-128"/>
              </a:rPr>
              <a:t> et al. ‘02, Kaplan et al. </a:t>
            </a:r>
            <a:r>
              <a:rPr lang="fr-FR" sz="1800" dirty="0">
                <a:ea typeface="ＭＳ Ｐゴシック" charset="-128"/>
                <a:cs typeface="ＭＳ Ｐゴシック" charset="-128"/>
              </a:rPr>
              <a:t>’</a:t>
            </a:r>
            <a:r>
              <a:rPr lang="en-US" sz="1800" dirty="0">
                <a:ea typeface="ＭＳ Ｐゴシック" charset="-128"/>
                <a:cs typeface="ＭＳ Ｐゴシック" charset="-128"/>
              </a:rPr>
              <a:t>04)</a:t>
            </a:r>
            <a:endParaRPr lang="en-US" sz="2400" dirty="0">
              <a:ea typeface="ＭＳ Ｐゴシック" charset="-128"/>
              <a:cs typeface="ＭＳ Ｐゴシック" charset="-128"/>
            </a:endParaRPr>
          </a:p>
          <a:p>
            <a:pPr lvl="1"/>
            <a:r>
              <a:rPr lang="en-US" sz="2000" dirty="0"/>
              <a:t>Conditional log-linear model on structure-features</a:t>
            </a:r>
          </a:p>
          <a:p>
            <a:pPr lvl="1"/>
            <a:r>
              <a:rPr lang="en-US" sz="2000" dirty="0"/>
              <a:t>Discriminative estimation from partially labeled data</a:t>
            </a:r>
          </a:p>
          <a:p>
            <a:pPr lvl="1"/>
            <a:r>
              <a:rPr lang="en-US" sz="2000" dirty="0"/>
              <a:t>Combined L</a:t>
            </a:r>
            <a:r>
              <a:rPr lang="en-US" sz="2000" baseline="-25000" dirty="0"/>
              <a:t>1</a:t>
            </a:r>
            <a:r>
              <a:rPr lang="en-US" sz="2000" dirty="0"/>
              <a:t>-regularization and feature-selection</a:t>
            </a:r>
          </a:p>
          <a:p>
            <a:pPr lvl="1"/>
            <a:r>
              <a:rPr lang="en-US" sz="2000" dirty="0"/>
              <a:t>Efficient feature-extraction from packed </a:t>
            </a:r>
            <a:r>
              <a:rPr lang="en-US" sz="1800" dirty="0"/>
              <a:t>AND/OR</a:t>
            </a:r>
            <a:r>
              <a:rPr lang="en-US" sz="2000" dirty="0"/>
              <a:t>-forest of ambiguity management</a:t>
            </a:r>
          </a:p>
          <a:p>
            <a:r>
              <a:rPr lang="en-US" sz="2400" dirty="0">
                <a:ea typeface="ＭＳ Ｐゴシック" charset="-128"/>
                <a:cs typeface="ＭＳ Ｐゴシック" charset="-128"/>
              </a:rPr>
              <a:t>Dynamic programming for estimation and disambiguation</a:t>
            </a:r>
          </a:p>
          <a:p>
            <a:pPr lvl="1"/>
            <a:r>
              <a:rPr lang="en-US" sz="2000" dirty="0"/>
              <a:t>Unpacks only as needed for feature dependencies </a:t>
            </a:r>
            <a:r>
              <a:rPr lang="en-US" sz="1600" dirty="0">
                <a:ea typeface="ＭＳ Ｐゴシック" charset="-128"/>
                <a:cs typeface="ＭＳ Ｐゴシック" charset="-128"/>
              </a:rPr>
              <a:t>(</a:t>
            </a:r>
            <a:r>
              <a:rPr lang="en-US" sz="1600" dirty="0" err="1">
                <a:ea typeface="ＭＳ Ｐゴシック" charset="-128"/>
                <a:cs typeface="ＭＳ Ｐゴシック" charset="-128"/>
              </a:rPr>
              <a:t>Miyao</a:t>
            </a:r>
            <a:r>
              <a:rPr lang="en-US" sz="1600" dirty="0">
                <a:ea typeface="ＭＳ Ｐゴシック" charset="-128"/>
                <a:cs typeface="ＭＳ Ｐゴシック" charset="-128"/>
              </a:rPr>
              <a:t> and </a:t>
            </a:r>
            <a:r>
              <a:rPr lang="en-US" sz="1600" dirty="0" err="1">
                <a:ea typeface="ＭＳ Ｐゴシック" charset="-128"/>
                <a:cs typeface="ＭＳ Ｐゴシック" charset="-128"/>
              </a:rPr>
              <a:t>Tsujii</a:t>
            </a:r>
            <a:r>
              <a:rPr lang="en-US" sz="1600" dirty="0">
                <a:ea typeface="ＭＳ Ｐゴシック" charset="-128"/>
                <a:cs typeface="ＭＳ Ｐゴシック" charset="-128"/>
              </a:rPr>
              <a:t> ’02)</a:t>
            </a:r>
          </a:p>
          <a:p>
            <a:pPr lvl="1"/>
            <a:r>
              <a:rPr lang="en-US" sz="2000" dirty="0"/>
              <a:t>Similar to inside-outside algorithm, but over choice tree</a:t>
            </a:r>
          </a:p>
          <a:p>
            <a:r>
              <a:rPr lang="en-US" sz="2400" dirty="0"/>
              <a:t>Disambiguation cost:  ~5%</a:t>
            </a:r>
          </a:p>
        </p:txBody>
      </p:sp>
      <p:sp>
        <p:nvSpPr>
          <p:cNvPr id="75780" name="TextBox 3"/>
          <p:cNvSpPr txBox="1">
            <a:spLocks noChangeArrowheads="1"/>
          </p:cNvSpPr>
          <p:nvPr/>
        </p:nvSpPr>
        <p:spPr bwMode="auto">
          <a:xfrm>
            <a:off x="304800" y="1295400"/>
            <a:ext cx="7086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dirty="0">
                <a:latin typeface="Arial'" charset="0"/>
                <a:ea typeface="Arial'" charset="0"/>
                <a:cs typeface="Arial'" charset="0"/>
              </a:rPr>
              <a:t>All packed results ⇒ ranked list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AutoShape 4"/>
          <p:cNvSpPr>
            <a:spLocks noChangeArrowheads="1"/>
          </p:cNvSpPr>
          <p:nvPr/>
        </p:nvSpPr>
        <p:spPr bwMode="auto">
          <a:xfrm rot="5400000">
            <a:off x="2071768" y="2328862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title"/>
          </p:nvPr>
        </p:nvSpPr>
        <p:spPr>
          <a:xfrm>
            <a:off x="85725" y="381000"/>
            <a:ext cx="9058275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Modular m</a:t>
            </a:r>
            <a:r>
              <a:rPr lang="en-US" sz="3200" dirty="0">
                <a:cs typeface="+mj-cs"/>
              </a:rPr>
              <a:t>apping from text to meaning</a:t>
            </a:r>
          </a:p>
        </p:txBody>
      </p:sp>
      <p:sp>
        <p:nvSpPr>
          <p:cNvPr id="74759" name="AutoShape 7"/>
          <p:cNvSpPr>
            <a:spLocks noChangeArrowheads="1"/>
          </p:cNvSpPr>
          <p:nvPr/>
        </p:nvSpPr>
        <p:spPr bwMode="auto">
          <a:xfrm>
            <a:off x="1881268" y="995362"/>
            <a:ext cx="685800" cy="533400"/>
          </a:xfrm>
          <a:prstGeom prst="flowChartMultidocument">
            <a:avLst/>
          </a:prstGeom>
          <a:solidFill>
            <a:srgbClr val="FC080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1800" b="1" dirty="0">
                <a:solidFill>
                  <a:schemeClr val="bg1"/>
                </a:solidFill>
                <a:cs typeface="+mn-cs"/>
              </a:rPr>
              <a:t>Text</a:t>
            </a:r>
          </a:p>
        </p:txBody>
      </p:sp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457200" y="1316037"/>
            <a:ext cx="55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solidFill>
                  <a:schemeClr val="bg1"/>
                </a:solidFill>
                <a:cs typeface="+mn-cs"/>
              </a:rPr>
              <a:t>text</a:t>
            </a:r>
            <a:endParaRPr lang="en-US" sz="1800">
              <a:cs typeface="+mn-cs"/>
            </a:endParaRPr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1500269" y="1953180"/>
            <a:ext cx="1527174" cy="369332"/>
          </a:xfrm>
          <a:prstGeom prst="rect">
            <a:avLst/>
          </a:prstGeom>
          <a:solidFill>
            <a:srgbClr val="F9FFB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800">
                <a:cs typeface="+mn-cs"/>
              </a:defRPr>
            </a:lvl1pPr>
          </a:lstStyle>
          <a:p>
            <a:r>
              <a:rPr lang="en-US" dirty="0"/>
              <a:t>Constituents</a:t>
            </a:r>
          </a:p>
        </p:txBody>
      </p:sp>
      <p:sp>
        <p:nvSpPr>
          <p:cNvPr id="74762" name="Text Box 10"/>
          <p:cNvSpPr txBox="1">
            <a:spLocks noChangeArrowheads="1"/>
          </p:cNvSpPr>
          <p:nvPr/>
        </p:nvSpPr>
        <p:spPr bwMode="auto">
          <a:xfrm>
            <a:off x="1500269" y="2595562"/>
            <a:ext cx="1527174" cy="369332"/>
          </a:xfrm>
          <a:prstGeom prst="rect">
            <a:avLst/>
          </a:prstGeom>
          <a:solidFill>
            <a:srgbClr val="F9FFB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800" dirty="0">
                <a:cs typeface="+mn-cs"/>
              </a:rPr>
              <a:t>Dependents</a:t>
            </a:r>
          </a:p>
        </p:txBody>
      </p:sp>
      <p:sp>
        <p:nvSpPr>
          <p:cNvPr id="74763" name="Text Box 11"/>
          <p:cNvSpPr txBox="1">
            <a:spLocks noChangeArrowheads="1"/>
          </p:cNvSpPr>
          <p:nvPr/>
        </p:nvSpPr>
        <p:spPr bwMode="auto">
          <a:xfrm>
            <a:off x="1576468" y="3281362"/>
            <a:ext cx="1371600" cy="650875"/>
          </a:xfrm>
          <a:prstGeom prst="rect">
            <a:avLst/>
          </a:prstGeom>
          <a:solidFill>
            <a:srgbClr val="F9FFB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cs typeface="+mn-cs"/>
              </a:rPr>
              <a:t>Structural</a:t>
            </a:r>
            <a:br>
              <a:rPr lang="en-US" sz="1800" dirty="0">
                <a:cs typeface="+mn-cs"/>
              </a:rPr>
            </a:br>
            <a:r>
              <a:rPr lang="en-US" sz="1800" dirty="0">
                <a:cs typeface="+mn-cs"/>
              </a:rPr>
              <a:t>semantics</a:t>
            </a:r>
          </a:p>
        </p:txBody>
      </p:sp>
      <p:sp>
        <p:nvSpPr>
          <p:cNvPr id="74764" name="Text Box 12"/>
          <p:cNvSpPr txBox="1">
            <a:spLocks noChangeArrowheads="1"/>
          </p:cNvSpPr>
          <p:nvPr/>
        </p:nvSpPr>
        <p:spPr bwMode="auto">
          <a:xfrm>
            <a:off x="1587581" y="4262437"/>
            <a:ext cx="1350962" cy="650875"/>
          </a:xfrm>
          <a:prstGeom prst="rect">
            <a:avLst/>
          </a:prstGeom>
          <a:solidFill>
            <a:srgbClr val="F9FFB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Conceptual</a:t>
            </a:r>
            <a:br>
              <a:rPr lang="en-US" sz="1800">
                <a:cs typeface="+mn-cs"/>
              </a:rPr>
            </a:br>
            <a:r>
              <a:rPr lang="en-US" sz="1800">
                <a:cs typeface="+mn-cs"/>
              </a:rPr>
              <a:t>semantics</a:t>
            </a:r>
          </a:p>
        </p:txBody>
      </p:sp>
      <p:sp>
        <p:nvSpPr>
          <p:cNvPr id="74765" name="Text Box 13"/>
          <p:cNvSpPr txBox="1">
            <a:spLocks noChangeArrowheads="1"/>
          </p:cNvSpPr>
          <p:nvPr/>
        </p:nvSpPr>
        <p:spPr bwMode="auto">
          <a:xfrm>
            <a:off x="1500269" y="5221287"/>
            <a:ext cx="1527173" cy="646331"/>
          </a:xfrm>
          <a:prstGeom prst="rect">
            <a:avLst/>
          </a:prstGeom>
          <a:solidFill>
            <a:srgbClr val="F9FFB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800" dirty="0">
                <a:cs typeface="+mn-cs"/>
              </a:rPr>
              <a:t>Contextual</a:t>
            </a:r>
            <a:br>
              <a:rPr lang="en-US" sz="1800" dirty="0">
                <a:cs typeface="+mn-cs"/>
              </a:rPr>
            </a:br>
            <a:r>
              <a:rPr lang="en-US" sz="1800" dirty="0">
                <a:cs typeface="+mn-cs"/>
              </a:rPr>
              <a:t>interpretation</a:t>
            </a:r>
          </a:p>
        </p:txBody>
      </p:sp>
      <p:sp>
        <p:nvSpPr>
          <p:cNvPr id="74766" name="Text Box 14"/>
          <p:cNvSpPr txBox="1">
            <a:spLocks noChangeArrowheads="1"/>
          </p:cNvSpPr>
          <p:nvPr/>
        </p:nvSpPr>
        <p:spPr bwMode="auto">
          <a:xfrm>
            <a:off x="914400" y="6329362"/>
            <a:ext cx="2775119" cy="369332"/>
          </a:xfrm>
          <a:prstGeom prst="rect">
            <a:avLst/>
          </a:prstGeom>
          <a:solidFill>
            <a:srgbClr val="FC080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1" dirty="0">
                <a:solidFill>
                  <a:schemeClr val="bg1"/>
                </a:solidFill>
                <a:cs typeface="+mn-cs"/>
              </a:rPr>
              <a:t>Knowledge representation</a:t>
            </a:r>
            <a:endParaRPr lang="en-US" sz="1800" b="1" dirty="0">
              <a:cs typeface="+mn-cs"/>
            </a:endParaRPr>
          </a:p>
        </p:txBody>
      </p:sp>
      <p:sp>
        <p:nvSpPr>
          <p:cNvPr id="74767" name="Text Box 15"/>
          <p:cNvSpPr txBox="1">
            <a:spLocks noChangeArrowheads="1"/>
          </p:cNvSpPr>
          <p:nvPr/>
        </p:nvSpPr>
        <p:spPr bwMode="auto">
          <a:xfrm>
            <a:off x="152400" y="2221468"/>
            <a:ext cx="8771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800" dirty="0">
                <a:cs typeface="+mn-cs"/>
              </a:rPr>
              <a:t>Parsing</a:t>
            </a:r>
          </a:p>
        </p:txBody>
      </p:sp>
      <p:sp>
        <p:nvSpPr>
          <p:cNvPr id="74768" name="Text Box 16"/>
          <p:cNvSpPr txBox="1">
            <a:spLocks noChangeArrowheads="1"/>
          </p:cNvSpPr>
          <p:nvPr/>
        </p:nvSpPr>
        <p:spPr bwMode="auto">
          <a:xfrm>
            <a:off x="189347" y="3821668"/>
            <a:ext cx="11334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800" dirty="0">
                <a:cs typeface="+mn-cs"/>
              </a:rPr>
              <a:t>Semantics</a:t>
            </a:r>
          </a:p>
        </p:txBody>
      </p:sp>
      <p:sp>
        <p:nvSpPr>
          <p:cNvPr id="74770" name="AutoShape 18"/>
          <p:cNvSpPr>
            <a:spLocks/>
          </p:cNvSpPr>
          <p:nvPr/>
        </p:nvSpPr>
        <p:spPr bwMode="auto">
          <a:xfrm>
            <a:off x="1295400" y="1985962"/>
            <a:ext cx="76200" cy="990600"/>
          </a:xfrm>
          <a:prstGeom prst="leftBrace">
            <a:avLst>
              <a:gd name="adj1" fmla="val 108333"/>
              <a:gd name="adj2" fmla="val 48718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4771" name="AutoShape 19"/>
          <p:cNvSpPr>
            <a:spLocks/>
          </p:cNvSpPr>
          <p:nvPr/>
        </p:nvSpPr>
        <p:spPr bwMode="auto">
          <a:xfrm>
            <a:off x="1295400" y="3213100"/>
            <a:ext cx="76200" cy="1739900"/>
          </a:xfrm>
          <a:prstGeom prst="leftBrace">
            <a:avLst>
              <a:gd name="adj1" fmla="val 91667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4772" name="AutoShape 20"/>
          <p:cNvSpPr>
            <a:spLocks/>
          </p:cNvSpPr>
          <p:nvPr/>
        </p:nvSpPr>
        <p:spPr bwMode="auto">
          <a:xfrm>
            <a:off x="1298574" y="5221287"/>
            <a:ext cx="45719" cy="798514"/>
          </a:xfrm>
          <a:prstGeom prst="leftBrace">
            <a:avLst>
              <a:gd name="adj1" fmla="val 266667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4773" name="AutoShape 21"/>
          <p:cNvSpPr>
            <a:spLocks noChangeArrowheads="1"/>
          </p:cNvSpPr>
          <p:nvPr/>
        </p:nvSpPr>
        <p:spPr bwMode="auto">
          <a:xfrm rot="5400000">
            <a:off x="2071768" y="3014662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4774" name="AutoShape 22"/>
          <p:cNvSpPr>
            <a:spLocks noChangeArrowheads="1"/>
          </p:cNvSpPr>
          <p:nvPr/>
        </p:nvSpPr>
        <p:spPr bwMode="auto">
          <a:xfrm rot="5400000">
            <a:off x="2071768" y="3992562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4775" name="AutoShape 23"/>
          <p:cNvSpPr>
            <a:spLocks noChangeArrowheads="1"/>
          </p:cNvSpPr>
          <p:nvPr/>
        </p:nvSpPr>
        <p:spPr bwMode="auto">
          <a:xfrm rot="5400000">
            <a:off x="2071768" y="4957762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4817" name="AutoShape 65"/>
          <p:cNvSpPr>
            <a:spLocks noChangeArrowheads="1"/>
          </p:cNvSpPr>
          <p:nvPr/>
        </p:nvSpPr>
        <p:spPr bwMode="auto">
          <a:xfrm rot="5400000">
            <a:off x="2071768" y="5986462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4818" name="AutoShape 66"/>
          <p:cNvSpPr>
            <a:spLocks noChangeArrowheads="1"/>
          </p:cNvSpPr>
          <p:nvPr/>
        </p:nvSpPr>
        <p:spPr bwMode="auto">
          <a:xfrm rot="5400000">
            <a:off x="2071768" y="1617662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4862" name="Text Box 110"/>
          <p:cNvSpPr txBox="1">
            <a:spLocks noChangeArrowheads="1"/>
          </p:cNvSpPr>
          <p:nvPr/>
        </p:nvSpPr>
        <p:spPr bwMode="auto">
          <a:xfrm>
            <a:off x="152497" y="5110162"/>
            <a:ext cx="12103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800" dirty="0">
                <a:cs typeface="+mn-cs"/>
              </a:rPr>
              <a:t>Discourse</a:t>
            </a:r>
            <a:br>
              <a:rPr lang="en-US" sz="1800" dirty="0">
                <a:cs typeface="+mn-cs"/>
              </a:rPr>
            </a:br>
            <a:r>
              <a:rPr lang="en-US" sz="1800" dirty="0">
                <a:cs typeface="+mn-cs"/>
              </a:rPr>
              <a:t>Pragmatics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31498" y="1084339"/>
            <a:ext cx="752470" cy="36933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pPr algn="l"/>
            <a:r>
              <a:rPr lang="en-US" sz="1800" i="1" dirty="0">
                <a:latin typeface="Arial"/>
                <a:cs typeface="Arial"/>
              </a:rPr>
              <a:t>Input</a:t>
            </a:r>
          </a:p>
        </p:txBody>
      </p:sp>
      <p:sp>
        <p:nvSpPr>
          <p:cNvPr id="45" name="Right Arrow 44"/>
          <p:cNvSpPr/>
          <p:nvPr/>
        </p:nvSpPr>
        <p:spPr>
          <a:xfrm>
            <a:off x="1195682" y="1216102"/>
            <a:ext cx="533400" cy="18466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ight Arrow 45"/>
          <p:cNvSpPr/>
          <p:nvPr/>
        </p:nvSpPr>
        <p:spPr>
          <a:xfrm>
            <a:off x="3886200" y="6400800"/>
            <a:ext cx="685800" cy="221694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4648200" y="6172200"/>
            <a:ext cx="4075420" cy="646331"/>
          </a:xfrm>
          <a:prstGeom prst="rect">
            <a:avLst/>
          </a:prstGeom>
          <a:noFill/>
          <a:ln w="127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pPr algn="l"/>
            <a:r>
              <a:rPr lang="en-US" sz="1800" i="1" dirty="0">
                <a:latin typeface="Arial"/>
                <a:cs typeface="Arial"/>
              </a:rPr>
              <a:t>Inference, command/control, </a:t>
            </a:r>
          </a:p>
          <a:p>
            <a:pPr algn="l"/>
            <a:r>
              <a:rPr lang="en-US" sz="1800" i="1" dirty="0">
                <a:latin typeface="Arial"/>
                <a:cs typeface="Arial"/>
              </a:rPr>
              <a:t>semantic search, sensible dialog, etc.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45D068A-CCFA-6C49-91DE-4E8065963BF3}"/>
              </a:ext>
            </a:extLst>
          </p:cNvPr>
          <p:cNvSpPr txBox="1"/>
          <p:nvPr/>
        </p:nvSpPr>
        <p:spPr>
          <a:xfrm>
            <a:off x="3276600" y="2801541"/>
            <a:ext cx="5865708" cy="1846659"/>
          </a:xfrm>
          <a:prstGeom prst="rect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latin typeface="Arial"/>
                <a:cs typeface="Arial"/>
              </a:rPr>
              <a:t>A ”nearly-decomposable system”   (Simon, 1962)</a:t>
            </a:r>
            <a:br>
              <a:rPr lang="en-US" sz="1800" dirty="0">
                <a:latin typeface="Arial"/>
                <a:cs typeface="Arial"/>
              </a:rPr>
            </a:br>
            <a:r>
              <a:rPr lang="en-US" sz="1800" dirty="0">
                <a:latin typeface="Arial"/>
                <a:cs typeface="Arial"/>
              </a:rPr>
              <a:t>     Evolution </a:t>
            </a:r>
            <a:r>
              <a:rPr lang="en-US" dirty="0">
                <a:latin typeface="Arial"/>
                <a:cs typeface="Arial"/>
              </a:rPr>
              <a:t>⇒ </a:t>
            </a:r>
            <a:r>
              <a:rPr lang="en-US" sz="1800" dirty="0">
                <a:latin typeface="Arial"/>
                <a:cs typeface="Arial"/>
              </a:rPr>
              <a:t>modularity</a:t>
            </a:r>
          </a:p>
          <a:p>
            <a:pPr algn="l"/>
            <a:r>
              <a:rPr lang="en-US" sz="1800" dirty="0">
                <a:latin typeface="Arial"/>
                <a:cs typeface="Arial"/>
              </a:rPr>
              <a:t>              with relatively minor interactions</a:t>
            </a:r>
          </a:p>
          <a:p>
            <a:pPr algn="l"/>
            <a:r>
              <a:rPr lang="en-US" sz="1800" dirty="0">
                <a:latin typeface="Arial"/>
                <a:cs typeface="Arial"/>
              </a:rPr>
              <a:t>     Scientific understanding: complexity is only apparent</a:t>
            </a:r>
          </a:p>
          <a:p>
            <a:pPr algn="l"/>
            <a:r>
              <a:rPr lang="en-US" sz="1800" dirty="0">
                <a:latin typeface="Arial"/>
                <a:cs typeface="Arial"/>
              </a:rPr>
              <a:t>     Effective engineering: module can be</a:t>
            </a:r>
          </a:p>
          <a:p>
            <a:pPr algn="l"/>
            <a:r>
              <a:rPr lang="en-US" sz="1800" dirty="0">
                <a:latin typeface="Arial"/>
                <a:cs typeface="Arial"/>
              </a:rPr>
              <a:t>	developed, tuned, maintained separately</a:t>
            </a:r>
          </a:p>
        </p:txBody>
      </p:sp>
    </p:spTree>
    <p:extLst>
      <p:ext uri="{BB962C8B-B14F-4D97-AF65-F5344CB8AC3E}">
        <p14:creationId xmlns:p14="http://schemas.microsoft.com/office/powerpoint/2010/main" val="29348100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239000" cy="868363"/>
          </a:xfrm>
        </p:spPr>
        <p:txBody>
          <a:bodyPr/>
          <a:lstStyle/>
          <a:p>
            <a:pPr>
              <a:spcAft>
                <a:spcPts val="3600"/>
              </a:spcAft>
            </a:pPr>
            <a:r>
              <a:rPr lang="en-US" dirty="0">
                <a:ea typeface="ＭＳ Ｐゴシック" charset="-128"/>
                <a:cs typeface="ＭＳ Ｐゴシック" charset="-128"/>
              </a:rPr>
              <a:t>Summary</a:t>
            </a:r>
            <a:endParaRPr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86800" cy="4876800"/>
          </a:xfrm>
        </p:spPr>
        <p:txBody>
          <a:bodyPr/>
          <a:lstStyle/>
          <a:p>
            <a:r>
              <a:rPr lang="en-US" sz="2000" dirty="0">
                <a:ea typeface="ＭＳ Ｐゴシック" charset="-128"/>
                <a:cs typeface="ＭＳ Ｐゴシック" charset="-128"/>
              </a:rPr>
              <a:t>Sophisticated language-based capabilities depend on pipelines that map from text to meaning-representations</a:t>
            </a:r>
          </a:p>
          <a:p>
            <a:pPr lvl="1"/>
            <a:r>
              <a:rPr lang="en-US" sz="1800" dirty="0">
                <a:ea typeface="ＭＳ Ｐゴシック" charset="-128"/>
                <a:cs typeface="ＭＳ Ｐゴシック" charset="-128"/>
              </a:rPr>
              <a:t>Natural dialog, command and control of devices, semantic search, etc.</a:t>
            </a:r>
            <a:endParaRPr lang="en-US" sz="1800" dirty="0"/>
          </a:p>
          <a:p>
            <a:r>
              <a:rPr lang="en-US" sz="2000" dirty="0">
                <a:ea typeface="ＭＳ Ｐゴシック" charset="-128"/>
                <a:cs typeface="ＭＳ Ｐゴシック" charset="-128"/>
              </a:rPr>
              <a:t>Pipelines will involve independently developed/trained modules that impose different kinds of constraints on different kinds of representations—for development, maintenance, accuracy</a:t>
            </a:r>
          </a:p>
          <a:p>
            <a:r>
              <a:rPr lang="en-US" sz="2000" dirty="0">
                <a:ea typeface="ＭＳ Ｐゴシック" charset="-128"/>
                <a:cs typeface="ＭＳ Ｐゴシック" charset="-128"/>
              </a:rPr>
              <a:t>Ambiguity within and between modules is a key computational issue</a:t>
            </a:r>
          </a:p>
          <a:p>
            <a:r>
              <a:rPr lang="en-US" sz="2000" dirty="0">
                <a:ea typeface="ＭＳ Ｐゴシック" charset="-128"/>
                <a:cs typeface="ＭＳ Ｐゴシック" charset="-128"/>
              </a:rPr>
              <a:t>Architecture for packing structures/sharing computations</a:t>
            </a:r>
          </a:p>
          <a:p>
            <a:pPr lvl="1"/>
            <a:r>
              <a:rPr lang="en-US" sz="1800" dirty="0">
                <a:ea typeface="ＭＳ Ｐゴシック" charset="-128"/>
                <a:cs typeface="ＭＳ Ｐゴシック" charset="-128"/>
              </a:rPr>
              <a:t>sound and complete with respect to currently known constraints</a:t>
            </a:r>
          </a:p>
          <a:p>
            <a:pPr lvl="1"/>
            <a:r>
              <a:rPr lang="en-US" sz="1800" dirty="0">
                <a:ea typeface="ＭＳ Ｐゴシック" charset="-128"/>
                <a:cs typeface="ＭＳ Ｐゴシック" charset="-128"/>
              </a:rPr>
              <a:t>easy to embed in existing implementations</a:t>
            </a:r>
          </a:p>
          <a:p>
            <a:pPr lvl="1"/>
            <a:r>
              <a:rPr lang="en-US" sz="1800" dirty="0">
                <a:ea typeface="ＭＳ Ｐゴシック" charset="-128"/>
                <a:cs typeface="ＭＳ Ｐゴシック" charset="-128"/>
              </a:rPr>
              <a:t>preserves ambiguity across module boundaries, typically without interface enumeration of alternatives</a:t>
            </a:r>
          </a:p>
          <a:p>
            <a:pPr lvl="1"/>
            <a:endParaRPr lang="en-US" sz="1800" dirty="0">
              <a:ea typeface="ＭＳ Ｐゴシック" charset="-128"/>
              <a:cs typeface="ＭＳ Ｐゴシック" charset="-128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dirty="0"/>
              <a:t>⇒ </a:t>
            </a:r>
            <a:r>
              <a:rPr lang="en-US" sz="2000" dirty="0"/>
              <a:t> Global resolution of ambiguity while preserving modularity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527072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5D96D87-B01D-5443-97E3-21D769AD17A4}"/>
              </a:ext>
            </a:extLst>
          </p:cNvPr>
          <p:cNvSpPr txBox="1"/>
          <p:nvPr/>
        </p:nvSpPr>
        <p:spPr>
          <a:xfrm>
            <a:off x="2895600" y="2819400"/>
            <a:ext cx="2579552" cy="707886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pPr algn="l"/>
            <a:r>
              <a:rPr lang="en-US" sz="4000" dirty="0">
                <a:latin typeface="Arial"/>
                <a:cs typeface="Arial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736375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94" name="Picture 2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143000"/>
            <a:ext cx="914400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95" name="Picture 2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090603"/>
            <a:ext cx="13208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70" name="Text Box 26"/>
          <p:cNvSpPr txBox="1">
            <a:spLocks noChangeArrowheads="1"/>
          </p:cNvSpPr>
          <p:nvPr/>
        </p:nvSpPr>
        <p:spPr bwMode="auto">
          <a:xfrm>
            <a:off x="4114800" y="3068368"/>
            <a:ext cx="170815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cs typeface="+mn-cs"/>
              </a:rPr>
              <a:t>some(</a:t>
            </a:r>
            <a:r>
              <a:rPr lang="en-US" sz="1200" dirty="0">
                <a:cs typeface="+mn-cs"/>
                <a:sym typeface="Symbol" charset="0"/>
              </a:rPr>
              <a:t></a:t>
            </a:r>
            <a:r>
              <a:rPr lang="en-US" sz="1200" dirty="0">
                <a:cs typeface="+mn-cs"/>
              </a:rPr>
              <a:t>x. suspect</a:t>
            </a:r>
            <a:r>
              <a:rPr lang="ja-JP" altLang="en-US" sz="1200">
                <a:latin typeface="Arial"/>
                <a:cs typeface="+mn-cs"/>
              </a:rPr>
              <a:t>’</a:t>
            </a:r>
            <a:r>
              <a:rPr lang="en-US" sz="1200" dirty="0">
                <a:cs typeface="+mn-cs"/>
              </a:rPr>
              <a:t>(x), </a:t>
            </a:r>
            <a:br>
              <a:rPr lang="en-US" sz="1200" dirty="0">
                <a:cs typeface="+mn-cs"/>
              </a:rPr>
            </a:br>
            <a:r>
              <a:rPr lang="en-US" sz="1200" dirty="0">
                <a:cs typeface="+mn-cs"/>
              </a:rPr>
              <a:t>         </a:t>
            </a:r>
            <a:r>
              <a:rPr lang="en-US" sz="1200" dirty="0">
                <a:cs typeface="+mn-cs"/>
                <a:sym typeface="Symbol" charset="0"/>
              </a:rPr>
              <a:t></a:t>
            </a:r>
            <a:r>
              <a:rPr lang="en-US" sz="1200" dirty="0">
                <a:cs typeface="+mn-cs"/>
              </a:rPr>
              <a:t>y. (</a:t>
            </a:r>
            <a:r>
              <a:rPr lang="en-US" sz="1200" dirty="0">
                <a:cs typeface="+mn-cs"/>
                <a:sym typeface="Symbol" charset="0"/>
              </a:rPr>
              <a:t></a:t>
            </a:r>
            <a:r>
              <a:rPr lang="en-US" sz="1200" dirty="0">
                <a:cs typeface="+mn-cs"/>
              </a:rPr>
              <a:t>e. talk</a:t>
            </a:r>
            <a:r>
              <a:rPr lang="ja-JP" altLang="en-US" sz="1200">
                <a:latin typeface="Arial"/>
                <a:cs typeface="+mn-cs"/>
              </a:rPr>
              <a:t>’</a:t>
            </a:r>
            <a:r>
              <a:rPr lang="en-US" sz="1200" dirty="0">
                <a:cs typeface="+mn-cs"/>
              </a:rPr>
              <a:t>(</a:t>
            </a:r>
            <a:r>
              <a:rPr lang="en-US" sz="1200" dirty="0" err="1">
                <a:cs typeface="+mn-cs"/>
              </a:rPr>
              <a:t>e,y</a:t>
            </a:r>
            <a:r>
              <a:rPr lang="en-US" sz="1200" dirty="0">
                <a:cs typeface="+mn-cs"/>
              </a:rPr>
              <a:t>) </a:t>
            </a:r>
            <a:br>
              <a:rPr lang="en-US" sz="1200" dirty="0">
                <a:cs typeface="+mn-cs"/>
              </a:rPr>
            </a:br>
            <a:r>
              <a:rPr lang="en-US" sz="1200" dirty="0">
                <a:cs typeface="+mn-cs"/>
              </a:rPr>
              <a:t>                 &amp; past(e)))</a:t>
            </a:r>
          </a:p>
        </p:txBody>
      </p:sp>
      <p:sp>
        <p:nvSpPr>
          <p:cNvPr id="82972" name="Text Box 28"/>
          <p:cNvSpPr txBox="1">
            <a:spLocks noChangeArrowheads="1"/>
          </p:cNvSpPr>
          <p:nvPr/>
        </p:nvSpPr>
        <p:spPr bwMode="auto">
          <a:xfrm>
            <a:off x="4632826" y="3790546"/>
            <a:ext cx="2377574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1000" dirty="0">
                <a:cs typeface="+mn-cs"/>
              </a:rPr>
              <a:t>subtype(Talk1, </a:t>
            </a:r>
            <a:r>
              <a:rPr lang="en-US" sz="1000" dirty="0" err="1">
                <a:cs typeface="+mn-cs"/>
              </a:rPr>
              <a:t>InformationTransferEvent</a:t>
            </a:r>
            <a:r>
              <a:rPr lang="en-US" sz="1000" dirty="0">
                <a:cs typeface="+mn-cs"/>
              </a:rPr>
              <a:t>)</a:t>
            </a:r>
            <a:br>
              <a:rPr lang="en-US" sz="1000" dirty="0">
                <a:cs typeface="+mn-cs"/>
              </a:rPr>
            </a:br>
            <a:r>
              <a:rPr lang="en-US" sz="1000" dirty="0">
                <a:cs typeface="+mn-cs"/>
              </a:rPr>
              <a:t>subtype(Suspect2, </a:t>
            </a:r>
            <a:r>
              <a:rPr lang="en-US" sz="1000" dirty="0" err="1">
                <a:cs typeface="+mn-cs"/>
              </a:rPr>
              <a:t>SuspectedCriminal</a:t>
            </a:r>
            <a:r>
              <a:rPr lang="en-US" sz="1000" dirty="0">
                <a:cs typeface="+mn-cs"/>
              </a:rPr>
              <a:t>)</a:t>
            </a:r>
          </a:p>
          <a:p>
            <a:pPr algn="l">
              <a:defRPr/>
            </a:pPr>
            <a:r>
              <a:rPr lang="en-US" sz="1000" dirty="0">
                <a:cs typeface="+mn-cs"/>
              </a:rPr>
              <a:t>sub-type(Info3, </a:t>
            </a:r>
            <a:r>
              <a:rPr lang="en-US" sz="1000" dirty="0" err="1">
                <a:cs typeface="+mn-cs"/>
              </a:rPr>
              <a:t>InformationObject</a:t>
            </a:r>
            <a:r>
              <a:rPr lang="en-US" sz="1000" dirty="0">
                <a:cs typeface="+mn-cs"/>
              </a:rPr>
              <a:t>)</a:t>
            </a:r>
            <a:br>
              <a:rPr lang="en-US" sz="1000" dirty="0">
                <a:cs typeface="+mn-cs"/>
              </a:rPr>
            </a:br>
            <a:r>
              <a:rPr lang="en-US" sz="1000" dirty="0">
                <a:cs typeface="+mn-cs"/>
              </a:rPr>
              <a:t>role(</a:t>
            </a:r>
            <a:r>
              <a:rPr lang="en-US" sz="1000" dirty="0" err="1">
                <a:cs typeface="+mn-cs"/>
              </a:rPr>
              <a:t>performedBy</a:t>
            </a:r>
            <a:r>
              <a:rPr lang="en-US" sz="1000" dirty="0">
                <a:cs typeface="+mn-cs"/>
              </a:rPr>
              <a:t>, Talk1, Suspect2)</a:t>
            </a:r>
          </a:p>
          <a:p>
            <a:pPr algn="l">
              <a:defRPr/>
            </a:pPr>
            <a:r>
              <a:rPr lang="en-US" sz="1000" dirty="0">
                <a:cs typeface="+mn-cs"/>
              </a:rPr>
              <a:t>role(</a:t>
            </a:r>
            <a:r>
              <a:rPr lang="en-US" sz="1000" dirty="0" err="1">
                <a:cs typeface="+mn-cs"/>
              </a:rPr>
              <a:t>infoConveyed</a:t>
            </a:r>
            <a:r>
              <a:rPr lang="en-US" sz="1000" dirty="0">
                <a:cs typeface="+mn-cs"/>
              </a:rPr>
              <a:t>, Talk1, Info3) </a:t>
            </a:r>
          </a:p>
        </p:txBody>
      </p:sp>
      <p:sp>
        <p:nvSpPr>
          <p:cNvPr id="82974" name="Text Box 30"/>
          <p:cNvSpPr txBox="1">
            <a:spLocks noChangeArrowheads="1"/>
          </p:cNvSpPr>
          <p:nvPr/>
        </p:nvSpPr>
        <p:spPr bwMode="auto">
          <a:xfrm>
            <a:off x="5105400" y="4734734"/>
            <a:ext cx="2380843" cy="14773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1000" dirty="0" err="1">
                <a:cs typeface="+mn-cs"/>
              </a:rPr>
              <a:t>ist</a:t>
            </a:r>
            <a:r>
              <a:rPr lang="en-US" sz="1000" dirty="0">
                <a:cs typeface="+mn-cs"/>
              </a:rPr>
              <a:t>(t, </a:t>
            </a:r>
            <a:r>
              <a:rPr lang="en-US" sz="1000" dirty="0" err="1">
                <a:cs typeface="+mn-cs"/>
              </a:rPr>
              <a:t>isa</a:t>
            </a:r>
            <a:r>
              <a:rPr lang="en-US" sz="1000" dirty="0">
                <a:cs typeface="+mn-cs"/>
              </a:rPr>
              <a:t>(talk1, </a:t>
            </a:r>
            <a:r>
              <a:rPr lang="en-US" sz="1000" dirty="0" err="1">
                <a:cs typeface="+mn-cs"/>
              </a:rPr>
              <a:t>InformationTransferEvent</a:t>
            </a:r>
            <a:r>
              <a:rPr lang="en-US" sz="1000" dirty="0">
                <a:cs typeface="+mn-cs"/>
              </a:rPr>
              <a:t>))</a:t>
            </a:r>
            <a:br>
              <a:rPr lang="en-US" sz="1000" dirty="0">
                <a:cs typeface="+mn-cs"/>
              </a:rPr>
            </a:br>
            <a:r>
              <a:rPr lang="en-US" sz="1000" dirty="0" err="1">
                <a:cs typeface="+mn-cs"/>
              </a:rPr>
              <a:t>ist</a:t>
            </a:r>
            <a:r>
              <a:rPr lang="en-US" sz="1000" dirty="0">
                <a:cs typeface="+mn-cs"/>
              </a:rPr>
              <a:t>(t, </a:t>
            </a:r>
            <a:r>
              <a:rPr lang="en-US" sz="1000" dirty="0" err="1">
                <a:cs typeface="+mn-cs"/>
              </a:rPr>
              <a:t>isa</a:t>
            </a:r>
            <a:r>
              <a:rPr lang="en-US" sz="1000" dirty="0">
                <a:cs typeface="+mn-cs"/>
              </a:rPr>
              <a:t>(suspect2, Agent))</a:t>
            </a:r>
            <a:br>
              <a:rPr lang="en-US" sz="1000" dirty="0">
                <a:cs typeface="+mn-cs"/>
              </a:rPr>
            </a:br>
            <a:r>
              <a:rPr lang="en-US" sz="1000" dirty="0" err="1">
                <a:cs typeface="+mn-cs"/>
              </a:rPr>
              <a:t>ist</a:t>
            </a:r>
            <a:r>
              <a:rPr lang="en-US" sz="1000" dirty="0">
                <a:cs typeface="+mn-cs"/>
              </a:rPr>
              <a:t>(t, </a:t>
            </a:r>
            <a:r>
              <a:rPr lang="en-US" sz="1000" dirty="0" err="1">
                <a:cs typeface="+mn-cs"/>
              </a:rPr>
              <a:t>isa</a:t>
            </a:r>
            <a:r>
              <a:rPr lang="en-US" sz="1000" dirty="0">
                <a:cs typeface="+mn-cs"/>
              </a:rPr>
              <a:t>(info3, </a:t>
            </a:r>
            <a:r>
              <a:rPr lang="en-US" sz="1000" dirty="0" err="1">
                <a:cs typeface="+mn-cs"/>
              </a:rPr>
              <a:t>InformationObject</a:t>
            </a:r>
            <a:r>
              <a:rPr lang="en-US" sz="1000" dirty="0">
                <a:cs typeface="+mn-cs"/>
              </a:rPr>
              <a:t>))</a:t>
            </a:r>
            <a:br>
              <a:rPr lang="en-US" sz="1000" dirty="0">
                <a:cs typeface="+mn-cs"/>
              </a:rPr>
            </a:br>
            <a:r>
              <a:rPr lang="en-US" sz="1000" dirty="0" err="1">
                <a:cs typeface="+mn-cs"/>
              </a:rPr>
              <a:t>ist</a:t>
            </a:r>
            <a:r>
              <a:rPr lang="en-US" sz="1000" dirty="0">
                <a:cs typeface="+mn-cs"/>
              </a:rPr>
              <a:t>(t, </a:t>
            </a:r>
            <a:r>
              <a:rPr lang="en-US" sz="1000" dirty="0" err="1">
                <a:cs typeface="+mn-cs"/>
              </a:rPr>
              <a:t>performedBy</a:t>
            </a:r>
            <a:r>
              <a:rPr lang="en-US" sz="1000" dirty="0">
                <a:cs typeface="+mn-cs"/>
              </a:rPr>
              <a:t>(talk1, suspect2))</a:t>
            </a:r>
            <a:br>
              <a:rPr lang="en-US" sz="1000" dirty="0">
                <a:cs typeface="+mn-cs"/>
              </a:rPr>
            </a:br>
            <a:r>
              <a:rPr lang="en-US" sz="1000" dirty="0" err="1">
                <a:cs typeface="+mn-cs"/>
              </a:rPr>
              <a:t>ist</a:t>
            </a:r>
            <a:r>
              <a:rPr lang="en-US" sz="1000" dirty="0">
                <a:cs typeface="+mn-cs"/>
              </a:rPr>
              <a:t>(t, </a:t>
            </a:r>
            <a:r>
              <a:rPr lang="en-US" sz="1000" dirty="0" err="1">
                <a:cs typeface="+mn-cs"/>
              </a:rPr>
              <a:t>infoConveyed</a:t>
            </a:r>
            <a:r>
              <a:rPr lang="en-US" sz="1000" dirty="0">
                <a:cs typeface="+mn-cs"/>
              </a:rPr>
              <a:t>(talk1, info3))</a:t>
            </a:r>
            <a:br>
              <a:rPr lang="en-US" sz="1000" dirty="0">
                <a:cs typeface="+mn-cs"/>
              </a:rPr>
            </a:br>
            <a:r>
              <a:rPr lang="en-US" sz="1000" dirty="0" err="1">
                <a:cs typeface="+mn-cs"/>
              </a:rPr>
              <a:t>ist</a:t>
            </a:r>
            <a:r>
              <a:rPr lang="en-US" sz="1000" dirty="0">
                <a:cs typeface="+mn-cs"/>
              </a:rPr>
              <a:t>(t, </a:t>
            </a:r>
            <a:r>
              <a:rPr lang="en-US" sz="1000" dirty="0" err="1">
                <a:cs typeface="+mn-cs"/>
              </a:rPr>
              <a:t>isa</a:t>
            </a:r>
            <a:r>
              <a:rPr lang="en-US" sz="1000" dirty="0">
                <a:cs typeface="+mn-cs"/>
              </a:rPr>
              <a:t>(agent4, Agent))</a:t>
            </a:r>
            <a:br>
              <a:rPr lang="en-US" sz="1000" dirty="0">
                <a:cs typeface="+mn-cs"/>
              </a:rPr>
            </a:br>
            <a:r>
              <a:rPr lang="en-US" sz="1000" dirty="0" err="1">
                <a:cs typeface="+mn-cs"/>
              </a:rPr>
              <a:t>ist</a:t>
            </a:r>
            <a:r>
              <a:rPr lang="en-US" sz="1000" dirty="0">
                <a:cs typeface="+mn-cs"/>
              </a:rPr>
              <a:t>(t, suspects(agent4, susp5))</a:t>
            </a:r>
            <a:br>
              <a:rPr lang="en-US" sz="1000" dirty="0">
                <a:cs typeface="+mn-cs"/>
              </a:rPr>
            </a:br>
            <a:r>
              <a:rPr lang="en-US" sz="1000" dirty="0" err="1">
                <a:cs typeface="+mn-cs"/>
              </a:rPr>
              <a:t>ist</a:t>
            </a:r>
            <a:r>
              <a:rPr lang="en-US" sz="1000" dirty="0">
                <a:cs typeface="+mn-cs"/>
              </a:rPr>
              <a:t>(susp5, </a:t>
            </a:r>
            <a:r>
              <a:rPr lang="en-US" sz="1000" dirty="0" err="1">
                <a:cs typeface="+mn-cs"/>
              </a:rPr>
              <a:t>isa</a:t>
            </a:r>
            <a:r>
              <a:rPr lang="en-US" sz="1000" dirty="0">
                <a:cs typeface="+mn-cs"/>
              </a:rPr>
              <a:t>(crime6, </a:t>
            </a:r>
            <a:r>
              <a:rPr lang="en-US" sz="1000" dirty="0" err="1">
                <a:cs typeface="+mn-cs"/>
              </a:rPr>
              <a:t>CriminalAct</a:t>
            </a:r>
            <a:r>
              <a:rPr lang="en-US" sz="1000" dirty="0">
                <a:cs typeface="+mn-cs"/>
              </a:rPr>
              <a:t>))</a:t>
            </a:r>
          </a:p>
          <a:p>
            <a:pPr algn="l">
              <a:defRPr/>
            </a:pPr>
            <a:r>
              <a:rPr lang="en-US" sz="1000" dirty="0" err="1">
                <a:cs typeface="+mn-cs"/>
              </a:rPr>
              <a:t>ist</a:t>
            </a:r>
            <a:r>
              <a:rPr lang="en-US" sz="1000" dirty="0">
                <a:cs typeface="+mn-cs"/>
              </a:rPr>
              <a:t>(susp5, </a:t>
            </a:r>
            <a:r>
              <a:rPr lang="en-US" sz="1000" dirty="0" err="1">
                <a:cs typeface="+mn-cs"/>
              </a:rPr>
              <a:t>performedBy</a:t>
            </a:r>
            <a:r>
              <a:rPr lang="en-US" sz="1000" dirty="0">
                <a:cs typeface="+mn-cs"/>
              </a:rPr>
              <a:t>(crime6, suspect2))</a:t>
            </a:r>
          </a:p>
        </p:txBody>
      </p:sp>
      <p:sp>
        <p:nvSpPr>
          <p:cNvPr id="35" name="AutoShape 4"/>
          <p:cNvSpPr>
            <a:spLocks noChangeArrowheads="1"/>
          </p:cNvSpPr>
          <p:nvPr/>
        </p:nvSpPr>
        <p:spPr bwMode="auto">
          <a:xfrm rot="5400000">
            <a:off x="2071768" y="2328862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36" name="Rectangle 6"/>
          <p:cNvSpPr>
            <a:spLocks noGrp="1" noChangeArrowheads="1"/>
          </p:cNvSpPr>
          <p:nvPr>
            <p:ph type="title"/>
          </p:nvPr>
        </p:nvSpPr>
        <p:spPr>
          <a:xfrm>
            <a:off x="85725" y="381000"/>
            <a:ext cx="9058275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Modular m</a:t>
            </a:r>
            <a:r>
              <a:rPr lang="en-US" sz="3200" dirty="0">
                <a:cs typeface="+mj-cs"/>
              </a:rPr>
              <a:t>apping from text to meaning</a:t>
            </a:r>
          </a:p>
        </p:txBody>
      </p:sp>
      <p:sp>
        <p:nvSpPr>
          <p:cNvPr id="37" name="AutoShape 7"/>
          <p:cNvSpPr>
            <a:spLocks noChangeArrowheads="1"/>
          </p:cNvSpPr>
          <p:nvPr/>
        </p:nvSpPr>
        <p:spPr bwMode="auto">
          <a:xfrm>
            <a:off x="1881268" y="995362"/>
            <a:ext cx="685800" cy="533400"/>
          </a:xfrm>
          <a:prstGeom prst="flowChartMultidocument">
            <a:avLst/>
          </a:prstGeom>
          <a:solidFill>
            <a:srgbClr val="FC080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1800" b="1" dirty="0">
                <a:solidFill>
                  <a:schemeClr val="bg1"/>
                </a:solidFill>
                <a:cs typeface="+mn-cs"/>
              </a:rPr>
              <a:t>Text</a:t>
            </a:r>
          </a:p>
        </p:txBody>
      </p:sp>
      <p:sp>
        <p:nvSpPr>
          <p:cNvPr id="38" name="Text Box 8"/>
          <p:cNvSpPr txBox="1">
            <a:spLocks noChangeArrowheads="1"/>
          </p:cNvSpPr>
          <p:nvPr/>
        </p:nvSpPr>
        <p:spPr bwMode="auto">
          <a:xfrm>
            <a:off x="457200" y="1316037"/>
            <a:ext cx="55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solidFill>
                  <a:schemeClr val="bg1"/>
                </a:solidFill>
                <a:cs typeface="+mn-cs"/>
              </a:rPr>
              <a:t>text</a:t>
            </a:r>
            <a:endParaRPr lang="en-US" sz="1800">
              <a:cs typeface="+mn-cs"/>
            </a:endParaRPr>
          </a:p>
        </p:txBody>
      </p: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1500269" y="1953180"/>
            <a:ext cx="1527174" cy="369332"/>
          </a:xfrm>
          <a:prstGeom prst="rect">
            <a:avLst/>
          </a:prstGeom>
          <a:solidFill>
            <a:srgbClr val="F9FFB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800">
                <a:cs typeface="+mn-cs"/>
              </a:defRPr>
            </a:lvl1pPr>
          </a:lstStyle>
          <a:p>
            <a:r>
              <a:rPr lang="en-US" dirty="0"/>
              <a:t>Constituents</a:t>
            </a:r>
          </a:p>
        </p:txBody>
      </p:sp>
      <p:sp>
        <p:nvSpPr>
          <p:cNvPr id="40" name="Text Box 10"/>
          <p:cNvSpPr txBox="1">
            <a:spLocks noChangeArrowheads="1"/>
          </p:cNvSpPr>
          <p:nvPr/>
        </p:nvSpPr>
        <p:spPr bwMode="auto">
          <a:xfrm>
            <a:off x="1500269" y="2595562"/>
            <a:ext cx="1527174" cy="369332"/>
          </a:xfrm>
          <a:prstGeom prst="rect">
            <a:avLst/>
          </a:prstGeom>
          <a:solidFill>
            <a:srgbClr val="F9FFB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800" dirty="0">
                <a:cs typeface="+mn-cs"/>
              </a:rPr>
              <a:t>Dependents</a:t>
            </a:r>
          </a:p>
        </p:txBody>
      </p:sp>
      <p:sp>
        <p:nvSpPr>
          <p:cNvPr id="41" name="Text Box 11"/>
          <p:cNvSpPr txBox="1">
            <a:spLocks noChangeArrowheads="1"/>
          </p:cNvSpPr>
          <p:nvPr/>
        </p:nvSpPr>
        <p:spPr bwMode="auto">
          <a:xfrm>
            <a:off x="1576468" y="3281362"/>
            <a:ext cx="1371600" cy="650875"/>
          </a:xfrm>
          <a:prstGeom prst="rect">
            <a:avLst/>
          </a:prstGeom>
          <a:solidFill>
            <a:srgbClr val="F9FFB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cs typeface="+mn-cs"/>
              </a:rPr>
              <a:t>Structural</a:t>
            </a:r>
            <a:br>
              <a:rPr lang="en-US" sz="1800" dirty="0">
                <a:cs typeface="+mn-cs"/>
              </a:rPr>
            </a:br>
            <a:r>
              <a:rPr lang="en-US" sz="1800" dirty="0">
                <a:cs typeface="+mn-cs"/>
              </a:rPr>
              <a:t>semantics</a:t>
            </a:r>
          </a:p>
        </p:txBody>
      </p:sp>
      <p:sp>
        <p:nvSpPr>
          <p:cNvPr id="42" name="Text Box 12"/>
          <p:cNvSpPr txBox="1">
            <a:spLocks noChangeArrowheads="1"/>
          </p:cNvSpPr>
          <p:nvPr/>
        </p:nvSpPr>
        <p:spPr bwMode="auto">
          <a:xfrm>
            <a:off x="1587581" y="4262437"/>
            <a:ext cx="1350962" cy="650875"/>
          </a:xfrm>
          <a:prstGeom prst="rect">
            <a:avLst/>
          </a:prstGeom>
          <a:solidFill>
            <a:srgbClr val="F9FFB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800" dirty="0">
                <a:cs typeface="+mn-cs"/>
              </a:rPr>
              <a:t>Conceptual</a:t>
            </a:r>
            <a:br>
              <a:rPr lang="en-US" sz="1800" dirty="0">
                <a:cs typeface="+mn-cs"/>
              </a:rPr>
            </a:br>
            <a:r>
              <a:rPr lang="en-US" sz="1800" dirty="0">
                <a:cs typeface="+mn-cs"/>
              </a:rPr>
              <a:t>semantics</a:t>
            </a:r>
          </a:p>
        </p:txBody>
      </p:sp>
      <p:sp>
        <p:nvSpPr>
          <p:cNvPr id="43" name="Text Box 13"/>
          <p:cNvSpPr txBox="1">
            <a:spLocks noChangeArrowheads="1"/>
          </p:cNvSpPr>
          <p:nvPr/>
        </p:nvSpPr>
        <p:spPr bwMode="auto">
          <a:xfrm>
            <a:off x="1500269" y="5221287"/>
            <a:ext cx="1527173" cy="646331"/>
          </a:xfrm>
          <a:prstGeom prst="rect">
            <a:avLst/>
          </a:prstGeom>
          <a:solidFill>
            <a:srgbClr val="F9FFB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>
              <a:defRPr sz="1800">
                <a:cs typeface="+mn-cs"/>
              </a:defRPr>
            </a:lvl1pPr>
          </a:lstStyle>
          <a:p>
            <a:r>
              <a:rPr lang="en-US" dirty="0"/>
              <a:t>Contextual</a:t>
            </a:r>
            <a:br>
              <a:rPr lang="en-US" dirty="0"/>
            </a:br>
            <a:r>
              <a:rPr lang="en-US" dirty="0"/>
              <a:t>interpretation</a:t>
            </a:r>
          </a:p>
        </p:txBody>
      </p:sp>
      <p:sp>
        <p:nvSpPr>
          <p:cNvPr id="44" name="Text Box 14"/>
          <p:cNvSpPr txBox="1">
            <a:spLocks noChangeArrowheads="1"/>
          </p:cNvSpPr>
          <p:nvPr/>
        </p:nvSpPr>
        <p:spPr bwMode="auto">
          <a:xfrm>
            <a:off x="914400" y="6329362"/>
            <a:ext cx="2775119" cy="369332"/>
          </a:xfrm>
          <a:prstGeom prst="rect">
            <a:avLst/>
          </a:prstGeom>
          <a:solidFill>
            <a:srgbClr val="FC080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1" dirty="0">
                <a:solidFill>
                  <a:schemeClr val="bg1"/>
                </a:solidFill>
                <a:cs typeface="+mn-cs"/>
              </a:rPr>
              <a:t>Knowledge representation</a:t>
            </a:r>
            <a:endParaRPr lang="en-US" sz="1800" b="1" dirty="0">
              <a:cs typeface="+mn-cs"/>
            </a:endParaRPr>
          </a:p>
        </p:txBody>
      </p:sp>
      <p:sp>
        <p:nvSpPr>
          <p:cNvPr id="45" name="Text Box 15"/>
          <p:cNvSpPr txBox="1">
            <a:spLocks noChangeArrowheads="1"/>
          </p:cNvSpPr>
          <p:nvPr/>
        </p:nvSpPr>
        <p:spPr bwMode="auto">
          <a:xfrm>
            <a:off x="152400" y="2221468"/>
            <a:ext cx="8771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800" dirty="0">
                <a:cs typeface="+mn-cs"/>
              </a:rPr>
              <a:t>Parsing</a:t>
            </a:r>
          </a:p>
        </p:txBody>
      </p:sp>
      <p:sp>
        <p:nvSpPr>
          <p:cNvPr id="46" name="Text Box 16"/>
          <p:cNvSpPr txBox="1">
            <a:spLocks noChangeArrowheads="1"/>
          </p:cNvSpPr>
          <p:nvPr/>
        </p:nvSpPr>
        <p:spPr bwMode="auto">
          <a:xfrm>
            <a:off x="189347" y="3821668"/>
            <a:ext cx="11334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800" dirty="0">
                <a:cs typeface="+mn-cs"/>
              </a:rPr>
              <a:t>Semantics</a:t>
            </a:r>
          </a:p>
        </p:txBody>
      </p:sp>
      <p:sp>
        <p:nvSpPr>
          <p:cNvPr id="47" name="AutoShape 18"/>
          <p:cNvSpPr>
            <a:spLocks/>
          </p:cNvSpPr>
          <p:nvPr/>
        </p:nvSpPr>
        <p:spPr bwMode="auto">
          <a:xfrm>
            <a:off x="1295400" y="1985962"/>
            <a:ext cx="76200" cy="990600"/>
          </a:xfrm>
          <a:prstGeom prst="leftBrace">
            <a:avLst>
              <a:gd name="adj1" fmla="val 108333"/>
              <a:gd name="adj2" fmla="val 48718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48" name="AutoShape 19"/>
          <p:cNvSpPr>
            <a:spLocks/>
          </p:cNvSpPr>
          <p:nvPr/>
        </p:nvSpPr>
        <p:spPr bwMode="auto">
          <a:xfrm>
            <a:off x="1295400" y="3213100"/>
            <a:ext cx="76200" cy="1739900"/>
          </a:xfrm>
          <a:prstGeom prst="leftBrace">
            <a:avLst>
              <a:gd name="adj1" fmla="val 91667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49" name="AutoShape 20"/>
          <p:cNvSpPr>
            <a:spLocks/>
          </p:cNvSpPr>
          <p:nvPr/>
        </p:nvSpPr>
        <p:spPr bwMode="auto">
          <a:xfrm>
            <a:off x="1298574" y="5221287"/>
            <a:ext cx="45719" cy="798514"/>
          </a:xfrm>
          <a:prstGeom prst="leftBrace">
            <a:avLst>
              <a:gd name="adj1" fmla="val 266667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50" name="AutoShape 21"/>
          <p:cNvSpPr>
            <a:spLocks noChangeArrowheads="1"/>
          </p:cNvSpPr>
          <p:nvPr/>
        </p:nvSpPr>
        <p:spPr bwMode="auto">
          <a:xfrm rot="5400000">
            <a:off x="2071768" y="3014662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51" name="AutoShape 22"/>
          <p:cNvSpPr>
            <a:spLocks noChangeArrowheads="1"/>
          </p:cNvSpPr>
          <p:nvPr/>
        </p:nvSpPr>
        <p:spPr bwMode="auto">
          <a:xfrm rot="5400000">
            <a:off x="2071768" y="3992562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52" name="AutoShape 23"/>
          <p:cNvSpPr>
            <a:spLocks noChangeArrowheads="1"/>
          </p:cNvSpPr>
          <p:nvPr/>
        </p:nvSpPr>
        <p:spPr bwMode="auto">
          <a:xfrm rot="5400000">
            <a:off x="2071768" y="4957762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53" name="AutoShape 65"/>
          <p:cNvSpPr>
            <a:spLocks noChangeArrowheads="1"/>
          </p:cNvSpPr>
          <p:nvPr/>
        </p:nvSpPr>
        <p:spPr bwMode="auto">
          <a:xfrm rot="5400000">
            <a:off x="2071768" y="5986462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54" name="AutoShape 66"/>
          <p:cNvSpPr>
            <a:spLocks noChangeArrowheads="1"/>
          </p:cNvSpPr>
          <p:nvPr/>
        </p:nvSpPr>
        <p:spPr bwMode="auto">
          <a:xfrm rot="5400000">
            <a:off x="2071768" y="1617662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55" name="Text Box 110"/>
          <p:cNvSpPr txBox="1">
            <a:spLocks noChangeArrowheads="1"/>
          </p:cNvSpPr>
          <p:nvPr/>
        </p:nvSpPr>
        <p:spPr bwMode="auto">
          <a:xfrm>
            <a:off x="152497" y="5297269"/>
            <a:ext cx="12103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800" dirty="0">
                <a:cs typeface="+mn-cs"/>
              </a:rPr>
              <a:t>Discourse</a:t>
            </a:r>
            <a:br>
              <a:rPr lang="en-US" sz="1800" dirty="0">
                <a:cs typeface="+mn-cs"/>
              </a:rPr>
            </a:br>
            <a:r>
              <a:rPr lang="en-US" sz="1800" dirty="0">
                <a:cs typeface="+mn-cs"/>
              </a:rPr>
              <a:t>Pragmatics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1498" y="1084339"/>
            <a:ext cx="752470" cy="36933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pPr algn="l"/>
            <a:r>
              <a:rPr lang="en-US" sz="1800" i="1" dirty="0">
                <a:latin typeface="Arial"/>
                <a:cs typeface="Arial"/>
              </a:rPr>
              <a:t>Input</a:t>
            </a:r>
          </a:p>
        </p:txBody>
      </p:sp>
      <p:sp>
        <p:nvSpPr>
          <p:cNvPr id="5" name="Right Arrow 4"/>
          <p:cNvSpPr/>
          <p:nvPr/>
        </p:nvSpPr>
        <p:spPr>
          <a:xfrm>
            <a:off x="1195682" y="1216102"/>
            <a:ext cx="533400" cy="18466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3886200" y="6400800"/>
            <a:ext cx="685800" cy="221694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648200" y="6172200"/>
            <a:ext cx="4075420" cy="646331"/>
          </a:xfrm>
          <a:prstGeom prst="rect">
            <a:avLst/>
          </a:prstGeom>
          <a:noFill/>
          <a:ln w="127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pPr algn="l"/>
            <a:r>
              <a:rPr lang="en-US" sz="1800" i="1" dirty="0">
                <a:latin typeface="Arial"/>
                <a:cs typeface="Arial"/>
              </a:rPr>
              <a:t>Inference, command/control, </a:t>
            </a:r>
          </a:p>
          <a:p>
            <a:pPr algn="l"/>
            <a:r>
              <a:rPr lang="en-US" sz="1800" i="1" dirty="0">
                <a:latin typeface="Arial"/>
                <a:cs typeface="Arial"/>
              </a:rPr>
              <a:t>semantic search, sensible dialog, etc.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0FB1272-CA78-BC4D-8319-F2EE14E92B1D}"/>
              </a:ext>
            </a:extLst>
          </p:cNvPr>
          <p:cNvSpPr txBox="1"/>
          <p:nvPr/>
        </p:nvSpPr>
        <p:spPr>
          <a:xfrm>
            <a:off x="5685079" y="1234048"/>
            <a:ext cx="3535121" cy="6463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latin typeface="Arial"/>
                <a:cs typeface="Arial"/>
              </a:rPr>
              <a:t>Module-specific representations </a:t>
            </a:r>
          </a:p>
          <a:p>
            <a:pPr algn="l"/>
            <a:r>
              <a:rPr lang="en-US" sz="1800" dirty="0">
                <a:latin typeface="Arial"/>
                <a:cs typeface="Arial"/>
              </a:rPr>
              <a:t>     best encode local properties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2C267C2-C875-FA40-9BF3-73BB248ED537}"/>
              </a:ext>
            </a:extLst>
          </p:cNvPr>
          <p:cNvSpPr txBox="1"/>
          <p:nvPr/>
        </p:nvSpPr>
        <p:spPr>
          <a:xfrm>
            <a:off x="3340759" y="5221287"/>
            <a:ext cx="1329210" cy="24622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pPr algn="l"/>
            <a:r>
              <a:rPr lang="en-US" sz="1000" dirty="0" err="1">
                <a:cs typeface="+mn-cs"/>
              </a:rPr>
              <a:t>Condoravdi</a:t>
            </a:r>
            <a:r>
              <a:rPr lang="en-US" sz="1000" dirty="0">
                <a:cs typeface="+mn-cs"/>
              </a:rPr>
              <a:t> et al 2003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BB27C9-AAF7-D748-94B5-38145F8559AF}"/>
              </a:ext>
            </a:extLst>
          </p:cNvPr>
          <p:cNvSpPr txBox="1"/>
          <p:nvPr/>
        </p:nvSpPr>
        <p:spPr>
          <a:xfrm>
            <a:off x="6611450" y="2276701"/>
            <a:ext cx="1494320" cy="36933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pPr algn="l"/>
            <a:r>
              <a:rPr lang="en-US" sz="1000" dirty="0">
                <a:cs typeface="+mn-cs"/>
              </a:rPr>
              <a:t>Kaplan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000" dirty="0">
                <a:cs typeface="+mn-cs"/>
              </a:rPr>
              <a:t>&amp;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000" dirty="0">
                <a:cs typeface="+mn-cs"/>
              </a:rPr>
              <a:t>Bresnan 1982</a:t>
            </a:r>
          </a:p>
        </p:txBody>
      </p:sp>
    </p:spTree>
    <p:extLst>
      <p:ext uri="{BB962C8B-B14F-4D97-AF65-F5344CB8AC3E}">
        <p14:creationId xmlns:p14="http://schemas.microsoft.com/office/powerpoint/2010/main" val="3491146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ChangeArrowheads="1"/>
          </p:cNvSpPr>
          <p:nvPr/>
        </p:nvSpPr>
        <p:spPr bwMode="auto">
          <a:xfrm>
            <a:off x="6858000" y="1219200"/>
            <a:ext cx="1427163" cy="493713"/>
          </a:xfrm>
          <a:prstGeom prst="homePlate">
            <a:avLst>
              <a:gd name="adj" fmla="val 35839"/>
            </a:avLst>
          </a:prstGeom>
          <a:gradFill rotWithShape="0">
            <a:gsLst>
              <a:gs pos="0">
                <a:srgbClr val="3366FF"/>
              </a:gs>
              <a:gs pos="100000">
                <a:srgbClr val="0000CC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6474" tIns="48237" rIns="96474" bIns="48237" anchor="ctr">
            <a:prstTxWarp prst="textNoShape">
              <a:avLst/>
            </a:prstTxWarp>
          </a:bodyPr>
          <a:lstStyle/>
          <a:p>
            <a:pPr algn="r">
              <a:spcBef>
                <a:spcPct val="30000"/>
              </a:spcBef>
            </a:pPr>
            <a:r>
              <a:rPr lang="en-US" sz="1600">
                <a:solidFill>
                  <a:schemeClr val="bg1"/>
                </a:solidFill>
              </a:rPr>
              <a:t>Discourse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635000"/>
          </a:xfrm>
        </p:spPr>
        <p:txBody>
          <a:bodyPr/>
          <a:lstStyle/>
          <a:p>
            <a:r>
              <a:rPr lang="en-US" dirty="0"/>
              <a:t>Ambiguity is pervasive</a:t>
            </a:r>
          </a:p>
        </p:txBody>
      </p:sp>
      <p:sp>
        <p:nvSpPr>
          <p:cNvPr id="32772" name="Freeform 4"/>
          <p:cNvSpPr>
            <a:spLocks/>
          </p:cNvSpPr>
          <p:nvPr/>
        </p:nvSpPr>
        <p:spPr bwMode="auto">
          <a:xfrm>
            <a:off x="1295400" y="1638300"/>
            <a:ext cx="838200" cy="4000500"/>
          </a:xfrm>
          <a:custGeom>
            <a:avLst/>
            <a:gdLst>
              <a:gd name="T0" fmla="*/ 838200 w 310"/>
              <a:gd name="T1" fmla="*/ 0 h 2202"/>
              <a:gd name="T2" fmla="*/ 838200 w 310"/>
              <a:gd name="T3" fmla="*/ 1219044 h 2202"/>
              <a:gd name="T4" fmla="*/ 0 w 310"/>
              <a:gd name="T5" fmla="*/ 1219044 h 2202"/>
              <a:gd name="T6" fmla="*/ 0 w 310"/>
              <a:gd name="T7" fmla="*/ 4000500 h 2202"/>
              <a:gd name="T8" fmla="*/ 0 60000 65536"/>
              <a:gd name="T9" fmla="*/ 0 60000 65536"/>
              <a:gd name="T10" fmla="*/ 0 60000 65536"/>
              <a:gd name="T11" fmla="*/ 0 60000 65536"/>
              <a:gd name="T12" fmla="*/ 0 w 310"/>
              <a:gd name="T13" fmla="*/ 0 h 2202"/>
              <a:gd name="T14" fmla="*/ 310 w 310"/>
              <a:gd name="T15" fmla="*/ 2202 h 220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0" h="2202">
                <a:moveTo>
                  <a:pt x="310" y="0"/>
                </a:moveTo>
                <a:lnTo>
                  <a:pt x="310" y="671"/>
                </a:lnTo>
                <a:lnTo>
                  <a:pt x="0" y="671"/>
                </a:lnTo>
                <a:lnTo>
                  <a:pt x="0" y="2202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6474" tIns="48237" rIns="96474" bIns="4823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990600" y="5530850"/>
            <a:ext cx="7924800" cy="58682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71842" dir="2700000" algn="ctr" rotWithShape="0">
              <a:schemeClr val="tx1">
                <a:alpha val="74998"/>
              </a:schemeClr>
            </a:outerShdw>
          </a:effectLst>
        </p:spPr>
        <p:txBody>
          <a:bodyPr wrap="none" lIns="91440" tIns="45720" bIns="91440" anchor="t" anchorCtr="0">
            <a:prstTxWarp prst="textNoShape">
              <a:avLst/>
            </a:prstTxWarp>
            <a:noAutofit/>
          </a:bodyPr>
          <a:lstStyle/>
          <a:p>
            <a:pPr algn="l">
              <a:spcBef>
                <a:spcPts val="0"/>
              </a:spcBef>
              <a:spcAft>
                <a:spcPts val="4800"/>
              </a:spcAft>
              <a:buFont typeface="Wingdings" pitchFamily="-109" charset="2"/>
              <a:buChar char="Ø"/>
              <a:tabLst>
                <a:tab pos="2913063" algn="ctr"/>
                <a:tab pos="5089525" algn="ctr"/>
                <a:tab pos="6807200" algn="ctr"/>
              </a:tabLst>
            </a:pPr>
            <a:r>
              <a:rPr lang="en-US" sz="1600" dirty="0">
                <a:solidFill>
                  <a:srgbClr val="0000FF"/>
                </a:solidFill>
              </a:rPr>
              <a:t>       walks	</a:t>
            </a:r>
            <a:r>
              <a:rPr lang="en-US" sz="1600" dirty="0" err="1">
                <a:solidFill>
                  <a:srgbClr val="0000FF"/>
                </a:solidFill>
              </a:rPr>
              <a:t>untieable</a:t>
            </a:r>
            <a:r>
              <a:rPr lang="en-US" sz="1600" dirty="0">
                <a:solidFill>
                  <a:srgbClr val="0000FF"/>
                </a:solidFill>
              </a:rPr>
              <a:t> knot 	bank</a:t>
            </a:r>
            <a:r>
              <a:rPr lang="en-US" sz="1600" i="1" dirty="0">
                <a:solidFill>
                  <a:srgbClr val="0000FF"/>
                </a:solidFill>
              </a:rPr>
              <a:t>?	</a:t>
            </a:r>
            <a:r>
              <a:rPr lang="en-US" sz="1600" dirty="0">
                <a:solidFill>
                  <a:srgbClr val="0000FF"/>
                </a:solidFill>
              </a:rPr>
              <a:t>General Mills?</a:t>
            </a:r>
            <a:br>
              <a:rPr lang="en-US" sz="1600" dirty="0">
                <a:solidFill>
                  <a:srgbClr val="0000FF"/>
                </a:solidFill>
              </a:rPr>
            </a:br>
            <a:r>
              <a:rPr lang="en-US" sz="1600" i="1" dirty="0">
                <a:solidFill>
                  <a:srgbClr val="0000FF"/>
                </a:solidFill>
              </a:rPr>
              <a:t>      Noun or Verb	(</a:t>
            </a:r>
            <a:r>
              <a:rPr lang="en-US" sz="1600" i="1" dirty="0" err="1">
                <a:solidFill>
                  <a:srgbClr val="0000FF"/>
                </a:solidFill>
              </a:rPr>
              <a:t>untie)able</a:t>
            </a:r>
            <a:r>
              <a:rPr lang="en-US" sz="1600" i="1" dirty="0">
                <a:solidFill>
                  <a:srgbClr val="0000FF"/>
                </a:solidFill>
              </a:rPr>
              <a:t>  or  </a:t>
            </a:r>
            <a:r>
              <a:rPr lang="en-US" sz="1600" i="1" dirty="0" err="1">
                <a:solidFill>
                  <a:srgbClr val="0000FF"/>
                </a:solidFill>
              </a:rPr>
              <a:t>un(tieable</a:t>
            </a:r>
            <a:r>
              <a:rPr lang="en-US" sz="1600" i="1" dirty="0">
                <a:solidFill>
                  <a:srgbClr val="0000FF"/>
                </a:solidFill>
              </a:rPr>
              <a:t>)?	 river or financial?	person or company</a:t>
            </a:r>
          </a:p>
        </p:txBody>
      </p:sp>
      <p:sp>
        <p:nvSpPr>
          <p:cNvPr id="32774" name="Freeform 6"/>
          <p:cNvSpPr>
            <a:spLocks/>
          </p:cNvSpPr>
          <p:nvPr/>
        </p:nvSpPr>
        <p:spPr bwMode="auto">
          <a:xfrm>
            <a:off x="2514600" y="1676400"/>
            <a:ext cx="1143000" cy="3200400"/>
          </a:xfrm>
          <a:custGeom>
            <a:avLst/>
            <a:gdLst>
              <a:gd name="T0" fmla="*/ 1143000 w 430"/>
              <a:gd name="T1" fmla="*/ 0 h 1440"/>
              <a:gd name="T2" fmla="*/ 1143000 w 430"/>
              <a:gd name="T3" fmla="*/ 688975 h 1440"/>
              <a:gd name="T4" fmla="*/ 0 w 430"/>
              <a:gd name="T5" fmla="*/ 688975 h 1440"/>
              <a:gd name="T6" fmla="*/ 0 w 430"/>
              <a:gd name="T7" fmla="*/ 3200400 h 1440"/>
              <a:gd name="T8" fmla="*/ 0 60000 65536"/>
              <a:gd name="T9" fmla="*/ 0 60000 65536"/>
              <a:gd name="T10" fmla="*/ 0 60000 65536"/>
              <a:gd name="T11" fmla="*/ 0 60000 65536"/>
              <a:gd name="T12" fmla="*/ 0 w 430"/>
              <a:gd name="T13" fmla="*/ 0 h 1440"/>
              <a:gd name="T14" fmla="*/ 430 w 430"/>
              <a:gd name="T15" fmla="*/ 1440 h 14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0" h="1440">
                <a:moveTo>
                  <a:pt x="430" y="0"/>
                </a:moveTo>
                <a:lnTo>
                  <a:pt x="430" y="310"/>
                </a:lnTo>
                <a:lnTo>
                  <a:pt x="0" y="310"/>
                </a:lnTo>
                <a:lnTo>
                  <a:pt x="0" y="144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6474" tIns="48237" rIns="96474" bIns="4823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5" name="Freeform 7"/>
          <p:cNvSpPr>
            <a:spLocks/>
          </p:cNvSpPr>
          <p:nvPr/>
        </p:nvSpPr>
        <p:spPr bwMode="auto">
          <a:xfrm>
            <a:off x="4038600" y="1676400"/>
            <a:ext cx="838200" cy="2057400"/>
          </a:xfrm>
          <a:custGeom>
            <a:avLst/>
            <a:gdLst>
              <a:gd name="T0" fmla="*/ 838200 w 758"/>
              <a:gd name="T1" fmla="*/ 0 h 909"/>
              <a:gd name="T2" fmla="*/ 838200 w 758"/>
              <a:gd name="T3" fmla="*/ 230863 h 909"/>
              <a:gd name="T4" fmla="*/ 5529 w 758"/>
              <a:gd name="T5" fmla="*/ 221810 h 909"/>
              <a:gd name="T6" fmla="*/ 0 w 758"/>
              <a:gd name="T7" fmla="*/ 2057400 h 909"/>
              <a:gd name="T8" fmla="*/ 0 60000 65536"/>
              <a:gd name="T9" fmla="*/ 0 60000 65536"/>
              <a:gd name="T10" fmla="*/ 0 60000 65536"/>
              <a:gd name="T11" fmla="*/ 0 60000 65536"/>
              <a:gd name="T12" fmla="*/ 0 w 758"/>
              <a:gd name="T13" fmla="*/ 0 h 909"/>
              <a:gd name="T14" fmla="*/ 758 w 758"/>
              <a:gd name="T15" fmla="*/ 909 h 90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8" h="909">
                <a:moveTo>
                  <a:pt x="758" y="0"/>
                </a:moveTo>
                <a:lnTo>
                  <a:pt x="758" y="102"/>
                </a:lnTo>
                <a:lnTo>
                  <a:pt x="5" y="98"/>
                </a:lnTo>
                <a:lnTo>
                  <a:pt x="0" y="909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6474" tIns="48237" rIns="96474" bIns="4823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64" name="Rectangle 8"/>
          <p:cNvSpPr>
            <a:spLocks noChangeArrowheads="1"/>
          </p:cNvSpPr>
          <p:nvPr/>
        </p:nvSpPr>
        <p:spPr bwMode="auto">
          <a:xfrm>
            <a:off x="2895600" y="3683000"/>
            <a:ext cx="4251325" cy="11001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71842" dir="2700000" algn="ctr" rotWithShape="0">
              <a:schemeClr val="tx1">
                <a:alpha val="74998"/>
              </a:schemeClr>
            </a:outerShdw>
          </a:effectLst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marL="346075" indent="-346075" algn="l">
              <a:lnSpc>
                <a:spcPct val="70000"/>
              </a:lnSpc>
              <a:spcBef>
                <a:spcPct val="35000"/>
              </a:spcBef>
              <a:buFont typeface="Wingdings" pitchFamily="-109" charset="2"/>
              <a:buChar char="Ø"/>
              <a:tabLst>
                <a:tab pos="973138" algn="l"/>
              </a:tabLst>
            </a:pPr>
            <a:r>
              <a:rPr lang="en-US" sz="1600" dirty="0">
                <a:solidFill>
                  <a:srgbClr val="0000FF"/>
                </a:solidFill>
              </a:rPr>
              <a:t>Every man loves a woman.</a:t>
            </a:r>
          </a:p>
          <a:p>
            <a:pPr marL="346075" indent="-346075" algn="l">
              <a:lnSpc>
                <a:spcPct val="50000"/>
              </a:lnSpc>
              <a:spcBef>
                <a:spcPct val="35000"/>
              </a:spcBef>
              <a:buFont typeface="Wingdings" pitchFamily="-109" charset="2"/>
              <a:buNone/>
              <a:tabLst>
                <a:tab pos="973138" algn="l"/>
              </a:tabLst>
            </a:pPr>
            <a:r>
              <a:rPr lang="en-US" sz="1600" dirty="0">
                <a:solidFill>
                  <a:srgbClr val="0000FF"/>
                </a:solidFill>
              </a:rPr>
              <a:t> 		</a:t>
            </a:r>
            <a:r>
              <a:rPr lang="en-US" sz="1600" i="1" dirty="0">
                <a:solidFill>
                  <a:srgbClr val="0000FF"/>
                </a:solidFill>
              </a:rPr>
              <a:t>The same woman or each their own?</a:t>
            </a:r>
          </a:p>
          <a:p>
            <a:pPr marL="346075" indent="-346075" algn="l">
              <a:lnSpc>
                <a:spcPct val="90000"/>
              </a:lnSpc>
              <a:spcBef>
                <a:spcPct val="35000"/>
              </a:spcBef>
              <a:buFont typeface="Wingdings" pitchFamily="-109" charset="2"/>
              <a:buChar char="Ø"/>
              <a:tabLst>
                <a:tab pos="973138" algn="l"/>
              </a:tabLst>
            </a:pPr>
            <a:r>
              <a:rPr lang="en-US" sz="1600" dirty="0">
                <a:solidFill>
                  <a:srgbClr val="0000FF"/>
                </a:solidFill>
              </a:rPr>
              <a:t>John told Tom </a:t>
            </a:r>
            <a:r>
              <a:rPr lang="en-US" sz="1600" i="1" dirty="0">
                <a:solidFill>
                  <a:srgbClr val="0000FF"/>
                </a:solidFill>
              </a:rPr>
              <a:t>he </a:t>
            </a:r>
            <a:r>
              <a:rPr lang="en-US" sz="1600" dirty="0">
                <a:solidFill>
                  <a:srgbClr val="0000FF"/>
                </a:solidFill>
              </a:rPr>
              <a:t>had to go.</a:t>
            </a:r>
            <a:br>
              <a:rPr lang="en-US" sz="1600" dirty="0">
                <a:solidFill>
                  <a:srgbClr val="0000FF"/>
                </a:solidFill>
              </a:rPr>
            </a:br>
            <a:r>
              <a:rPr lang="en-US" sz="1600" dirty="0">
                <a:solidFill>
                  <a:srgbClr val="0000FF"/>
                </a:solidFill>
              </a:rPr>
              <a:t>           </a:t>
            </a:r>
            <a:r>
              <a:rPr lang="en-US" sz="1600" i="1" dirty="0">
                <a:solidFill>
                  <a:srgbClr val="0000FF"/>
                </a:solidFill>
              </a:rPr>
              <a:t>Who had to go?</a:t>
            </a:r>
          </a:p>
        </p:txBody>
      </p:sp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228600" y="6259512"/>
            <a:ext cx="5775325" cy="3698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71842" dir="2700000" algn="ctr" rotWithShape="0">
              <a:schemeClr val="tx1">
                <a:alpha val="74998"/>
              </a:schemeClr>
            </a:outerShdw>
          </a:effectLst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marL="346075" indent="-346075" algn="l">
              <a:lnSpc>
                <a:spcPct val="70000"/>
              </a:lnSpc>
              <a:spcBef>
                <a:spcPct val="35000"/>
              </a:spcBef>
              <a:buFont typeface="Wingdings" pitchFamily="-109" charset="2"/>
              <a:buChar char="Ø"/>
              <a:tabLst>
                <a:tab pos="2003425" algn="l"/>
              </a:tabLst>
            </a:pPr>
            <a:r>
              <a:rPr lang="en-US" sz="1600">
                <a:solidFill>
                  <a:srgbClr val="0000FF"/>
                </a:solidFill>
              </a:rPr>
              <a:t>I like Jan.       |Jan|.|  or  |Jan.|.|     </a:t>
            </a:r>
            <a:r>
              <a:rPr lang="en-US" sz="1600" i="1">
                <a:solidFill>
                  <a:srgbClr val="0000FF"/>
                </a:solidFill>
              </a:rPr>
              <a:t>(sentence end or abbreviation)</a:t>
            </a:r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>
            <a:off x="609600" y="1752600"/>
            <a:ext cx="3175" cy="4432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6474" tIns="48237" rIns="96474" bIns="4823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9" name="AutoShape 11"/>
          <p:cNvSpPr>
            <a:spLocks noChangeArrowheads="1"/>
          </p:cNvSpPr>
          <p:nvPr/>
        </p:nvSpPr>
        <p:spPr bwMode="auto">
          <a:xfrm>
            <a:off x="5613400" y="1219200"/>
            <a:ext cx="1427163" cy="493713"/>
          </a:xfrm>
          <a:prstGeom prst="homePlate">
            <a:avLst>
              <a:gd name="adj" fmla="val 35839"/>
            </a:avLst>
          </a:prstGeom>
          <a:gradFill rotWithShape="0">
            <a:gsLst>
              <a:gs pos="0">
                <a:srgbClr val="3366FF"/>
              </a:gs>
              <a:gs pos="100000">
                <a:srgbClr val="0000CC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6474" tIns="48237" rIns="96474" bIns="48237" anchor="ctr">
            <a:prstTxWarp prst="textNoShape">
              <a:avLst/>
            </a:prstTxWarp>
          </a:bodyPr>
          <a:lstStyle/>
          <a:p>
            <a:pPr algn="r">
              <a:spcBef>
                <a:spcPct val="30000"/>
              </a:spcBef>
            </a:pPr>
            <a:r>
              <a:rPr lang="en-US" sz="1600" dirty="0">
                <a:solidFill>
                  <a:schemeClr val="bg1"/>
                </a:solidFill>
              </a:rPr>
              <a:t>Entailment</a:t>
            </a:r>
          </a:p>
        </p:txBody>
      </p:sp>
      <p:sp>
        <p:nvSpPr>
          <p:cNvPr id="32780" name="AutoShape 12"/>
          <p:cNvSpPr>
            <a:spLocks noChangeArrowheads="1"/>
          </p:cNvSpPr>
          <p:nvPr/>
        </p:nvSpPr>
        <p:spPr bwMode="auto">
          <a:xfrm>
            <a:off x="4356100" y="1223963"/>
            <a:ext cx="1427163" cy="493712"/>
          </a:xfrm>
          <a:prstGeom prst="homePlate">
            <a:avLst>
              <a:gd name="adj" fmla="val 35839"/>
            </a:avLst>
          </a:prstGeom>
          <a:gradFill rotWithShape="0">
            <a:gsLst>
              <a:gs pos="0">
                <a:srgbClr val="6699FF"/>
              </a:gs>
              <a:gs pos="100000">
                <a:srgbClr val="3366FF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6474" tIns="48237" rIns="96474" bIns="48237" anchor="ctr">
            <a:prstTxWarp prst="textNoShape">
              <a:avLst/>
            </a:prstTxWarp>
          </a:bodyPr>
          <a:lstStyle/>
          <a:p>
            <a:pPr algn="r">
              <a:spcBef>
                <a:spcPct val="30000"/>
              </a:spcBef>
            </a:pPr>
            <a:r>
              <a:rPr lang="en-US" sz="1600">
                <a:solidFill>
                  <a:schemeClr val="bg1"/>
                </a:solidFill>
              </a:rPr>
              <a:t>Semantics</a:t>
            </a:r>
          </a:p>
        </p:txBody>
      </p:sp>
      <p:sp>
        <p:nvSpPr>
          <p:cNvPr id="32781" name="AutoShape 13"/>
          <p:cNvSpPr>
            <a:spLocks noChangeArrowheads="1"/>
          </p:cNvSpPr>
          <p:nvPr/>
        </p:nvSpPr>
        <p:spPr bwMode="auto">
          <a:xfrm>
            <a:off x="3116263" y="1223963"/>
            <a:ext cx="1414462" cy="493712"/>
          </a:xfrm>
          <a:prstGeom prst="homePlate">
            <a:avLst>
              <a:gd name="adj" fmla="val 35520"/>
            </a:avLst>
          </a:prstGeom>
          <a:gradFill rotWithShape="0">
            <a:gsLst>
              <a:gs pos="0">
                <a:srgbClr val="99CCFF"/>
              </a:gs>
              <a:gs pos="100000">
                <a:srgbClr val="6699FF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6474" tIns="48237" rIns="96474" bIns="48237" anchor="ctr">
            <a:prstTxWarp prst="textNoShape">
              <a:avLst/>
            </a:prstTxWarp>
          </a:bodyPr>
          <a:lstStyle/>
          <a:p>
            <a:pPr>
              <a:spcBef>
                <a:spcPct val="30000"/>
              </a:spcBef>
            </a:pPr>
            <a:r>
              <a:rPr lang="en-US" sz="1600">
                <a:solidFill>
                  <a:schemeClr val="bg1"/>
                </a:solidFill>
              </a:rPr>
              <a:t>Syntax</a:t>
            </a:r>
          </a:p>
        </p:txBody>
      </p:sp>
      <p:sp>
        <p:nvSpPr>
          <p:cNvPr id="32782" name="AutoShape 14"/>
          <p:cNvSpPr>
            <a:spLocks noChangeArrowheads="1"/>
          </p:cNvSpPr>
          <p:nvPr/>
        </p:nvSpPr>
        <p:spPr bwMode="auto">
          <a:xfrm>
            <a:off x="1727200" y="1223963"/>
            <a:ext cx="1582738" cy="493712"/>
          </a:xfrm>
          <a:prstGeom prst="homePlate">
            <a:avLst>
              <a:gd name="adj" fmla="val 39746"/>
            </a:avLst>
          </a:prstGeom>
          <a:gradFill rotWithShape="0">
            <a:gsLst>
              <a:gs pos="0">
                <a:srgbClr val="CCECFF"/>
              </a:gs>
              <a:gs pos="100000">
                <a:srgbClr val="99CCFF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6474" tIns="48237" rIns="96474" bIns="48237" anchor="ctr">
            <a:prstTxWarp prst="textNoShape">
              <a:avLst/>
            </a:prstTxWarp>
          </a:bodyPr>
          <a:lstStyle/>
          <a:p>
            <a:pPr>
              <a:spcBef>
                <a:spcPct val="30000"/>
              </a:spcBef>
            </a:pPr>
            <a:r>
              <a:rPr lang="en-US" sz="1600" dirty="0"/>
              <a:t>Lexicon</a:t>
            </a:r>
          </a:p>
        </p:txBody>
      </p:sp>
      <p:sp>
        <p:nvSpPr>
          <p:cNvPr id="32783" name="AutoShape 15"/>
          <p:cNvSpPr>
            <a:spLocks noChangeArrowheads="1"/>
          </p:cNvSpPr>
          <p:nvPr/>
        </p:nvSpPr>
        <p:spPr bwMode="auto">
          <a:xfrm>
            <a:off x="381000" y="1219200"/>
            <a:ext cx="1519238" cy="493713"/>
          </a:xfrm>
          <a:prstGeom prst="homePlate">
            <a:avLst>
              <a:gd name="adj" fmla="val 38151"/>
            </a:avLst>
          </a:prstGeom>
          <a:gradFill rotWithShape="0">
            <a:gsLst>
              <a:gs pos="0">
                <a:schemeClr val="bg1"/>
              </a:gs>
              <a:gs pos="100000">
                <a:srgbClr val="CCECFF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6474" tIns="48237" rIns="96474" bIns="48237" anchor="ctr">
            <a:prstTxWarp prst="textNoShape">
              <a:avLst/>
            </a:prstTxWarp>
          </a:bodyPr>
          <a:lstStyle/>
          <a:p>
            <a:pPr algn="r">
              <a:spcBef>
                <a:spcPct val="30000"/>
              </a:spcBef>
            </a:pPr>
            <a:r>
              <a:rPr lang="en-US" sz="1600"/>
              <a:t>Tokenization</a:t>
            </a:r>
          </a:p>
        </p:txBody>
      </p:sp>
      <p:sp>
        <p:nvSpPr>
          <p:cNvPr id="32784" name="Freeform 16"/>
          <p:cNvSpPr>
            <a:spLocks/>
          </p:cNvSpPr>
          <p:nvPr/>
        </p:nvSpPr>
        <p:spPr bwMode="auto">
          <a:xfrm>
            <a:off x="5105400" y="1752600"/>
            <a:ext cx="1296988" cy="1143000"/>
          </a:xfrm>
          <a:custGeom>
            <a:avLst/>
            <a:gdLst>
              <a:gd name="T0" fmla="*/ 1296988 w 758"/>
              <a:gd name="T1" fmla="*/ 0 h 909"/>
              <a:gd name="T2" fmla="*/ 1296988 w 758"/>
              <a:gd name="T3" fmla="*/ 128257 h 909"/>
              <a:gd name="T4" fmla="*/ 8555 w 758"/>
              <a:gd name="T5" fmla="*/ 123228 h 909"/>
              <a:gd name="T6" fmla="*/ 0 w 758"/>
              <a:gd name="T7" fmla="*/ 1143000 h 909"/>
              <a:gd name="T8" fmla="*/ 0 60000 65536"/>
              <a:gd name="T9" fmla="*/ 0 60000 65536"/>
              <a:gd name="T10" fmla="*/ 0 60000 65536"/>
              <a:gd name="T11" fmla="*/ 0 60000 65536"/>
              <a:gd name="T12" fmla="*/ 0 w 758"/>
              <a:gd name="T13" fmla="*/ 0 h 909"/>
              <a:gd name="T14" fmla="*/ 758 w 758"/>
              <a:gd name="T15" fmla="*/ 909 h 90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8" h="909">
                <a:moveTo>
                  <a:pt x="758" y="0"/>
                </a:moveTo>
                <a:lnTo>
                  <a:pt x="758" y="102"/>
                </a:lnTo>
                <a:lnTo>
                  <a:pt x="5" y="98"/>
                </a:lnTo>
                <a:lnTo>
                  <a:pt x="0" y="909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6474" tIns="48237" rIns="96474" bIns="4823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V="1">
            <a:off x="7620000" y="1676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6274" name="Rectangle 18"/>
          <p:cNvSpPr>
            <a:spLocks noChangeArrowheads="1"/>
          </p:cNvSpPr>
          <p:nvPr/>
        </p:nvSpPr>
        <p:spPr bwMode="auto">
          <a:xfrm>
            <a:off x="4724400" y="2892425"/>
            <a:ext cx="3409950" cy="6318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71842" dir="2700000" algn="ctr" rotWithShape="0">
              <a:schemeClr val="tx1">
                <a:alpha val="74998"/>
              </a:schemeClr>
            </a:outerShdw>
          </a:effectLst>
        </p:spPr>
        <p:txBody>
          <a:bodyPr tIns="91440" bIns="91440">
            <a:prstTxWarp prst="textNoShape">
              <a:avLst/>
            </a:prstTxWarp>
            <a:spAutoFit/>
          </a:bodyPr>
          <a:lstStyle/>
          <a:p>
            <a:pPr marL="346075" indent="-346075" algn="l">
              <a:lnSpc>
                <a:spcPct val="90000"/>
              </a:lnSpc>
              <a:spcBef>
                <a:spcPct val="35000"/>
              </a:spcBef>
              <a:buFont typeface="Wingdings" pitchFamily="-109" charset="2"/>
              <a:buChar char="Ø"/>
              <a:tabLst>
                <a:tab pos="973138" algn="l"/>
              </a:tabLst>
            </a:pPr>
            <a:r>
              <a:rPr lang="en-US" sz="1600" dirty="0">
                <a:solidFill>
                  <a:srgbClr val="0000FF"/>
                </a:solidFill>
              </a:rPr>
              <a:t>John didn’t wait to go.</a:t>
            </a:r>
            <a:br>
              <a:rPr lang="en-US" sz="1600" dirty="0">
                <a:solidFill>
                  <a:srgbClr val="0000FF"/>
                </a:solidFill>
              </a:rPr>
            </a:br>
            <a:r>
              <a:rPr lang="en-US" sz="1600" dirty="0">
                <a:solidFill>
                  <a:srgbClr val="0000FF"/>
                </a:solidFill>
              </a:rPr>
              <a:t>   </a:t>
            </a:r>
            <a:r>
              <a:rPr lang="en-US" sz="1600" i="1" dirty="0">
                <a:solidFill>
                  <a:srgbClr val="0000FF"/>
                </a:solidFill>
              </a:rPr>
              <a:t>now or never?         </a:t>
            </a:r>
          </a:p>
        </p:txBody>
      </p:sp>
      <p:sp>
        <p:nvSpPr>
          <p:cNvPr id="96275" name="Rectangle 19"/>
          <p:cNvSpPr>
            <a:spLocks noChangeArrowheads="1"/>
          </p:cNvSpPr>
          <p:nvPr/>
        </p:nvSpPr>
        <p:spPr bwMode="auto">
          <a:xfrm>
            <a:off x="6096000" y="1943100"/>
            <a:ext cx="2819400" cy="8207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71842" dir="2700000" algn="ctr" rotWithShape="0">
              <a:schemeClr val="tx1">
                <a:alpha val="74998"/>
              </a:schemeClr>
            </a:outerShdw>
          </a:effectLst>
        </p:spPr>
        <p:txBody>
          <a:bodyPr tIns="91440" bIns="91440">
            <a:prstTxWarp prst="textNoShape">
              <a:avLst/>
            </a:prstTxWarp>
            <a:spAutoFit/>
          </a:bodyPr>
          <a:lstStyle/>
          <a:p>
            <a:pPr marL="346075" indent="-346075">
              <a:lnSpc>
                <a:spcPct val="80000"/>
              </a:lnSpc>
              <a:spcBef>
                <a:spcPct val="35000"/>
              </a:spcBef>
              <a:buFont typeface="Wingdings" pitchFamily="-109" charset="2"/>
              <a:buChar char="Ø"/>
              <a:tabLst>
                <a:tab pos="973138" algn="l"/>
              </a:tabLst>
            </a:pPr>
            <a:r>
              <a:rPr lang="en-US" sz="1600" dirty="0">
                <a:solidFill>
                  <a:srgbClr val="0000FF"/>
                </a:solidFill>
              </a:rPr>
              <a:t>Bill fell. John kicked him.</a:t>
            </a:r>
          </a:p>
          <a:p>
            <a:pPr marL="460375" lvl="1" algn="l">
              <a:lnSpc>
                <a:spcPct val="50000"/>
              </a:lnSpc>
              <a:spcBef>
                <a:spcPct val="35000"/>
              </a:spcBef>
              <a:buFont typeface="Wingdings" pitchFamily="-109" charset="2"/>
              <a:buNone/>
              <a:tabLst>
                <a:tab pos="973138" algn="l"/>
              </a:tabLst>
            </a:pPr>
            <a:r>
              <a:rPr lang="en-US" sz="1600" i="1" dirty="0">
                <a:solidFill>
                  <a:srgbClr val="0000FF"/>
                </a:solidFill>
              </a:rPr>
              <a:t>because or after?</a:t>
            </a:r>
          </a:p>
          <a:p>
            <a:pPr marL="460375" lvl="1" algn="l">
              <a:lnSpc>
                <a:spcPct val="50000"/>
              </a:lnSpc>
              <a:spcBef>
                <a:spcPct val="35000"/>
              </a:spcBef>
              <a:buFont typeface="Wingdings" pitchFamily="-109" charset="2"/>
              <a:buNone/>
              <a:tabLst>
                <a:tab pos="973138" algn="l"/>
              </a:tabLst>
            </a:pPr>
            <a:r>
              <a:rPr lang="en-US" sz="1600" i="1" dirty="0">
                <a:solidFill>
                  <a:srgbClr val="0000FF"/>
                </a:solidFill>
              </a:rPr>
              <a:t>him =John or Bill</a:t>
            </a:r>
          </a:p>
        </p:txBody>
      </p:sp>
      <p:sp>
        <p:nvSpPr>
          <p:cNvPr id="96276" name="Rectangle 20"/>
          <p:cNvSpPr>
            <a:spLocks noChangeArrowheads="1"/>
          </p:cNvSpPr>
          <p:nvPr/>
        </p:nvSpPr>
        <p:spPr bwMode="auto">
          <a:xfrm>
            <a:off x="1600200" y="4937125"/>
            <a:ext cx="4914900" cy="4308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71842" dir="2700000" algn="ctr" rotWithShape="0">
              <a:schemeClr val="tx1">
                <a:alpha val="74998"/>
              </a:schemeClr>
            </a:outerShdw>
          </a:effectLst>
        </p:spPr>
        <p:txBody>
          <a:bodyPr tIns="91440" bIns="91440">
            <a:prstTxWarp prst="textNoShape">
              <a:avLst/>
            </a:prstTxWarp>
            <a:spAutoFit/>
          </a:bodyPr>
          <a:lstStyle/>
          <a:p>
            <a:pPr marL="346075" indent="-346075" algn="l">
              <a:spcBef>
                <a:spcPct val="35000"/>
              </a:spcBef>
              <a:buFont typeface="Wingdings" pitchFamily="-109" charset="2"/>
              <a:buChar char="Ø"/>
            </a:pPr>
            <a:r>
              <a:rPr lang="en-US" sz="1600" dirty="0">
                <a:solidFill>
                  <a:srgbClr val="0000FF"/>
                </a:solidFill>
              </a:rPr>
              <a:t> The chicken is ready to eat.   </a:t>
            </a:r>
            <a:r>
              <a:rPr lang="en-US" sz="1600" i="1" dirty="0">
                <a:solidFill>
                  <a:srgbClr val="0000FF"/>
                </a:solidFill>
              </a:rPr>
              <a:t>Cooked or hungry?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0" dirty="0"/>
              <a:t>Coverage vs. Ambiguity</a:t>
            </a:r>
            <a:endParaRPr lang="en-US" dirty="0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76350"/>
            <a:ext cx="7772400" cy="4003675"/>
          </a:xfrm>
          <a:extLst>
            <a:ext uri="{91240B29-F687-4f45-9708-019B960494DF}">
              <a14:hiddenLine xmlns:a14="http://schemas.microsoft.com/office/drawing/2010/main" xmlns="" w="19050" cmpd="sng">
                <a:solidFill>
                  <a:schemeClr val="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buFont typeface="Wingdings" charset="0"/>
              <a:buNone/>
              <a:defRPr/>
            </a:pPr>
            <a:r>
              <a:rPr lang="en-US" i="1">
                <a:latin typeface="Times New Roman" charset="0"/>
              </a:rPr>
              <a:t>I fell in the park.</a:t>
            </a:r>
            <a:r>
              <a:rPr lang="en-US" sz="2400"/>
              <a:t> </a:t>
            </a:r>
          </a:p>
          <a:p>
            <a:pPr algn="ctr" eaLnBrk="1" hangingPunct="1">
              <a:lnSpc>
                <a:spcPct val="130000"/>
              </a:lnSpc>
              <a:buFont typeface="Wingdings" charset="0"/>
              <a:buNone/>
              <a:defRPr/>
            </a:pPr>
            <a:r>
              <a:rPr lang="en-US" sz="3600" b="1"/>
              <a:t>+</a:t>
            </a:r>
            <a:endParaRPr lang="en-US" sz="2400"/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i="1">
                <a:latin typeface="Times New Roman" charset="0"/>
              </a:rPr>
              <a:t>I know the girl in the park.</a:t>
            </a:r>
          </a:p>
          <a:p>
            <a:pPr algn="ctr" eaLnBrk="1" hangingPunct="1">
              <a:buFont typeface="Wingdings" charset="0"/>
              <a:buNone/>
              <a:defRPr/>
            </a:pPr>
            <a:endParaRPr lang="en-US" sz="2400"/>
          </a:p>
          <a:p>
            <a:pPr algn="ctr" eaLnBrk="1" hangingPunct="1">
              <a:buFont typeface="Wingdings" charset="0"/>
              <a:buNone/>
              <a:defRPr/>
            </a:pPr>
            <a:endParaRPr lang="en-US" sz="2400"/>
          </a:p>
          <a:p>
            <a:pPr algn="ctr" eaLnBrk="1" hangingPunct="1">
              <a:buFont typeface="Wingdings" charset="0"/>
              <a:buNone/>
              <a:defRPr/>
            </a:pPr>
            <a:endParaRPr lang="en-US" sz="2400"/>
          </a:p>
          <a:p>
            <a:pPr algn="ctr" eaLnBrk="1" hangingPunct="1">
              <a:lnSpc>
                <a:spcPct val="140000"/>
              </a:lnSpc>
              <a:buFont typeface="Wingdings" charset="0"/>
              <a:buNone/>
              <a:defRPr/>
            </a:pPr>
            <a:r>
              <a:rPr lang="en-US" i="1">
                <a:latin typeface="Times New Roman" charset="0"/>
              </a:rPr>
              <a:t>I see the girl in the park.</a:t>
            </a:r>
            <a:endParaRPr lang="en-US" sz="2400"/>
          </a:p>
        </p:txBody>
      </p:sp>
      <p:sp>
        <p:nvSpPr>
          <p:cNvPr id="218116" name="AutoShape 4"/>
          <p:cNvSpPr>
            <a:spLocks noChangeArrowheads="1"/>
          </p:cNvSpPr>
          <p:nvPr/>
        </p:nvSpPr>
        <p:spPr bwMode="auto">
          <a:xfrm>
            <a:off x="4356100" y="3429000"/>
            <a:ext cx="381000" cy="762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00FF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474" tIns="48237" rIns="96474" bIns="48237" anchor="ctr"/>
          <a:lstStyle/>
          <a:p>
            <a:pPr algn="ctr" eaLnBrk="0" hangingPunct="0">
              <a:spcBef>
                <a:spcPct val="30000"/>
              </a:spcBef>
              <a:defRPr/>
            </a:pPr>
            <a:endParaRPr lang="en-US" sz="1200">
              <a:solidFill>
                <a:schemeClr val="accent1"/>
              </a:solidFill>
              <a:ea typeface="ＭＳ Ｐゴシック" charset="0"/>
            </a:endParaRPr>
          </a:p>
        </p:txBody>
      </p:sp>
      <p:sp>
        <p:nvSpPr>
          <p:cNvPr id="218117" name="Line 5"/>
          <p:cNvSpPr>
            <a:spLocks noChangeShapeType="1"/>
          </p:cNvSpPr>
          <p:nvPr/>
        </p:nvSpPr>
        <p:spPr bwMode="auto">
          <a:xfrm>
            <a:off x="5105400" y="165735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474" tIns="48237" rIns="96474" bIns="48237" anchor="ctr"/>
          <a:lstStyle/>
          <a:p>
            <a:pPr>
              <a:defRPr/>
            </a:pPr>
            <a:endParaRPr lang="en-US">
              <a:ea typeface="ＭＳ Ｐゴシック" charset="0"/>
            </a:endParaRPr>
          </a:p>
        </p:txBody>
      </p:sp>
      <p:grpSp>
        <p:nvGrpSpPr>
          <p:cNvPr id="34821" name="Group 22"/>
          <p:cNvGrpSpPr>
            <a:grpSpLocks/>
          </p:cNvGrpSpPr>
          <p:nvPr/>
        </p:nvGrpSpPr>
        <p:grpSpPr bwMode="auto">
          <a:xfrm>
            <a:off x="4622800" y="3035300"/>
            <a:ext cx="1143000" cy="228600"/>
            <a:chOff x="2880" y="1830"/>
            <a:chExt cx="720" cy="144"/>
          </a:xfrm>
        </p:grpSpPr>
        <p:sp>
          <p:nvSpPr>
            <p:cNvPr id="218118" name="Line 6"/>
            <p:cNvSpPr>
              <a:spLocks noChangeShapeType="1"/>
            </p:cNvSpPr>
            <p:nvPr/>
          </p:nvSpPr>
          <p:spPr bwMode="auto">
            <a:xfrm>
              <a:off x="3600" y="1830"/>
              <a:ext cx="0" cy="144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6474" tIns="48237" rIns="96474" bIns="48237" anchor="ctr"/>
            <a:lstStyle/>
            <a:p>
              <a:pPr>
                <a:defRPr/>
              </a:pPr>
              <a:endParaRPr lang="en-US">
                <a:ea typeface="ＭＳ Ｐゴシック" charset="0"/>
              </a:endParaRPr>
            </a:p>
          </p:txBody>
        </p:sp>
        <p:sp>
          <p:nvSpPr>
            <p:cNvPr id="218119" name="Line 7"/>
            <p:cNvSpPr>
              <a:spLocks noChangeShapeType="1"/>
            </p:cNvSpPr>
            <p:nvPr/>
          </p:nvSpPr>
          <p:spPr bwMode="auto">
            <a:xfrm flipH="1">
              <a:off x="2880" y="1974"/>
              <a:ext cx="720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6474" tIns="48237" rIns="96474" bIns="48237" anchor="ctr"/>
            <a:lstStyle/>
            <a:p>
              <a:pPr>
                <a:defRPr/>
              </a:pPr>
              <a:endParaRPr lang="en-US">
                <a:ea typeface="ＭＳ Ｐゴシック" charset="0"/>
              </a:endParaRPr>
            </a:p>
          </p:txBody>
        </p:sp>
        <p:sp>
          <p:nvSpPr>
            <p:cNvPr id="218120" name="Line 8"/>
            <p:cNvSpPr>
              <a:spLocks noChangeShapeType="1"/>
            </p:cNvSpPr>
            <p:nvPr/>
          </p:nvSpPr>
          <p:spPr bwMode="auto">
            <a:xfrm flipV="1">
              <a:off x="2880" y="1830"/>
              <a:ext cx="0" cy="144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6474" tIns="48237" rIns="96474" bIns="48237" anchor="ctr"/>
            <a:lstStyle/>
            <a:p>
              <a:pPr>
                <a:defRPr/>
              </a:pPr>
              <a:endParaRPr lang="en-US">
                <a:ea typeface="ＭＳ Ｐゴシック" charset="0"/>
              </a:endParaRPr>
            </a:p>
          </p:txBody>
        </p:sp>
      </p:grpSp>
      <p:sp>
        <p:nvSpPr>
          <p:cNvPr id="218121" name="Line 9"/>
          <p:cNvSpPr>
            <a:spLocks noChangeShapeType="1"/>
          </p:cNvSpPr>
          <p:nvPr/>
        </p:nvSpPr>
        <p:spPr bwMode="auto">
          <a:xfrm>
            <a:off x="5715000" y="274320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474" tIns="48237" rIns="96474" bIns="48237" anchor="ctr"/>
          <a:lstStyle/>
          <a:p>
            <a:pPr>
              <a:defRPr/>
            </a:pPr>
            <a:endParaRPr lang="en-US">
              <a:ea typeface="ＭＳ Ｐゴシック" charset="0"/>
            </a:endParaRPr>
          </a:p>
        </p:txBody>
      </p:sp>
      <p:sp>
        <p:nvSpPr>
          <p:cNvPr id="218122" name="Line 10"/>
          <p:cNvSpPr>
            <a:spLocks noChangeShapeType="1"/>
          </p:cNvSpPr>
          <p:nvPr/>
        </p:nvSpPr>
        <p:spPr bwMode="auto">
          <a:xfrm>
            <a:off x="5715000" y="274320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474" tIns="48237" rIns="96474" bIns="48237" anchor="ctr"/>
          <a:lstStyle/>
          <a:p>
            <a:pPr>
              <a:defRPr/>
            </a:pPr>
            <a:endParaRPr lang="en-US">
              <a:ea typeface="ＭＳ Ｐゴシック" charset="0"/>
            </a:endParaRPr>
          </a:p>
        </p:txBody>
      </p:sp>
      <p:grpSp>
        <p:nvGrpSpPr>
          <p:cNvPr id="34824" name="Group 11"/>
          <p:cNvGrpSpPr>
            <a:grpSpLocks/>
          </p:cNvGrpSpPr>
          <p:nvPr/>
        </p:nvGrpSpPr>
        <p:grpSpPr bwMode="auto">
          <a:xfrm>
            <a:off x="3975100" y="1682750"/>
            <a:ext cx="1143000" cy="228600"/>
            <a:chOff x="2976" y="1854"/>
            <a:chExt cx="720" cy="144"/>
          </a:xfrm>
        </p:grpSpPr>
        <p:sp>
          <p:nvSpPr>
            <p:cNvPr id="218124" name="Line 12"/>
            <p:cNvSpPr>
              <a:spLocks noChangeShapeType="1"/>
            </p:cNvSpPr>
            <p:nvPr/>
          </p:nvSpPr>
          <p:spPr bwMode="auto">
            <a:xfrm>
              <a:off x="3696" y="1854"/>
              <a:ext cx="0" cy="14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6474" tIns="48237" rIns="96474" bIns="48237" anchor="ctr"/>
            <a:lstStyle/>
            <a:p>
              <a:pPr>
                <a:defRPr/>
              </a:pPr>
              <a:endParaRPr lang="en-US">
                <a:ea typeface="ＭＳ Ｐゴシック" charset="0"/>
              </a:endParaRPr>
            </a:p>
          </p:txBody>
        </p:sp>
        <p:sp>
          <p:nvSpPr>
            <p:cNvPr id="218125" name="Line 13"/>
            <p:cNvSpPr>
              <a:spLocks noChangeShapeType="1"/>
            </p:cNvSpPr>
            <p:nvPr/>
          </p:nvSpPr>
          <p:spPr bwMode="auto">
            <a:xfrm flipH="1">
              <a:off x="2976" y="1998"/>
              <a:ext cx="72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6474" tIns="48237" rIns="96474" bIns="48237" anchor="ctr"/>
            <a:lstStyle/>
            <a:p>
              <a:pPr>
                <a:defRPr/>
              </a:pPr>
              <a:endParaRPr lang="en-US">
                <a:ea typeface="ＭＳ Ｐゴシック" charset="0"/>
              </a:endParaRPr>
            </a:p>
          </p:txBody>
        </p:sp>
        <p:sp>
          <p:nvSpPr>
            <p:cNvPr id="218126" name="Line 14"/>
            <p:cNvSpPr>
              <a:spLocks noChangeShapeType="1"/>
            </p:cNvSpPr>
            <p:nvPr/>
          </p:nvSpPr>
          <p:spPr bwMode="auto">
            <a:xfrm flipV="1">
              <a:off x="2976" y="1854"/>
              <a:ext cx="0" cy="14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6474" tIns="48237" rIns="96474" bIns="48237" anchor="ctr"/>
            <a:lstStyle/>
            <a:p>
              <a:pPr>
                <a:defRPr/>
              </a:pPr>
              <a:endParaRPr lang="en-US">
                <a:ea typeface="ＭＳ Ｐゴシック" charset="0"/>
              </a:endParaRPr>
            </a:p>
          </p:txBody>
        </p:sp>
      </p:grpSp>
      <p:grpSp>
        <p:nvGrpSpPr>
          <p:cNvPr id="34825" name="Group 15"/>
          <p:cNvGrpSpPr>
            <a:grpSpLocks/>
          </p:cNvGrpSpPr>
          <p:nvPr/>
        </p:nvGrpSpPr>
        <p:grpSpPr bwMode="auto">
          <a:xfrm>
            <a:off x="4457700" y="4978400"/>
            <a:ext cx="1143000" cy="228600"/>
            <a:chOff x="2976" y="1854"/>
            <a:chExt cx="720" cy="144"/>
          </a:xfrm>
        </p:grpSpPr>
        <p:sp>
          <p:nvSpPr>
            <p:cNvPr id="218128" name="Line 16"/>
            <p:cNvSpPr>
              <a:spLocks noChangeShapeType="1"/>
            </p:cNvSpPr>
            <p:nvPr/>
          </p:nvSpPr>
          <p:spPr bwMode="auto">
            <a:xfrm>
              <a:off x="3696" y="1854"/>
              <a:ext cx="0" cy="144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6474" tIns="48237" rIns="96474" bIns="48237" anchor="ctr"/>
            <a:lstStyle/>
            <a:p>
              <a:pPr>
                <a:defRPr/>
              </a:pPr>
              <a:endParaRPr lang="en-US">
                <a:ea typeface="ＭＳ Ｐゴシック" charset="0"/>
              </a:endParaRPr>
            </a:p>
          </p:txBody>
        </p:sp>
        <p:sp>
          <p:nvSpPr>
            <p:cNvPr id="218129" name="Line 17"/>
            <p:cNvSpPr>
              <a:spLocks noChangeShapeType="1"/>
            </p:cNvSpPr>
            <p:nvPr/>
          </p:nvSpPr>
          <p:spPr bwMode="auto">
            <a:xfrm flipH="1">
              <a:off x="2976" y="1998"/>
              <a:ext cx="720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6474" tIns="48237" rIns="96474" bIns="48237" anchor="ctr"/>
            <a:lstStyle/>
            <a:p>
              <a:pPr>
                <a:defRPr/>
              </a:pPr>
              <a:endParaRPr lang="en-US">
                <a:ea typeface="ＭＳ Ｐゴシック" charset="0"/>
              </a:endParaRPr>
            </a:p>
          </p:txBody>
        </p:sp>
        <p:sp>
          <p:nvSpPr>
            <p:cNvPr id="218130" name="Line 18"/>
            <p:cNvSpPr>
              <a:spLocks noChangeShapeType="1"/>
            </p:cNvSpPr>
            <p:nvPr/>
          </p:nvSpPr>
          <p:spPr bwMode="auto">
            <a:xfrm flipV="1">
              <a:off x="2976" y="1854"/>
              <a:ext cx="0" cy="144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6474" tIns="48237" rIns="96474" bIns="48237" anchor="ctr"/>
            <a:lstStyle/>
            <a:p>
              <a:pPr>
                <a:defRPr/>
              </a:pPr>
              <a:endParaRPr lang="en-US">
                <a:ea typeface="ＭＳ Ｐゴシック" charset="0"/>
              </a:endParaRPr>
            </a:p>
          </p:txBody>
        </p:sp>
      </p:grpSp>
      <p:grpSp>
        <p:nvGrpSpPr>
          <p:cNvPr id="34826" name="Group 23"/>
          <p:cNvGrpSpPr>
            <a:grpSpLocks/>
          </p:cNvGrpSpPr>
          <p:nvPr/>
        </p:nvGrpSpPr>
        <p:grpSpPr bwMode="auto">
          <a:xfrm>
            <a:off x="3429000" y="5000625"/>
            <a:ext cx="2286000" cy="536575"/>
            <a:chOff x="2160" y="3150"/>
            <a:chExt cx="1440" cy="338"/>
          </a:xfrm>
        </p:grpSpPr>
        <p:sp>
          <p:nvSpPr>
            <p:cNvPr id="218131" name="Line 19"/>
            <p:cNvSpPr>
              <a:spLocks noChangeShapeType="1"/>
            </p:cNvSpPr>
            <p:nvPr/>
          </p:nvSpPr>
          <p:spPr bwMode="auto">
            <a:xfrm>
              <a:off x="3600" y="3150"/>
              <a:ext cx="0" cy="3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6474" tIns="48237" rIns="96474" bIns="48237" anchor="ctr"/>
            <a:lstStyle/>
            <a:p>
              <a:pPr>
                <a:defRPr/>
              </a:pPr>
              <a:endParaRPr lang="en-US">
                <a:ea typeface="ＭＳ Ｐゴシック" charset="0"/>
              </a:endParaRPr>
            </a:p>
          </p:txBody>
        </p:sp>
        <p:sp>
          <p:nvSpPr>
            <p:cNvPr id="218132" name="Line 20"/>
            <p:cNvSpPr>
              <a:spLocks noChangeShapeType="1"/>
            </p:cNvSpPr>
            <p:nvPr/>
          </p:nvSpPr>
          <p:spPr bwMode="auto">
            <a:xfrm flipH="1">
              <a:off x="2160" y="3488"/>
              <a:ext cx="144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6474" tIns="48237" rIns="96474" bIns="48237" anchor="ctr"/>
            <a:lstStyle/>
            <a:p>
              <a:pPr>
                <a:defRPr/>
              </a:pPr>
              <a:endParaRPr lang="en-US">
                <a:ea typeface="ＭＳ Ｐゴシック" charset="0"/>
              </a:endParaRPr>
            </a:p>
          </p:txBody>
        </p:sp>
        <p:sp>
          <p:nvSpPr>
            <p:cNvPr id="218133" name="Line 21"/>
            <p:cNvSpPr>
              <a:spLocks noChangeShapeType="1"/>
            </p:cNvSpPr>
            <p:nvPr/>
          </p:nvSpPr>
          <p:spPr bwMode="auto">
            <a:xfrm flipV="1">
              <a:off x="2160" y="3150"/>
              <a:ext cx="0" cy="3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6474" tIns="48237" rIns="96474" bIns="48237" anchor="ctr"/>
            <a:lstStyle/>
            <a:p>
              <a:pPr>
                <a:defRPr/>
              </a:pPr>
              <a:endParaRPr lang="en-US"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4677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Ambiguity can be explosive</a:t>
            </a:r>
          </a:p>
        </p:txBody>
      </p:sp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143000"/>
            <a:ext cx="6602412" cy="45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000">
                <a:cs typeface="+mn-cs"/>
              </a:rPr>
              <a:t>If alternatives multiply within or across components…</a:t>
            </a:r>
          </a:p>
        </p:txBody>
      </p:sp>
      <p:sp>
        <p:nvSpPr>
          <p:cNvPr id="471044" name="Text Box 4"/>
          <p:cNvSpPr txBox="1">
            <a:spLocks noChangeArrowheads="1"/>
          </p:cNvSpPr>
          <p:nvPr/>
        </p:nvSpPr>
        <p:spPr bwMode="auto">
          <a:xfrm rot="5400000">
            <a:off x="157957" y="2720182"/>
            <a:ext cx="1887538" cy="409575"/>
          </a:xfrm>
          <a:prstGeom prst="rect">
            <a:avLst/>
          </a:prstGeom>
          <a:solidFill>
            <a:srgbClr val="FDB1A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6474" tIns="48237" rIns="96474" bIns="48237"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sz="2000">
                <a:cs typeface="+mn-cs"/>
              </a:rPr>
              <a:t>Tokenize</a:t>
            </a:r>
          </a:p>
        </p:txBody>
      </p:sp>
      <p:sp>
        <p:nvSpPr>
          <p:cNvPr id="471045" name="Text Box 5"/>
          <p:cNvSpPr txBox="1">
            <a:spLocks noChangeArrowheads="1"/>
          </p:cNvSpPr>
          <p:nvPr/>
        </p:nvSpPr>
        <p:spPr bwMode="auto">
          <a:xfrm rot="5400000">
            <a:off x="1774032" y="2720182"/>
            <a:ext cx="1887538" cy="409575"/>
          </a:xfrm>
          <a:prstGeom prst="rect">
            <a:avLst/>
          </a:prstGeom>
          <a:solidFill>
            <a:srgbClr val="FDB1A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6474" tIns="48237" rIns="96474" bIns="48237"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sz="2000">
                <a:cs typeface="+mn-cs"/>
              </a:rPr>
              <a:t>Morphology</a:t>
            </a:r>
          </a:p>
        </p:txBody>
      </p:sp>
      <p:sp>
        <p:nvSpPr>
          <p:cNvPr id="471046" name="Text Box 6"/>
          <p:cNvSpPr txBox="1">
            <a:spLocks noChangeArrowheads="1"/>
          </p:cNvSpPr>
          <p:nvPr/>
        </p:nvSpPr>
        <p:spPr bwMode="auto">
          <a:xfrm rot="5400000">
            <a:off x="3390107" y="2720182"/>
            <a:ext cx="1887538" cy="409575"/>
          </a:xfrm>
          <a:prstGeom prst="rect">
            <a:avLst/>
          </a:prstGeom>
          <a:solidFill>
            <a:srgbClr val="FDB1A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6474" tIns="48237" rIns="96474" bIns="48237"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sz="2000">
                <a:cs typeface="+mn-cs"/>
              </a:rPr>
              <a:t>Syntax</a:t>
            </a:r>
          </a:p>
        </p:txBody>
      </p:sp>
      <p:sp>
        <p:nvSpPr>
          <p:cNvPr id="471047" name="Text Box 7"/>
          <p:cNvSpPr txBox="1">
            <a:spLocks noChangeArrowheads="1"/>
          </p:cNvSpPr>
          <p:nvPr/>
        </p:nvSpPr>
        <p:spPr bwMode="auto">
          <a:xfrm rot="5400000">
            <a:off x="5006182" y="2720182"/>
            <a:ext cx="1887538" cy="409575"/>
          </a:xfrm>
          <a:prstGeom prst="rect">
            <a:avLst/>
          </a:prstGeom>
          <a:solidFill>
            <a:srgbClr val="FDB1A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6474" tIns="48237" rIns="96474" bIns="48237"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sz="2000">
                <a:cs typeface="+mn-cs"/>
              </a:rPr>
              <a:t>Semantics</a:t>
            </a:r>
          </a:p>
        </p:txBody>
      </p:sp>
      <p:sp>
        <p:nvSpPr>
          <p:cNvPr id="471048" name="Text Box 8"/>
          <p:cNvSpPr txBox="1">
            <a:spLocks noChangeArrowheads="1"/>
          </p:cNvSpPr>
          <p:nvPr/>
        </p:nvSpPr>
        <p:spPr bwMode="auto">
          <a:xfrm rot="5400000">
            <a:off x="6623844" y="2720182"/>
            <a:ext cx="1887538" cy="409575"/>
          </a:xfrm>
          <a:prstGeom prst="rect">
            <a:avLst/>
          </a:prstGeom>
          <a:solidFill>
            <a:srgbClr val="FDB1A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6474" tIns="48237" rIns="96474" bIns="48237"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sz="2000">
                <a:cs typeface="+mn-cs"/>
              </a:rPr>
              <a:t>Knowledge</a:t>
            </a:r>
          </a:p>
        </p:txBody>
      </p:sp>
      <p:grpSp>
        <p:nvGrpSpPr>
          <p:cNvPr id="471049" name="Group 9"/>
          <p:cNvGrpSpPr>
            <a:grpSpLocks/>
          </p:cNvGrpSpPr>
          <p:nvPr/>
        </p:nvGrpSpPr>
        <p:grpSpPr bwMode="auto">
          <a:xfrm>
            <a:off x="296863" y="2152651"/>
            <a:ext cx="8643937" cy="1752600"/>
            <a:chOff x="192" y="1536"/>
            <a:chExt cx="5445" cy="1104"/>
          </a:xfrm>
        </p:grpSpPr>
        <p:sp>
          <p:nvSpPr>
            <p:cNvPr id="471050" name="Line 10"/>
            <p:cNvSpPr>
              <a:spLocks noChangeShapeType="1"/>
            </p:cNvSpPr>
            <p:nvPr/>
          </p:nvSpPr>
          <p:spPr bwMode="auto">
            <a:xfrm>
              <a:off x="192" y="2064"/>
              <a:ext cx="37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6474" tIns="48237" rIns="96474" bIns="48237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71051" name="Line 11"/>
            <p:cNvSpPr>
              <a:spLocks noChangeShapeType="1"/>
            </p:cNvSpPr>
            <p:nvPr/>
          </p:nvSpPr>
          <p:spPr bwMode="auto">
            <a:xfrm flipV="1">
              <a:off x="823" y="1968"/>
              <a:ext cx="76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6474" tIns="48237" rIns="96474" bIns="48237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71052" name="Line 12"/>
            <p:cNvSpPr>
              <a:spLocks noChangeShapeType="1"/>
            </p:cNvSpPr>
            <p:nvPr/>
          </p:nvSpPr>
          <p:spPr bwMode="auto">
            <a:xfrm>
              <a:off x="823" y="2064"/>
              <a:ext cx="76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6474" tIns="48237" rIns="96474" bIns="48237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71053" name="Line 13"/>
            <p:cNvSpPr>
              <a:spLocks noChangeShapeType="1"/>
            </p:cNvSpPr>
            <p:nvPr/>
          </p:nvSpPr>
          <p:spPr bwMode="auto">
            <a:xfrm flipV="1">
              <a:off x="1841" y="1728"/>
              <a:ext cx="76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6474" tIns="48237" rIns="96474" bIns="48237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71054" name="Line 14"/>
            <p:cNvSpPr>
              <a:spLocks noChangeShapeType="1"/>
            </p:cNvSpPr>
            <p:nvPr/>
          </p:nvSpPr>
          <p:spPr bwMode="auto">
            <a:xfrm>
              <a:off x="1841" y="1968"/>
              <a:ext cx="7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6474" tIns="48237" rIns="96474" bIns="48237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71055" name="Line 15"/>
            <p:cNvSpPr>
              <a:spLocks noChangeShapeType="1"/>
            </p:cNvSpPr>
            <p:nvPr/>
          </p:nvSpPr>
          <p:spPr bwMode="auto">
            <a:xfrm>
              <a:off x="1841" y="2189"/>
              <a:ext cx="7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6474" tIns="48237" rIns="96474" bIns="48237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71056" name="Line 16"/>
            <p:cNvSpPr>
              <a:spLocks noChangeShapeType="1"/>
            </p:cNvSpPr>
            <p:nvPr/>
          </p:nvSpPr>
          <p:spPr bwMode="auto">
            <a:xfrm>
              <a:off x="1841" y="2189"/>
              <a:ext cx="76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6474" tIns="48237" rIns="96474" bIns="48237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71057" name="Line 17"/>
            <p:cNvSpPr>
              <a:spLocks noChangeShapeType="1"/>
            </p:cNvSpPr>
            <p:nvPr/>
          </p:nvSpPr>
          <p:spPr bwMode="auto">
            <a:xfrm>
              <a:off x="2859" y="1987"/>
              <a:ext cx="7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6474" tIns="48237" rIns="96474" bIns="48237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71058" name="Line 18"/>
            <p:cNvSpPr>
              <a:spLocks noChangeShapeType="1"/>
            </p:cNvSpPr>
            <p:nvPr/>
          </p:nvSpPr>
          <p:spPr bwMode="auto">
            <a:xfrm>
              <a:off x="2859" y="2208"/>
              <a:ext cx="7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6474" tIns="48237" rIns="96474" bIns="48237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71059" name="Line 19"/>
            <p:cNvSpPr>
              <a:spLocks noChangeShapeType="1"/>
            </p:cNvSpPr>
            <p:nvPr/>
          </p:nvSpPr>
          <p:spPr bwMode="auto">
            <a:xfrm>
              <a:off x="2859" y="1728"/>
              <a:ext cx="7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6474" tIns="48237" rIns="96474" bIns="48237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71060" name="Line 20"/>
            <p:cNvSpPr>
              <a:spLocks noChangeShapeType="1"/>
            </p:cNvSpPr>
            <p:nvPr/>
          </p:nvSpPr>
          <p:spPr bwMode="auto">
            <a:xfrm>
              <a:off x="2859" y="2400"/>
              <a:ext cx="7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6474" tIns="48237" rIns="96474" bIns="48237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71061" name="Line 21"/>
            <p:cNvSpPr>
              <a:spLocks noChangeShapeType="1"/>
            </p:cNvSpPr>
            <p:nvPr/>
          </p:nvSpPr>
          <p:spPr bwMode="auto">
            <a:xfrm>
              <a:off x="2859" y="2400"/>
              <a:ext cx="76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6474" tIns="48237" rIns="96474" bIns="48237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71062" name="Line 22"/>
            <p:cNvSpPr>
              <a:spLocks noChangeShapeType="1"/>
            </p:cNvSpPr>
            <p:nvPr/>
          </p:nvSpPr>
          <p:spPr bwMode="auto">
            <a:xfrm flipV="1">
              <a:off x="2859" y="1584"/>
              <a:ext cx="760" cy="1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6474" tIns="48237" rIns="96474" bIns="48237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71063" name="Line 23"/>
            <p:cNvSpPr>
              <a:spLocks noChangeShapeType="1"/>
            </p:cNvSpPr>
            <p:nvPr/>
          </p:nvSpPr>
          <p:spPr bwMode="auto">
            <a:xfrm flipV="1">
              <a:off x="2859" y="1855"/>
              <a:ext cx="760" cy="1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6474" tIns="48237" rIns="96474" bIns="48237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71064" name="Line 24"/>
            <p:cNvSpPr>
              <a:spLocks noChangeShapeType="1"/>
            </p:cNvSpPr>
            <p:nvPr/>
          </p:nvSpPr>
          <p:spPr bwMode="auto">
            <a:xfrm>
              <a:off x="2859" y="2208"/>
              <a:ext cx="76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6474" tIns="48237" rIns="96474" bIns="48237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71065" name="Line 25"/>
            <p:cNvSpPr>
              <a:spLocks noChangeShapeType="1"/>
            </p:cNvSpPr>
            <p:nvPr/>
          </p:nvSpPr>
          <p:spPr bwMode="auto">
            <a:xfrm>
              <a:off x="3877" y="1939"/>
              <a:ext cx="7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6474" tIns="48237" rIns="96474" bIns="48237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71066" name="Line 26"/>
            <p:cNvSpPr>
              <a:spLocks noChangeShapeType="1"/>
            </p:cNvSpPr>
            <p:nvPr/>
          </p:nvSpPr>
          <p:spPr bwMode="auto">
            <a:xfrm>
              <a:off x="3877" y="2160"/>
              <a:ext cx="7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6474" tIns="48237" rIns="96474" bIns="48237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71067" name="Line 27"/>
            <p:cNvSpPr>
              <a:spLocks noChangeShapeType="1"/>
            </p:cNvSpPr>
            <p:nvPr/>
          </p:nvSpPr>
          <p:spPr bwMode="auto">
            <a:xfrm>
              <a:off x="3877" y="1680"/>
              <a:ext cx="7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6474" tIns="48237" rIns="96474" bIns="48237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71068" name="Line 28"/>
            <p:cNvSpPr>
              <a:spLocks noChangeShapeType="1"/>
            </p:cNvSpPr>
            <p:nvPr/>
          </p:nvSpPr>
          <p:spPr bwMode="auto">
            <a:xfrm flipV="1">
              <a:off x="3877" y="1536"/>
              <a:ext cx="760" cy="1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6474" tIns="48237" rIns="96474" bIns="48237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71069" name="Line 29"/>
            <p:cNvSpPr>
              <a:spLocks noChangeShapeType="1"/>
            </p:cNvSpPr>
            <p:nvPr/>
          </p:nvSpPr>
          <p:spPr bwMode="auto">
            <a:xfrm flipV="1">
              <a:off x="3877" y="1807"/>
              <a:ext cx="760" cy="1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6474" tIns="48237" rIns="96474" bIns="48237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71070" name="Line 30"/>
            <p:cNvSpPr>
              <a:spLocks noChangeShapeType="1"/>
            </p:cNvSpPr>
            <p:nvPr/>
          </p:nvSpPr>
          <p:spPr bwMode="auto">
            <a:xfrm>
              <a:off x="3877" y="2160"/>
              <a:ext cx="76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6474" tIns="48237" rIns="96474" bIns="48237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71071" name="Line 31"/>
            <p:cNvSpPr>
              <a:spLocks noChangeShapeType="1"/>
            </p:cNvSpPr>
            <p:nvPr/>
          </p:nvSpPr>
          <p:spPr bwMode="auto">
            <a:xfrm>
              <a:off x="3877" y="2131"/>
              <a:ext cx="7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6474" tIns="48237" rIns="96474" bIns="48237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71072" name="Line 32"/>
            <p:cNvSpPr>
              <a:spLocks noChangeShapeType="1"/>
            </p:cNvSpPr>
            <p:nvPr/>
          </p:nvSpPr>
          <p:spPr bwMode="auto">
            <a:xfrm>
              <a:off x="3877" y="2352"/>
              <a:ext cx="7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6474" tIns="48237" rIns="96474" bIns="48237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71073" name="Line 33"/>
            <p:cNvSpPr>
              <a:spLocks noChangeShapeType="1"/>
            </p:cNvSpPr>
            <p:nvPr/>
          </p:nvSpPr>
          <p:spPr bwMode="auto">
            <a:xfrm>
              <a:off x="3877" y="1872"/>
              <a:ext cx="7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6474" tIns="48237" rIns="96474" bIns="48237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71074" name="Line 34"/>
            <p:cNvSpPr>
              <a:spLocks noChangeShapeType="1"/>
            </p:cNvSpPr>
            <p:nvPr/>
          </p:nvSpPr>
          <p:spPr bwMode="auto">
            <a:xfrm>
              <a:off x="3877" y="2544"/>
              <a:ext cx="7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6474" tIns="48237" rIns="96474" bIns="48237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71075" name="Line 35"/>
            <p:cNvSpPr>
              <a:spLocks noChangeShapeType="1"/>
            </p:cNvSpPr>
            <p:nvPr/>
          </p:nvSpPr>
          <p:spPr bwMode="auto">
            <a:xfrm>
              <a:off x="3877" y="2544"/>
              <a:ext cx="76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6474" tIns="48237" rIns="96474" bIns="48237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71076" name="Line 36"/>
            <p:cNvSpPr>
              <a:spLocks noChangeShapeType="1"/>
            </p:cNvSpPr>
            <p:nvPr/>
          </p:nvSpPr>
          <p:spPr bwMode="auto">
            <a:xfrm flipV="1">
              <a:off x="3877" y="1728"/>
              <a:ext cx="760" cy="1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6474" tIns="48237" rIns="96474" bIns="48237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71077" name="Line 37"/>
            <p:cNvSpPr>
              <a:spLocks noChangeShapeType="1"/>
            </p:cNvSpPr>
            <p:nvPr/>
          </p:nvSpPr>
          <p:spPr bwMode="auto">
            <a:xfrm flipV="1">
              <a:off x="3877" y="1999"/>
              <a:ext cx="760" cy="1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6474" tIns="48237" rIns="96474" bIns="48237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71078" name="Line 38"/>
            <p:cNvSpPr>
              <a:spLocks noChangeShapeType="1"/>
            </p:cNvSpPr>
            <p:nvPr/>
          </p:nvSpPr>
          <p:spPr bwMode="auto">
            <a:xfrm>
              <a:off x="3877" y="2352"/>
              <a:ext cx="76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6474" tIns="48237" rIns="96474" bIns="48237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pic>
          <p:nvPicPr>
            <p:cNvPr id="50214" name="Picture 3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2" y="1768"/>
              <a:ext cx="645" cy="5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0" name="TextBox 39"/>
          <p:cNvSpPr txBox="1"/>
          <p:nvPr/>
        </p:nvSpPr>
        <p:spPr>
          <a:xfrm>
            <a:off x="304800" y="4460511"/>
            <a:ext cx="8839200" cy="430875"/>
          </a:xfrm>
          <a:prstGeom prst="rect">
            <a:avLst/>
          </a:prstGeom>
          <a:noFill/>
        </p:spPr>
        <p:txBody>
          <a:bodyPr wrap="square" lIns="91426" tIns="45714" rIns="91426" bIns="45714" rtlCol="0">
            <a:spAutoFit/>
          </a:bodyPr>
          <a:lstStyle/>
          <a:p>
            <a:pPr defTabSz="734902">
              <a:tabLst>
                <a:tab pos="1320602" algn="l"/>
              </a:tabLst>
            </a:pPr>
            <a:r>
              <a:rPr lang="en-US" sz="2200" dirty="0"/>
              <a:t>But: best module-internal result may depend on later information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259086" y="3672186"/>
            <a:ext cx="8542676" cy="2214252"/>
            <a:chOff x="259086" y="3886200"/>
            <a:chExt cx="8542676" cy="2214252"/>
          </a:xfrm>
        </p:grpSpPr>
        <p:sp>
          <p:nvSpPr>
            <p:cNvPr id="42" name="TextBox 41"/>
            <p:cNvSpPr txBox="1"/>
            <p:nvPr/>
          </p:nvSpPr>
          <p:spPr>
            <a:xfrm>
              <a:off x="2556054" y="5638799"/>
              <a:ext cx="1548794" cy="461653"/>
            </a:xfrm>
            <a:prstGeom prst="rect">
              <a:avLst/>
            </a:prstGeom>
            <a:noFill/>
          </p:spPr>
          <p:txBody>
            <a:bodyPr wrap="none" lIns="91426" tIns="45714" rIns="91426" bIns="45714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actor </a:t>
              </a:r>
              <a:r>
                <a:rPr lang="en-US" sz="1600" dirty="0">
                  <a:solidFill>
                    <a:srgbClr val="FF0000"/>
                  </a:solidFill>
                </a:rPr>
                <a:t>(IMDB)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895498" y="5638799"/>
              <a:ext cx="1906264" cy="461653"/>
            </a:xfrm>
            <a:prstGeom prst="rect">
              <a:avLst/>
            </a:prstGeom>
            <a:noFill/>
          </p:spPr>
          <p:txBody>
            <a:bodyPr wrap="none" lIns="91426" tIns="45714" rIns="91426" bIns="45714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friend </a:t>
              </a:r>
              <a:r>
                <a:rPr lang="en-US" sz="1800" dirty="0">
                  <a:solidFill>
                    <a:srgbClr val="FF0000"/>
                  </a:solidFill>
                </a:rPr>
                <a:t>(contacts)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59086" y="5334000"/>
              <a:ext cx="8171376" cy="400097"/>
            </a:xfrm>
            <a:prstGeom prst="rect">
              <a:avLst/>
            </a:prstGeom>
            <a:noFill/>
          </p:spPr>
          <p:txBody>
            <a:bodyPr wrap="none" lIns="91426" tIns="45714" rIns="91426" bIns="45714" rtlCol="0">
              <a:spAutoFit/>
            </a:bodyPr>
            <a:lstStyle/>
            <a:p>
              <a:r>
                <a:rPr lang="en-US" sz="2000" dirty="0"/>
                <a:t>“Watch [a </a:t>
              </a:r>
              <a:r>
                <a:rPr lang="en-US" sz="2000" dirty="0">
                  <a:solidFill>
                    <a:srgbClr val="FF0000"/>
                  </a:solidFill>
                </a:rPr>
                <a:t>movie</a:t>
              </a:r>
              <a:r>
                <a:rPr lang="en-US" sz="2000" dirty="0"/>
                <a:t> with Tom Cruise]”   vs.  “</a:t>
              </a:r>
              <a:r>
                <a:rPr lang="en-US" sz="2000" dirty="0">
                  <a:solidFill>
                    <a:srgbClr val="FF0000"/>
                  </a:solidFill>
                </a:rPr>
                <a:t>Watch</a:t>
              </a:r>
              <a:r>
                <a:rPr lang="en-US" sz="2000" dirty="0"/>
                <a:t> [a movie] with Sally Jones”</a:t>
              </a:r>
            </a:p>
          </p:txBody>
        </p:sp>
        <p:sp>
          <p:nvSpPr>
            <p:cNvPr id="45" name="Arc 44"/>
            <p:cNvSpPr/>
            <p:nvPr/>
          </p:nvSpPr>
          <p:spPr>
            <a:xfrm flipV="1">
              <a:off x="4419600" y="3886200"/>
              <a:ext cx="3048000" cy="533400"/>
            </a:xfrm>
            <a:prstGeom prst="arc">
              <a:avLst>
                <a:gd name="adj1" fmla="val 10737913"/>
                <a:gd name="adj2" fmla="val 0"/>
              </a:avLst>
            </a:prstGeom>
            <a:ln w="38100" cmpd="sng">
              <a:solidFill>
                <a:srgbClr val="FF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2036327" y="5958186"/>
            <a:ext cx="565987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Local ambiguities need global resolution</a:t>
            </a:r>
          </a:p>
        </p:txBody>
      </p:sp>
    </p:spTree>
    <p:extLst>
      <p:ext uri="{BB962C8B-B14F-4D97-AF65-F5344CB8AC3E}">
        <p14:creationId xmlns:p14="http://schemas.microsoft.com/office/powerpoint/2010/main" val="291193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Ambiguity strategies</a:t>
            </a:r>
          </a:p>
        </p:txBody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077200" cy="51054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>
                <a:cs typeface="+mn-cs"/>
              </a:rPr>
              <a:t>General techniques to control computation</a:t>
            </a:r>
          </a:p>
          <a:p>
            <a:pPr lvl="1" eaLnBrk="1" hangingPunct="1">
              <a:defRPr/>
            </a:pPr>
            <a:r>
              <a:rPr lang="en-US" sz="2000" b="1" dirty="0">
                <a:solidFill>
                  <a:srgbClr val="006699"/>
                </a:solidFill>
              </a:rPr>
              <a:t>Prune</a:t>
            </a:r>
            <a:r>
              <a:rPr lang="en-US" sz="2000" dirty="0"/>
              <a:t>: discard unlikely/inconsistent candidates early</a:t>
            </a:r>
          </a:p>
          <a:p>
            <a:pPr lvl="1" eaLnBrk="1" hangingPunct="1">
              <a:defRPr/>
            </a:pPr>
            <a:r>
              <a:rPr lang="en-US" sz="2000" b="1" dirty="0">
                <a:solidFill>
                  <a:srgbClr val="006699"/>
                </a:solidFill>
              </a:rPr>
              <a:t>Procrastinate</a:t>
            </a:r>
            <a:r>
              <a:rPr lang="en-US" sz="2000" dirty="0"/>
              <a:t>: underspecify, expand when needed</a:t>
            </a:r>
          </a:p>
          <a:p>
            <a:pPr lvl="1" eaLnBrk="1" hangingPunct="1">
              <a:defRPr/>
            </a:pPr>
            <a:r>
              <a:rPr lang="en-US" sz="2000" b="1" dirty="0">
                <a:solidFill>
                  <a:srgbClr val="006699"/>
                </a:solidFill>
              </a:rPr>
              <a:t>Eliminate boundaries</a:t>
            </a:r>
            <a:r>
              <a:rPr lang="en-US" sz="2000" b="1" dirty="0">
                <a:solidFill>
                  <a:srgbClr val="0000FF"/>
                </a:solidFill>
              </a:rPr>
              <a:t>: </a:t>
            </a:r>
            <a:r>
              <a:rPr lang="en-US" sz="2000" dirty="0"/>
              <a:t>merge separate constraint systems</a:t>
            </a:r>
          </a:p>
          <a:p>
            <a:pPr lvl="1" eaLnBrk="1" hangingPunct="1">
              <a:defRPr/>
            </a:pPr>
            <a:r>
              <a:rPr lang="en-US" sz="2000" b="1" dirty="0">
                <a:solidFill>
                  <a:srgbClr val="006699"/>
                </a:solidFill>
              </a:rPr>
              <a:t>Manage</a:t>
            </a:r>
            <a:r>
              <a:rPr lang="en-US" sz="2000" dirty="0"/>
              <a:t>: pack representations to share common computations</a:t>
            </a:r>
          </a:p>
          <a:p>
            <a:pPr eaLnBrk="1" hangingPunct="1">
              <a:defRPr/>
            </a:pPr>
            <a:r>
              <a:rPr lang="en-US" sz="2400" dirty="0">
                <a:cs typeface="+mn-cs"/>
              </a:rPr>
              <a:t>Special techniques can apply within modules</a:t>
            </a:r>
          </a:p>
          <a:p>
            <a:pPr lvl="1" eaLnBrk="1" hangingPunct="1">
              <a:defRPr/>
            </a:pPr>
            <a:r>
              <a:rPr lang="en-US" sz="2000" dirty="0">
                <a:cs typeface="+mn-cs"/>
              </a:rPr>
              <a:t>Make use of particular structures and methods</a:t>
            </a:r>
          </a:p>
          <a:p>
            <a:pPr lvl="2" eaLnBrk="1" hangingPunct="1">
              <a:defRPr/>
            </a:pPr>
            <a:r>
              <a:rPr lang="en-US" sz="1600" dirty="0">
                <a:cs typeface="+mn-cs"/>
              </a:rPr>
              <a:t>Word lattice, parse chart, Viterbi</a:t>
            </a:r>
          </a:p>
          <a:p>
            <a:pPr eaLnBrk="1" hangingPunct="1">
              <a:defRPr/>
            </a:pPr>
            <a:r>
              <a:rPr lang="en-US" sz="2400" dirty="0">
                <a:cs typeface="+mn-cs"/>
              </a:rPr>
              <a:t>But what happens at module interfaces?</a:t>
            </a:r>
          </a:p>
          <a:p>
            <a:pPr lvl="1" eaLnBrk="1" hangingPunct="1">
              <a:defRPr/>
            </a:pPr>
            <a:r>
              <a:rPr lang="en-US" sz="2000" dirty="0">
                <a:cs typeface="+mn-cs"/>
              </a:rPr>
              <a:t>Follow-on modules interpret special ambiguity structures of earlier components?</a:t>
            </a:r>
          </a:p>
          <a:p>
            <a:pPr lvl="1" eaLnBrk="1" hangingPunct="1">
              <a:defRPr/>
            </a:pPr>
            <a:r>
              <a:rPr lang="en-US" sz="2000" dirty="0">
                <a:cs typeface="+mn-cs"/>
              </a:rPr>
              <a:t>Full enumeration?</a:t>
            </a:r>
          </a:p>
          <a:p>
            <a:pPr lvl="1" eaLnBrk="1" hangingPunct="1">
              <a:defRPr/>
            </a:pPr>
            <a:r>
              <a:rPr lang="en-US" sz="2000" dirty="0">
                <a:cs typeface="+mn-cs"/>
              </a:rPr>
              <a:t>A separate meta-architecture for managing ambiguity?</a:t>
            </a:r>
          </a:p>
          <a:p>
            <a:pPr eaLnBrk="1" hangingPunct="1">
              <a:defRPr/>
            </a:pPr>
            <a:endParaRPr lang="en-US" dirty="0">
              <a:cs typeface="+mn-cs"/>
            </a:endParaRPr>
          </a:p>
          <a:p>
            <a:pPr lvl="1" eaLnBrk="1" hangingPunct="1">
              <a:defRPr/>
            </a:pPr>
            <a:endParaRPr lang="en-US" sz="20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0972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0010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Pruning </a:t>
            </a:r>
            <a:r>
              <a:rPr lang="en-US" dirty="0">
                <a:ea typeface="ヒラギノ角ゴ Pro W3" charset="0"/>
                <a:cs typeface="ヒラギノ角ゴ Pro W3" charset="0"/>
              </a:rPr>
              <a:t>⇒ Premature disambiguation</a:t>
            </a:r>
            <a:endParaRPr lang="en-US" dirty="0">
              <a:cs typeface="+mj-cs"/>
            </a:endParaRPr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077200" cy="4572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>
                <a:cs typeface="+mn-cs"/>
              </a:rPr>
              <a:t>Typical approach:  Use heuristics to kill as soon as possible</a:t>
            </a:r>
          </a:p>
        </p:txBody>
      </p:sp>
      <p:sp>
        <p:nvSpPr>
          <p:cNvPr id="473092" name="Text Box 4"/>
          <p:cNvSpPr txBox="1">
            <a:spLocks noChangeArrowheads="1"/>
          </p:cNvSpPr>
          <p:nvPr/>
        </p:nvSpPr>
        <p:spPr bwMode="auto">
          <a:xfrm rot="5400000">
            <a:off x="157957" y="3952081"/>
            <a:ext cx="1887538" cy="409575"/>
          </a:xfrm>
          <a:prstGeom prst="rect">
            <a:avLst/>
          </a:prstGeom>
          <a:solidFill>
            <a:srgbClr val="FDB1A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6474" tIns="48237" rIns="96474" bIns="48237"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sz="2000" dirty="0">
                <a:cs typeface="+mn-cs"/>
              </a:rPr>
              <a:t>Speech, Tokens</a:t>
            </a:r>
          </a:p>
        </p:txBody>
      </p:sp>
      <p:sp>
        <p:nvSpPr>
          <p:cNvPr id="473093" name="Text Box 5"/>
          <p:cNvSpPr txBox="1">
            <a:spLocks noChangeArrowheads="1"/>
          </p:cNvSpPr>
          <p:nvPr/>
        </p:nvSpPr>
        <p:spPr bwMode="auto">
          <a:xfrm rot="5400000">
            <a:off x="1774032" y="3952081"/>
            <a:ext cx="1887538" cy="409575"/>
          </a:xfrm>
          <a:prstGeom prst="rect">
            <a:avLst/>
          </a:prstGeom>
          <a:solidFill>
            <a:srgbClr val="FDB1A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6474" tIns="48237" rIns="96474" bIns="48237"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sz="2000">
                <a:cs typeface="+mn-cs"/>
              </a:rPr>
              <a:t>Morphology</a:t>
            </a:r>
          </a:p>
        </p:txBody>
      </p:sp>
      <p:sp>
        <p:nvSpPr>
          <p:cNvPr id="473094" name="Text Box 6"/>
          <p:cNvSpPr txBox="1">
            <a:spLocks noChangeArrowheads="1"/>
          </p:cNvSpPr>
          <p:nvPr/>
        </p:nvSpPr>
        <p:spPr bwMode="auto">
          <a:xfrm rot="5400000">
            <a:off x="3390107" y="3952081"/>
            <a:ext cx="1887538" cy="409575"/>
          </a:xfrm>
          <a:prstGeom prst="rect">
            <a:avLst/>
          </a:prstGeom>
          <a:solidFill>
            <a:srgbClr val="FDB1A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6474" tIns="48237" rIns="96474" bIns="48237"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sz="2000">
                <a:cs typeface="+mn-cs"/>
              </a:rPr>
              <a:t>Syntax</a:t>
            </a:r>
          </a:p>
        </p:txBody>
      </p:sp>
      <p:sp>
        <p:nvSpPr>
          <p:cNvPr id="473095" name="Text Box 7"/>
          <p:cNvSpPr txBox="1">
            <a:spLocks noChangeArrowheads="1"/>
          </p:cNvSpPr>
          <p:nvPr/>
        </p:nvSpPr>
        <p:spPr bwMode="auto">
          <a:xfrm rot="5400000">
            <a:off x="5006182" y="3952081"/>
            <a:ext cx="1887538" cy="409575"/>
          </a:xfrm>
          <a:prstGeom prst="rect">
            <a:avLst/>
          </a:prstGeom>
          <a:solidFill>
            <a:srgbClr val="FDB1A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6474" tIns="48237" rIns="96474" bIns="48237"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sz="2000">
                <a:cs typeface="+mn-cs"/>
              </a:rPr>
              <a:t>Semantics</a:t>
            </a:r>
          </a:p>
        </p:txBody>
      </p:sp>
      <p:sp>
        <p:nvSpPr>
          <p:cNvPr id="473096" name="Text Box 8"/>
          <p:cNvSpPr txBox="1">
            <a:spLocks noChangeArrowheads="1"/>
          </p:cNvSpPr>
          <p:nvPr/>
        </p:nvSpPr>
        <p:spPr bwMode="auto">
          <a:xfrm rot="5400000">
            <a:off x="6623844" y="3952081"/>
            <a:ext cx="1887538" cy="409575"/>
          </a:xfrm>
          <a:prstGeom prst="rect">
            <a:avLst/>
          </a:prstGeom>
          <a:solidFill>
            <a:srgbClr val="FDB1A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6474" tIns="48237" rIns="96474" bIns="48237"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sz="2000">
                <a:cs typeface="+mn-cs"/>
              </a:rPr>
              <a:t>Knowledge</a:t>
            </a:r>
          </a:p>
        </p:txBody>
      </p:sp>
      <p:sp>
        <p:nvSpPr>
          <p:cNvPr id="473097" name="Line 9"/>
          <p:cNvSpPr>
            <a:spLocks noChangeShapeType="1"/>
          </p:cNvSpPr>
          <p:nvPr/>
        </p:nvSpPr>
        <p:spPr bwMode="auto">
          <a:xfrm>
            <a:off x="304800" y="4146550"/>
            <a:ext cx="592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474" tIns="48237" rIns="96474" bIns="48237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3098" name="Line 10"/>
          <p:cNvSpPr>
            <a:spLocks noChangeShapeType="1"/>
          </p:cNvSpPr>
          <p:nvPr/>
        </p:nvSpPr>
        <p:spPr bwMode="auto">
          <a:xfrm flipV="1">
            <a:off x="1306513" y="3994150"/>
            <a:ext cx="12065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474" tIns="48237" rIns="96474" bIns="48237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3099" name="Line 11"/>
          <p:cNvSpPr>
            <a:spLocks noChangeShapeType="1"/>
          </p:cNvSpPr>
          <p:nvPr/>
        </p:nvSpPr>
        <p:spPr bwMode="auto">
          <a:xfrm>
            <a:off x="1306513" y="4146550"/>
            <a:ext cx="1206500" cy="228600"/>
          </a:xfrm>
          <a:prstGeom prst="line">
            <a:avLst/>
          </a:prstGeom>
          <a:noFill/>
          <a:ln w="12700">
            <a:solidFill>
              <a:srgbClr val="D1C5C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474" tIns="48237" rIns="96474" bIns="48237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3100" name="Line 12"/>
          <p:cNvSpPr>
            <a:spLocks noChangeShapeType="1"/>
          </p:cNvSpPr>
          <p:nvPr/>
        </p:nvSpPr>
        <p:spPr bwMode="auto">
          <a:xfrm flipV="1">
            <a:off x="2922588" y="3613150"/>
            <a:ext cx="12065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474" tIns="48237" rIns="96474" bIns="48237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3101" name="Line 13"/>
          <p:cNvSpPr>
            <a:spLocks noChangeShapeType="1"/>
          </p:cNvSpPr>
          <p:nvPr/>
        </p:nvSpPr>
        <p:spPr bwMode="auto">
          <a:xfrm>
            <a:off x="2922588" y="3994150"/>
            <a:ext cx="1206500" cy="0"/>
          </a:xfrm>
          <a:prstGeom prst="line">
            <a:avLst/>
          </a:prstGeom>
          <a:noFill/>
          <a:ln w="12700">
            <a:solidFill>
              <a:srgbClr val="D1C5C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474" tIns="48237" rIns="96474" bIns="48237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3102" name="Line 14"/>
          <p:cNvSpPr>
            <a:spLocks noChangeShapeType="1"/>
          </p:cNvSpPr>
          <p:nvPr/>
        </p:nvSpPr>
        <p:spPr bwMode="auto">
          <a:xfrm>
            <a:off x="2922588" y="4344988"/>
            <a:ext cx="1206500" cy="0"/>
          </a:xfrm>
          <a:prstGeom prst="line">
            <a:avLst/>
          </a:prstGeom>
          <a:noFill/>
          <a:ln w="12700">
            <a:solidFill>
              <a:srgbClr val="D1C5C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474" tIns="48237" rIns="96474" bIns="48237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3103" name="Line 15"/>
          <p:cNvSpPr>
            <a:spLocks noChangeShapeType="1"/>
          </p:cNvSpPr>
          <p:nvPr/>
        </p:nvSpPr>
        <p:spPr bwMode="auto">
          <a:xfrm>
            <a:off x="2922588" y="4344988"/>
            <a:ext cx="1206500" cy="334962"/>
          </a:xfrm>
          <a:prstGeom prst="line">
            <a:avLst/>
          </a:prstGeom>
          <a:noFill/>
          <a:ln w="12700">
            <a:solidFill>
              <a:srgbClr val="D1C5C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474" tIns="48237" rIns="96474" bIns="48237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3104" name="Line 16"/>
          <p:cNvSpPr>
            <a:spLocks noChangeShapeType="1"/>
          </p:cNvSpPr>
          <p:nvPr/>
        </p:nvSpPr>
        <p:spPr bwMode="auto">
          <a:xfrm>
            <a:off x="4538663" y="4024313"/>
            <a:ext cx="1206500" cy="0"/>
          </a:xfrm>
          <a:prstGeom prst="line">
            <a:avLst/>
          </a:prstGeom>
          <a:noFill/>
          <a:ln w="12700">
            <a:solidFill>
              <a:srgbClr val="D1C5C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474" tIns="48237" rIns="96474" bIns="48237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3105" name="Line 17"/>
          <p:cNvSpPr>
            <a:spLocks noChangeShapeType="1"/>
          </p:cNvSpPr>
          <p:nvPr/>
        </p:nvSpPr>
        <p:spPr bwMode="auto">
          <a:xfrm>
            <a:off x="4538663" y="4375150"/>
            <a:ext cx="1206500" cy="0"/>
          </a:xfrm>
          <a:prstGeom prst="line">
            <a:avLst/>
          </a:prstGeom>
          <a:noFill/>
          <a:ln w="12700">
            <a:solidFill>
              <a:srgbClr val="D1C5C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474" tIns="48237" rIns="96474" bIns="48237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3106" name="Line 18"/>
          <p:cNvSpPr>
            <a:spLocks noChangeShapeType="1"/>
          </p:cNvSpPr>
          <p:nvPr/>
        </p:nvSpPr>
        <p:spPr bwMode="auto">
          <a:xfrm>
            <a:off x="4538663" y="3613150"/>
            <a:ext cx="1206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474" tIns="48237" rIns="96474" bIns="48237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3107" name="Line 19"/>
          <p:cNvSpPr>
            <a:spLocks noChangeShapeType="1"/>
          </p:cNvSpPr>
          <p:nvPr/>
        </p:nvSpPr>
        <p:spPr bwMode="auto">
          <a:xfrm>
            <a:off x="4538663" y="4679950"/>
            <a:ext cx="1206500" cy="0"/>
          </a:xfrm>
          <a:prstGeom prst="line">
            <a:avLst/>
          </a:prstGeom>
          <a:noFill/>
          <a:ln w="12700">
            <a:solidFill>
              <a:srgbClr val="D1C5C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474" tIns="48237" rIns="96474" bIns="48237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3108" name="Line 20"/>
          <p:cNvSpPr>
            <a:spLocks noChangeShapeType="1"/>
          </p:cNvSpPr>
          <p:nvPr/>
        </p:nvSpPr>
        <p:spPr bwMode="auto">
          <a:xfrm>
            <a:off x="4538663" y="4679950"/>
            <a:ext cx="1206500" cy="152400"/>
          </a:xfrm>
          <a:prstGeom prst="line">
            <a:avLst/>
          </a:prstGeom>
          <a:noFill/>
          <a:ln w="12700">
            <a:solidFill>
              <a:srgbClr val="D1C5C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474" tIns="48237" rIns="96474" bIns="48237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3109" name="Line 21"/>
          <p:cNvSpPr>
            <a:spLocks noChangeShapeType="1"/>
          </p:cNvSpPr>
          <p:nvPr/>
        </p:nvSpPr>
        <p:spPr bwMode="auto">
          <a:xfrm flipV="1">
            <a:off x="4538663" y="3384550"/>
            <a:ext cx="1206500" cy="209550"/>
          </a:xfrm>
          <a:prstGeom prst="line">
            <a:avLst/>
          </a:prstGeom>
          <a:noFill/>
          <a:ln w="12700">
            <a:solidFill>
              <a:srgbClr val="D1C5C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474" tIns="48237" rIns="96474" bIns="48237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3110" name="Line 22"/>
          <p:cNvSpPr>
            <a:spLocks noChangeShapeType="1"/>
          </p:cNvSpPr>
          <p:nvPr/>
        </p:nvSpPr>
        <p:spPr bwMode="auto">
          <a:xfrm flipV="1">
            <a:off x="4538663" y="3814763"/>
            <a:ext cx="1206500" cy="209550"/>
          </a:xfrm>
          <a:prstGeom prst="line">
            <a:avLst/>
          </a:prstGeom>
          <a:noFill/>
          <a:ln w="12700">
            <a:solidFill>
              <a:srgbClr val="D1C5C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474" tIns="48237" rIns="96474" bIns="48237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3111" name="Line 23"/>
          <p:cNvSpPr>
            <a:spLocks noChangeShapeType="1"/>
          </p:cNvSpPr>
          <p:nvPr/>
        </p:nvSpPr>
        <p:spPr bwMode="auto">
          <a:xfrm>
            <a:off x="4538663" y="4375150"/>
            <a:ext cx="1206500" cy="152400"/>
          </a:xfrm>
          <a:prstGeom prst="line">
            <a:avLst/>
          </a:prstGeom>
          <a:noFill/>
          <a:ln w="12700">
            <a:solidFill>
              <a:srgbClr val="D1C5C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474" tIns="48237" rIns="96474" bIns="48237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3112" name="Line 24"/>
          <p:cNvSpPr>
            <a:spLocks noChangeShapeType="1"/>
          </p:cNvSpPr>
          <p:nvPr/>
        </p:nvSpPr>
        <p:spPr bwMode="auto">
          <a:xfrm>
            <a:off x="6154738" y="3948113"/>
            <a:ext cx="1206500" cy="0"/>
          </a:xfrm>
          <a:prstGeom prst="line">
            <a:avLst/>
          </a:prstGeom>
          <a:noFill/>
          <a:ln w="12700">
            <a:solidFill>
              <a:srgbClr val="D1C5C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474" tIns="48237" rIns="96474" bIns="48237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3113" name="Line 25"/>
          <p:cNvSpPr>
            <a:spLocks noChangeShapeType="1"/>
          </p:cNvSpPr>
          <p:nvPr/>
        </p:nvSpPr>
        <p:spPr bwMode="auto">
          <a:xfrm>
            <a:off x="6154738" y="4298950"/>
            <a:ext cx="1206500" cy="0"/>
          </a:xfrm>
          <a:prstGeom prst="line">
            <a:avLst/>
          </a:prstGeom>
          <a:noFill/>
          <a:ln w="12700">
            <a:solidFill>
              <a:srgbClr val="D1C5C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474" tIns="48237" rIns="96474" bIns="48237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3114" name="Line 26"/>
          <p:cNvSpPr>
            <a:spLocks noChangeShapeType="1"/>
          </p:cNvSpPr>
          <p:nvPr/>
        </p:nvSpPr>
        <p:spPr bwMode="auto">
          <a:xfrm>
            <a:off x="6154738" y="3536950"/>
            <a:ext cx="1206500" cy="0"/>
          </a:xfrm>
          <a:prstGeom prst="line">
            <a:avLst/>
          </a:prstGeom>
          <a:noFill/>
          <a:ln w="12700">
            <a:solidFill>
              <a:srgbClr val="D1C5C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474" tIns="48237" rIns="96474" bIns="48237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3115" name="Line 27"/>
          <p:cNvSpPr>
            <a:spLocks noChangeShapeType="1"/>
          </p:cNvSpPr>
          <p:nvPr/>
        </p:nvSpPr>
        <p:spPr bwMode="auto">
          <a:xfrm>
            <a:off x="6154738" y="4603750"/>
            <a:ext cx="1206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474" tIns="48237" rIns="96474" bIns="48237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3116" name="Line 28"/>
          <p:cNvSpPr>
            <a:spLocks noChangeShapeType="1"/>
          </p:cNvSpPr>
          <p:nvPr/>
        </p:nvSpPr>
        <p:spPr bwMode="auto">
          <a:xfrm>
            <a:off x="6154738" y="4603750"/>
            <a:ext cx="12065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474" tIns="48237" rIns="96474" bIns="48237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3117" name="Line 29"/>
          <p:cNvSpPr>
            <a:spLocks noChangeShapeType="1"/>
          </p:cNvSpPr>
          <p:nvPr/>
        </p:nvSpPr>
        <p:spPr bwMode="auto">
          <a:xfrm flipV="1">
            <a:off x="6154738" y="3308350"/>
            <a:ext cx="1206500" cy="209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474" tIns="48237" rIns="96474" bIns="48237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3118" name="Line 30"/>
          <p:cNvSpPr>
            <a:spLocks noChangeShapeType="1"/>
          </p:cNvSpPr>
          <p:nvPr/>
        </p:nvSpPr>
        <p:spPr bwMode="auto">
          <a:xfrm flipV="1">
            <a:off x="6154738" y="3738563"/>
            <a:ext cx="1206500" cy="209550"/>
          </a:xfrm>
          <a:prstGeom prst="line">
            <a:avLst/>
          </a:prstGeom>
          <a:noFill/>
          <a:ln w="12700">
            <a:solidFill>
              <a:srgbClr val="D1C5C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474" tIns="48237" rIns="96474" bIns="48237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3119" name="Line 31"/>
          <p:cNvSpPr>
            <a:spLocks noChangeShapeType="1"/>
          </p:cNvSpPr>
          <p:nvPr/>
        </p:nvSpPr>
        <p:spPr bwMode="auto">
          <a:xfrm>
            <a:off x="6154738" y="4298950"/>
            <a:ext cx="1206500" cy="152400"/>
          </a:xfrm>
          <a:prstGeom prst="line">
            <a:avLst/>
          </a:prstGeom>
          <a:noFill/>
          <a:ln w="12700">
            <a:solidFill>
              <a:srgbClr val="D1C5C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474" tIns="48237" rIns="96474" bIns="48237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3120" name="Line 32"/>
          <p:cNvSpPr>
            <a:spLocks noChangeShapeType="1"/>
          </p:cNvSpPr>
          <p:nvPr/>
        </p:nvSpPr>
        <p:spPr bwMode="auto">
          <a:xfrm>
            <a:off x="6154738" y="4252913"/>
            <a:ext cx="1206500" cy="0"/>
          </a:xfrm>
          <a:prstGeom prst="line">
            <a:avLst/>
          </a:prstGeom>
          <a:noFill/>
          <a:ln w="12700">
            <a:solidFill>
              <a:srgbClr val="D1C5C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474" tIns="48237" rIns="96474" bIns="48237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3121" name="Line 33"/>
          <p:cNvSpPr>
            <a:spLocks noChangeShapeType="1"/>
          </p:cNvSpPr>
          <p:nvPr/>
        </p:nvSpPr>
        <p:spPr bwMode="auto">
          <a:xfrm>
            <a:off x="6154738" y="4603750"/>
            <a:ext cx="1206500" cy="0"/>
          </a:xfrm>
          <a:prstGeom prst="line">
            <a:avLst/>
          </a:prstGeom>
          <a:noFill/>
          <a:ln w="12700">
            <a:solidFill>
              <a:srgbClr val="D1C5C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474" tIns="48237" rIns="96474" bIns="48237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3122" name="Line 34"/>
          <p:cNvSpPr>
            <a:spLocks noChangeShapeType="1"/>
          </p:cNvSpPr>
          <p:nvPr/>
        </p:nvSpPr>
        <p:spPr bwMode="auto">
          <a:xfrm>
            <a:off x="6154738" y="3841750"/>
            <a:ext cx="1206500" cy="0"/>
          </a:xfrm>
          <a:prstGeom prst="line">
            <a:avLst/>
          </a:prstGeom>
          <a:noFill/>
          <a:ln w="12700">
            <a:solidFill>
              <a:srgbClr val="D1C5C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474" tIns="48237" rIns="96474" bIns="48237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3123" name="Line 35"/>
          <p:cNvSpPr>
            <a:spLocks noChangeShapeType="1"/>
          </p:cNvSpPr>
          <p:nvPr/>
        </p:nvSpPr>
        <p:spPr bwMode="auto">
          <a:xfrm>
            <a:off x="6154738" y="4908550"/>
            <a:ext cx="1206500" cy="0"/>
          </a:xfrm>
          <a:prstGeom prst="line">
            <a:avLst/>
          </a:prstGeom>
          <a:noFill/>
          <a:ln w="12700">
            <a:solidFill>
              <a:srgbClr val="D1C5C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474" tIns="48237" rIns="96474" bIns="48237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3124" name="Line 36"/>
          <p:cNvSpPr>
            <a:spLocks noChangeShapeType="1"/>
          </p:cNvSpPr>
          <p:nvPr/>
        </p:nvSpPr>
        <p:spPr bwMode="auto">
          <a:xfrm>
            <a:off x="6154738" y="4908550"/>
            <a:ext cx="1206500" cy="152400"/>
          </a:xfrm>
          <a:prstGeom prst="line">
            <a:avLst/>
          </a:prstGeom>
          <a:noFill/>
          <a:ln w="12700">
            <a:solidFill>
              <a:srgbClr val="D1C5C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474" tIns="48237" rIns="96474" bIns="48237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3125" name="Line 37"/>
          <p:cNvSpPr>
            <a:spLocks noChangeShapeType="1"/>
          </p:cNvSpPr>
          <p:nvPr/>
        </p:nvSpPr>
        <p:spPr bwMode="auto">
          <a:xfrm flipV="1">
            <a:off x="6154738" y="3613150"/>
            <a:ext cx="1206500" cy="209550"/>
          </a:xfrm>
          <a:prstGeom prst="line">
            <a:avLst/>
          </a:prstGeom>
          <a:noFill/>
          <a:ln w="12700">
            <a:solidFill>
              <a:srgbClr val="D1C5C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474" tIns="48237" rIns="96474" bIns="48237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3126" name="Line 38"/>
          <p:cNvSpPr>
            <a:spLocks noChangeShapeType="1"/>
          </p:cNvSpPr>
          <p:nvPr/>
        </p:nvSpPr>
        <p:spPr bwMode="auto">
          <a:xfrm flipV="1">
            <a:off x="6154738" y="4043363"/>
            <a:ext cx="1206500" cy="209550"/>
          </a:xfrm>
          <a:prstGeom prst="line">
            <a:avLst/>
          </a:prstGeom>
          <a:noFill/>
          <a:ln w="12700">
            <a:solidFill>
              <a:srgbClr val="D1C5C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474" tIns="48237" rIns="96474" bIns="48237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3127" name="Line 39"/>
          <p:cNvSpPr>
            <a:spLocks noChangeShapeType="1"/>
          </p:cNvSpPr>
          <p:nvPr/>
        </p:nvSpPr>
        <p:spPr bwMode="auto">
          <a:xfrm>
            <a:off x="6154738" y="4603750"/>
            <a:ext cx="1206500" cy="152400"/>
          </a:xfrm>
          <a:prstGeom prst="line">
            <a:avLst/>
          </a:prstGeom>
          <a:noFill/>
          <a:ln w="12700">
            <a:solidFill>
              <a:srgbClr val="D1C5C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474" tIns="48237" rIns="96474" bIns="48237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3128" name="Oval 40"/>
          <p:cNvSpPr>
            <a:spLocks noChangeArrowheads="1"/>
          </p:cNvSpPr>
          <p:nvPr/>
        </p:nvSpPr>
        <p:spPr bwMode="auto">
          <a:xfrm>
            <a:off x="8153400" y="3213100"/>
            <a:ext cx="533400" cy="3048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474" tIns="48237" rIns="96474" bIns="48237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3129" name="Line 41"/>
          <p:cNvSpPr>
            <a:spLocks noChangeShapeType="1"/>
          </p:cNvSpPr>
          <p:nvPr/>
        </p:nvSpPr>
        <p:spPr bwMode="auto">
          <a:xfrm>
            <a:off x="7772400" y="338455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474" tIns="48237" rIns="96474" bIns="48237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3130" name="Text Box 42"/>
          <p:cNvSpPr txBox="1">
            <a:spLocks noChangeArrowheads="1"/>
          </p:cNvSpPr>
          <p:nvPr/>
        </p:nvSpPr>
        <p:spPr bwMode="auto">
          <a:xfrm>
            <a:off x="3581400" y="3729038"/>
            <a:ext cx="37941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474" tIns="48237" rIns="96474" bIns="48237"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>
                <a:solidFill>
                  <a:schemeClr val="hlink"/>
                </a:solidFill>
                <a:latin typeface="Geneva" charset="0"/>
                <a:cs typeface="+mn-cs"/>
              </a:rPr>
              <a:t>X</a:t>
            </a:r>
            <a:endParaRPr lang="en-US" sz="1200">
              <a:cs typeface="+mn-cs"/>
            </a:endParaRPr>
          </a:p>
        </p:txBody>
      </p:sp>
      <p:sp>
        <p:nvSpPr>
          <p:cNvPr id="473131" name="Text Box 43"/>
          <p:cNvSpPr txBox="1">
            <a:spLocks noChangeArrowheads="1"/>
          </p:cNvSpPr>
          <p:nvPr/>
        </p:nvSpPr>
        <p:spPr bwMode="auto">
          <a:xfrm>
            <a:off x="1905000" y="4024313"/>
            <a:ext cx="37941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474" tIns="48237" rIns="96474" bIns="48237"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>
                <a:solidFill>
                  <a:schemeClr val="hlink"/>
                </a:solidFill>
                <a:latin typeface="Geneva" charset="0"/>
                <a:cs typeface="+mn-cs"/>
              </a:rPr>
              <a:t>X</a:t>
            </a:r>
            <a:endParaRPr lang="en-US" sz="1200">
              <a:cs typeface="+mn-cs"/>
            </a:endParaRPr>
          </a:p>
        </p:txBody>
      </p:sp>
      <p:sp>
        <p:nvSpPr>
          <p:cNvPr id="473132" name="Text Box 44"/>
          <p:cNvSpPr txBox="1">
            <a:spLocks noChangeArrowheads="1"/>
          </p:cNvSpPr>
          <p:nvPr/>
        </p:nvSpPr>
        <p:spPr bwMode="auto">
          <a:xfrm>
            <a:off x="5257800" y="3200400"/>
            <a:ext cx="37941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474" tIns="48237" rIns="96474" bIns="48237"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>
                <a:solidFill>
                  <a:schemeClr val="hlink"/>
                </a:solidFill>
                <a:latin typeface="Geneva" charset="0"/>
                <a:cs typeface="+mn-cs"/>
              </a:rPr>
              <a:t>X</a:t>
            </a:r>
            <a:endParaRPr lang="en-US" sz="1200">
              <a:cs typeface="+mn-cs"/>
            </a:endParaRPr>
          </a:p>
        </p:txBody>
      </p:sp>
      <p:grpSp>
        <p:nvGrpSpPr>
          <p:cNvPr id="54316" name="Group 45"/>
          <p:cNvGrpSpPr>
            <a:grpSpLocks/>
          </p:cNvGrpSpPr>
          <p:nvPr/>
        </p:nvGrpSpPr>
        <p:grpSpPr bwMode="auto">
          <a:xfrm>
            <a:off x="1905000" y="2255838"/>
            <a:ext cx="3124200" cy="1549400"/>
            <a:chOff x="1200" y="1136"/>
            <a:chExt cx="1968" cy="976"/>
          </a:xfrm>
        </p:grpSpPr>
        <p:sp>
          <p:nvSpPr>
            <p:cNvPr id="473134" name="Oval 46"/>
            <p:cNvSpPr>
              <a:spLocks noChangeArrowheads="1"/>
            </p:cNvSpPr>
            <p:nvPr/>
          </p:nvSpPr>
          <p:spPr bwMode="auto">
            <a:xfrm>
              <a:off x="1262" y="1136"/>
              <a:ext cx="948" cy="340"/>
            </a:xfrm>
            <a:prstGeom prst="ellipse">
              <a:avLst/>
            </a:prstGeom>
            <a:solidFill>
              <a:srgbClr val="FDE99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6474" tIns="48237" rIns="96474" bIns="48237" anchor="ctr">
              <a:spAutoFit/>
            </a:bodyPr>
            <a:lstStyle/>
            <a:p>
              <a:pPr algn="ctr" eaLnBrk="0" hangingPunct="0">
                <a:spcBef>
                  <a:spcPct val="30000"/>
                </a:spcBef>
                <a:defRPr/>
              </a:pPr>
              <a:r>
                <a:rPr lang="en-US" sz="2000">
                  <a:cs typeface="+mn-cs"/>
                </a:rPr>
                <a:t>Statistics</a:t>
              </a:r>
            </a:p>
          </p:txBody>
        </p:sp>
        <p:sp>
          <p:nvSpPr>
            <p:cNvPr id="473135" name="Arc 47"/>
            <p:cNvSpPr>
              <a:spLocks/>
            </p:cNvSpPr>
            <p:nvPr/>
          </p:nvSpPr>
          <p:spPr bwMode="auto">
            <a:xfrm flipH="1">
              <a:off x="1200" y="1436"/>
              <a:ext cx="239" cy="6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6474" tIns="48237" rIns="96474" bIns="48237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73136" name="Arc 48"/>
            <p:cNvSpPr>
              <a:spLocks/>
            </p:cNvSpPr>
            <p:nvPr/>
          </p:nvSpPr>
          <p:spPr bwMode="auto">
            <a:xfrm>
              <a:off x="1872" y="1476"/>
              <a:ext cx="384" cy="54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6474" tIns="48237" rIns="96474" bIns="48237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73137" name="Arc 49"/>
            <p:cNvSpPr>
              <a:spLocks/>
            </p:cNvSpPr>
            <p:nvPr/>
          </p:nvSpPr>
          <p:spPr bwMode="auto">
            <a:xfrm>
              <a:off x="2208" y="1344"/>
              <a:ext cx="960" cy="37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6474" tIns="48237" rIns="96474" bIns="48237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473138" name="Group 50"/>
          <p:cNvGrpSpPr>
            <a:grpSpLocks/>
          </p:cNvGrpSpPr>
          <p:nvPr/>
        </p:nvGrpSpPr>
        <p:grpSpPr bwMode="auto">
          <a:xfrm>
            <a:off x="1306513" y="4146550"/>
            <a:ext cx="7380287" cy="725488"/>
            <a:chOff x="823" y="3194"/>
            <a:chExt cx="4649" cy="457"/>
          </a:xfrm>
        </p:grpSpPr>
        <p:sp>
          <p:nvSpPr>
            <p:cNvPr id="473139" name="Line 51"/>
            <p:cNvSpPr>
              <a:spLocks noChangeShapeType="1"/>
            </p:cNvSpPr>
            <p:nvPr/>
          </p:nvSpPr>
          <p:spPr bwMode="auto">
            <a:xfrm>
              <a:off x="823" y="3194"/>
              <a:ext cx="760" cy="144"/>
            </a:xfrm>
            <a:prstGeom prst="line">
              <a:avLst/>
            </a:prstGeom>
            <a:noFill/>
            <a:ln w="28575">
              <a:solidFill>
                <a:srgbClr val="006ACA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6474" tIns="48237" rIns="96474" bIns="48237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73140" name="Line 52"/>
            <p:cNvSpPr>
              <a:spLocks noChangeShapeType="1"/>
            </p:cNvSpPr>
            <p:nvPr/>
          </p:nvSpPr>
          <p:spPr bwMode="auto">
            <a:xfrm>
              <a:off x="1841" y="3319"/>
              <a:ext cx="760" cy="0"/>
            </a:xfrm>
            <a:prstGeom prst="line">
              <a:avLst/>
            </a:prstGeom>
            <a:noFill/>
            <a:ln w="28575">
              <a:solidFill>
                <a:srgbClr val="006ACA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6474" tIns="48237" rIns="96474" bIns="48237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73141" name="Line 53"/>
            <p:cNvSpPr>
              <a:spLocks noChangeShapeType="1"/>
            </p:cNvSpPr>
            <p:nvPr/>
          </p:nvSpPr>
          <p:spPr bwMode="auto">
            <a:xfrm>
              <a:off x="2859" y="3338"/>
              <a:ext cx="760" cy="96"/>
            </a:xfrm>
            <a:prstGeom prst="line">
              <a:avLst/>
            </a:prstGeom>
            <a:noFill/>
            <a:ln w="28575">
              <a:solidFill>
                <a:srgbClr val="006ACA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6474" tIns="48237" rIns="96474" bIns="48237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73142" name="Line 54"/>
            <p:cNvSpPr>
              <a:spLocks noChangeShapeType="1"/>
            </p:cNvSpPr>
            <p:nvPr/>
          </p:nvSpPr>
          <p:spPr bwMode="auto">
            <a:xfrm>
              <a:off x="3877" y="3482"/>
              <a:ext cx="760" cy="96"/>
            </a:xfrm>
            <a:prstGeom prst="line">
              <a:avLst/>
            </a:prstGeom>
            <a:noFill/>
            <a:ln w="28575">
              <a:solidFill>
                <a:srgbClr val="006ACA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6474" tIns="48237" rIns="96474" bIns="48237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73143" name="Oval 55"/>
            <p:cNvSpPr>
              <a:spLocks noChangeArrowheads="1"/>
            </p:cNvSpPr>
            <p:nvPr/>
          </p:nvSpPr>
          <p:spPr bwMode="auto">
            <a:xfrm>
              <a:off x="5136" y="3459"/>
              <a:ext cx="336" cy="192"/>
            </a:xfrm>
            <a:prstGeom prst="ellipse">
              <a:avLst/>
            </a:prstGeom>
            <a:solidFill>
              <a:srgbClr val="006AC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6474" tIns="48237" rIns="96474" bIns="48237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73144" name="Line 56"/>
            <p:cNvSpPr>
              <a:spLocks noChangeShapeType="1"/>
            </p:cNvSpPr>
            <p:nvPr/>
          </p:nvSpPr>
          <p:spPr bwMode="auto">
            <a:xfrm>
              <a:off x="4896" y="3567"/>
              <a:ext cx="240" cy="0"/>
            </a:xfrm>
            <a:prstGeom prst="line">
              <a:avLst/>
            </a:prstGeom>
            <a:noFill/>
            <a:ln w="28575">
              <a:solidFill>
                <a:srgbClr val="006ACA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6474" tIns="48237" rIns="96474" bIns="48237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473145" name="Group 57"/>
          <p:cNvGrpSpPr>
            <a:grpSpLocks/>
          </p:cNvGrpSpPr>
          <p:nvPr/>
        </p:nvGrpSpPr>
        <p:grpSpPr bwMode="auto">
          <a:xfrm>
            <a:off x="533400" y="1662113"/>
            <a:ext cx="8382000" cy="2198687"/>
            <a:chOff x="432" y="1047"/>
            <a:chExt cx="5280" cy="1385"/>
          </a:xfrm>
        </p:grpSpPr>
        <p:sp>
          <p:nvSpPr>
            <p:cNvPr id="473146" name="Text Box 58"/>
            <p:cNvSpPr txBox="1">
              <a:spLocks noChangeArrowheads="1"/>
            </p:cNvSpPr>
            <p:nvPr/>
          </p:nvSpPr>
          <p:spPr bwMode="auto">
            <a:xfrm>
              <a:off x="3313" y="2132"/>
              <a:ext cx="239" cy="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6474" tIns="48237" rIns="96474" bIns="48237" anchor="ctr">
              <a:spAutoFit/>
            </a:bodyPr>
            <a:lstStyle/>
            <a:p>
              <a:pPr algn="ctr" eaLnBrk="0" hangingPunct="0">
                <a:spcBef>
                  <a:spcPct val="30000"/>
                </a:spcBef>
                <a:defRPr/>
              </a:pPr>
              <a:r>
                <a:rPr lang="en-US" dirty="0">
                  <a:solidFill>
                    <a:srgbClr val="FF0000"/>
                  </a:solidFill>
                  <a:latin typeface="Geneva" charset="0"/>
                  <a:cs typeface="+mn-cs"/>
                </a:rPr>
                <a:t>X</a:t>
              </a:r>
              <a:endParaRPr lang="en-US" sz="1200" dirty="0">
                <a:solidFill>
                  <a:srgbClr val="FF0000"/>
                </a:solidFill>
                <a:cs typeface="+mn-cs"/>
              </a:endParaRPr>
            </a:p>
          </p:txBody>
        </p:sp>
        <p:sp>
          <p:nvSpPr>
            <p:cNvPr id="473147" name="Rectangle 59"/>
            <p:cNvSpPr>
              <a:spLocks noChangeArrowheads="1"/>
            </p:cNvSpPr>
            <p:nvPr/>
          </p:nvSpPr>
          <p:spPr bwMode="auto">
            <a:xfrm>
              <a:off x="432" y="1047"/>
              <a:ext cx="5280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indent="-342900" algn="l">
                <a:spcBef>
                  <a:spcPct val="20000"/>
                </a:spcBef>
                <a:buFont typeface="Wingdings" charset="2"/>
                <a:buChar char="§"/>
              </a:pPr>
              <a:r>
                <a:rPr lang="en-US" sz="2000" dirty="0">
                  <a:latin typeface="+mn-lt"/>
                  <a:ea typeface="ＭＳ Ｐゴシック" pitchFamily="-111" charset="-128"/>
                  <a:cs typeface="+mn-cs"/>
                </a:rPr>
                <a:t>Oops:  Late hard constraints may reject the so-far-best (= only) option</a:t>
              </a:r>
            </a:p>
          </p:txBody>
        </p:sp>
        <p:sp>
          <p:nvSpPr>
            <p:cNvPr id="473148" name="Line 60"/>
            <p:cNvSpPr>
              <a:spLocks noChangeShapeType="1"/>
            </p:cNvSpPr>
            <p:nvPr/>
          </p:nvSpPr>
          <p:spPr bwMode="auto">
            <a:xfrm>
              <a:off x="3055" y="1298"/>
              <a:ext cx="353" cy="86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6474" tIns="48237" rIns="96474" bIns="48237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473149" name="Rectangle 61"/>
          <p:cNvSpPr>
            <a:spLocks noChangeArrowheads="1"/>
          </p:cNvSpPr>
          <p:nvPr/>
        </p:nvSpPr>
        <p:spPr bwMode="auto">
          <a:xfrm>
            <a:off x="1524000" y="5715000"/>
            <a:ext cx="5257800" cy="508000"/>
          </a:xfrm>
          <a:prstGeom prst="rect">
            <a:avLst/>
          </a:prstGeom>
          <a:solidFill>
            <a:srgbClr val="ACFDB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Wingdings" charset="0"/>
              <a:buNone/>
              <a:defRPr/>
            </a:pPr>
            <a:r>
              <a:rPr lang="en-US" sz="2800">
                <a:latin typeface="Arial" charset="0"/>
                <a:cs typeface="+mn-cs"/>
              </a:rPr>
              <a:t>Fast computation, wrong result</a:t>
            </a:r>
          </a:p>
        </p:txBody>
      </p:sp>
      <p:sp>
        <p:nvSpPr>
          <p:cNvPr id="473150" name="Text Box 62"/>
          <p:cNvSpPr txBox="1">
            <a:spLocks noChangeArrowheads="1"/>
          </p:cNvSpPr>
          <p:nvPr/>
        </p:nvSpPr>
        <p:spPr bwMode="auto">
          <a:xfrm>
            <a:off x="6935788" y="3333750"/>
            <a:ext cx="37941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474" tIns="48237" rIns="96474" bIns="48237"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>
                <a:solidFill>
                  <a:schemeClr val="hlink"/>
                </a:solidFill>
                <a:latin typeface="Geneva" charset="0"/>
                <a:cs typeface="+mn-cs"/>
              </a:rPr>
              <a:t>X</a:t>
            </a:r>
            <a:endParaRPr lang="en-US" sz="120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7217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3149" grpId="0" animBg="1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</a:spPr>
      <a:bodyPr wrap="square" rtlCol="0">
        <a:spAutoFit/>
      </a:bodyPr>
      <a:lstStyle>
        <a:defPPr algn="l">
          <a:defRPr sz="1800" dirty="0" smtClean="0">
            <a:latin typeface="Arial"/>
            <a:cs typeface="Arial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31347</TotalTime>
  <Words>2286</Words>
  <Application>Microsoft Macintosh PowerPoint</Application>
  <PresentationFormat>On-screen Show (4:3)</PresentationFormat>
  <Paragraphs>446</Paragraphs>
  <Slides>31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4" baseType="lpstr">
      <vt:lpstr>ＭＳ Ｐゴシック</vt:lpstr>
      <vt:lpstr>ヒラギノ角ゴ Pro W3</vt:lpstr>
      <vt:lpstr>Arial</vt:lpstr>
      <vt:lpstr>Arial'</vt:lpstr>
      <vt:lpstr>Calibri</vt:lpstr>
      <vt:lpstr>Courier New</vt:lpstr>
      <vt:lpstr>Geneva</vt:lpstr>
      <vt:lpstr>Gill Sans MT</vt:lpstr>
      <vt:lpstr>Symbol</vt:lpstr>
      <vt:lpstr>Times</vt:lpstr>
      <vt:lpstr>Times New Roman</vt:lpstr>
      <vt:lpstr>Wingdings</vt:lpstr>
      <vt:lpstr>Default Design</vt:lpstr>
      <vt:lpstr>An Architecture for Structured Ambiguity Management</vt:lpstr>
      <vt:lpstr>Difficult to map between form and meaning</vt:lpstr>
      <vt:lpstr>Modular mapping from text to meaning</vt:lpstr>
      <vt:lpstr>Modular mapping from text to meaning</vt:lpstr>
      <vt:lpstr>Ambiguity is pervasive</vt:lpstr>
      <vt:lpstr>Coverage vs. Ambiguity</vt:lpstr>
      <vt:lpstr>Ambiguity can be explosive</vt:lpstr>
      <vt:lpstr>Ambiguity strategies</vt:lpstr>
      <vt:lpstr>Pruning ⇒ Premature disambiguation</vt:lpstr>
      <vt:lpstr>    Resolving information is unpredictable</vt:lpstr>
      <vt:lpstr>Procrastination:  Passing the buck</vt:lpstr>
      <vt:lpstr>Eliminate module boundaries</vt:lpstr>
      <vt:lpstr>Ambiguity management: Pack and share</vt:lpstr>
      <vt:lpstr>Pack and Share</vt:lpstr>
      <vt:lpstr>Bet on independence:  Free choice</vt:lpstr>
      <vt:lpstr>Dependent choices</vt:lpstr>
      <vt:lpstr>Solution:  Label dependent choices</vt:lpstr>
      <vt:lpstr>Ambiguity as (meta)disjunction</vt:lpstr>
      <vt:lpstr>Boolean satisfiability</vt:lpstr>
      <vt:lpstr>Alternative: “Contexted” normal form</vt:lpstr>
      <vt:lpstr>A sound and complete method</vt:lpstr>
      <vt:lpstr>Example</vt:lpstr>
      <vt:lpstr>Test for satisfiability</vt:lpstr>
      <vt:lpstr>Model building</vt:lpstr>
      <vt:lpstr>The wager      (for mappings of real sentences of real languages)</vt:lpstr>
      <vt:lpstr>Ambiguity-enabled composition:          Choice-logic and context-space is common to all modules  </vt:lpstr>
      <vt:lpstr>Syntactic packing preserved in semantics</vt:lpstr>
      <vt:lpstr>A general architecture for ambiguity</vt:lpstr>
      <vt:lpstr>Stochastic Disambiguation</vt:lpstr>
      <vt:lpstr>Summary</vt:lpstr>
      <vt:lpstr>PowerPoint Presentation</vt:lpstr>
    </vt:vector>
  </TitlesOfParts>
  <Company> 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</dc:creator>
  <cp:lastModifiedBy>Ron Kaplan</cp:lastModifiedBy>
  <cp:revision>685</cp:revision>
  <cp:lastPrinted>2018-08-25T15:52:56Z</cp:lastPrinted>
  <dcterms:created xsi:type="dcterms:W3CDTF">2010-05-13T17:51:29Z</dcterms:created>
  <dcterms:modified xsi:type="dcterms:W3CDTF">2018-08-30T07:41:04Z</dcterms:modified>
</cp:coreProperties>
</file>