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3" r:id="rId4"/>
    <p:sldId id="259" r:id="rId5"/>
    <p:sldId id="262" r:id="rId6"/>
    <p:sldId id="264" r:id="rId7"/>
    <p:sldId id="267" r:id="rId8"/>
    <p:sldId id="279" r:id="rId9"/>
    <p:sldId id="268" r:id="rId10"/>
    <p:sldId id="265" r:id="rId11"/>
    <p:sldId id="278" r:id="rId12"/>
    <p:sldId id="260" r:id="rId13"/>
    <p:sldId id="270" r:id="rId14"/>
    <p:sldId id="266" r:id="rId15"/>
    <p:sldId id="269" r:id="rId16"/>
    <p:sldId id="291" r:id="rId17"/>
    <p:sldId id="271" r:id="rId18"/>
    <p:sldId id="272" r:id="rId19"/>
    <p:sldId id="273" r:id="rId20"/>
    <p:sldId id="281" r:id="rId21"/>
    <p:sldId id="280" r:id="rId22"/>
    <p:sldId id="274" r:id="rId23"/>
    <p:sldId id="261" r:id="rId24"/>
    <p:sldId id="287" r:id="rId25"/>
    <p:sldId id="283" r:id="rId26"/>
    <p:sldId id="288" r:id="rId27"/>
    <p:sldId id="292" r:id="rId28"/>
    <p:sldId id="275" r:id="rId29"/>
    <p:sldId id="282" r:id="rId30"/>
    <p:sldId id="284" r:id="rId31"/>
    <p:sldId id="286" r:id="rId32"/>
    <p:sldId id="285" r:id="rId33"/>
    <p:sldId id="289" r:id="rId34"/>
    <p:sldId id="293" r:id="rId35"/>
    <p:sldId id="294" r:id="rId3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787A-6687-463E-8F06-7637345B8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82669-D589-4C77-B36F-2C9C9A6EA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21780-8216-4D42-A20A-BC2F503F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D92DA-280E-4847-90E0-E308DC4E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1365D-3861-4962-BD6C-1B9CA465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65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C206-E4CD-4B48-8520-12A76262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CE2CB-60BA-4D82-8EED-9123AD3FC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DCE63-8091-4C8A-BFBF-616C2549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85935-930A-463E-81F6-3D28D51A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99B3E-CABE-466D-9D0C-4D4712D4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12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A0504-0ACD-4492-B9F8-14F713B27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3B454-87DB-4D0F-9D04-84B28D2A3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EA1C-F000-4FE6-B468-F41BDE94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E5CD4-DFBB-490A-928C-E1BC3024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47DF-5393-4A5A-B93C-0EDC5165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0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5A18-F2D8-4E71-B86B-326B70D8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B21C-6A17-4992-A031-88C7A6FC8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7015D-42F3-4289-94E8-E4FF6895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2F941-121C-4EE5-887A-2ED8C61D3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B219-C313-4D81-B5BE-B511F4A6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2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2A97-38B5-42F6-B69C-5CE6F464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AC0A0-A60B-458A-A85F-D15274F38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62346-47FE-4C75-AD75-165E0823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783BB-0A50-4B76-98F2-AB0FB4B6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62D36-FA93-4673-A57B-25E3DF62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97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6355-C11C-4FFB-B124-9A5036AC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836F7-288D-444C-83B7-AE19ED13A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5DFA3-50D2-439F-AA49-BBDBF2961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28A07-85F3-4F1B-8ED3-4210F644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28E54-C078-4019-8C88-90470122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4D65A-8103-415F-9BAD-A25CBF8B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59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94373-3F5E-47ED-AF6C-CA23C0ADD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28BC9-B605-4617-B5A0-22029E772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4B3CB-6DD9-44AF-B1AE-69A26FB88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9A4B1-5B2B-4039-84D6-C3AD27B0B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4F8346-C8A8-441B-8A1D-7AB3DFE06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74495-4CF0-42D3-9AD3-AC6E566E7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E0313-C531-4B14-98DC-0E48C855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BC112-962D-44EE-96DA-0F5A733C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8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FF73-B063-4555-A266-A93A1CE8E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04E0E-FA6E-4D01-B37E-A3E63415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EFB0D-95E0-44FE-81CD-A70990CB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83687-AFE8-4F8F-AF55-9190E856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7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F94B82-2B39-4648-849B-69F89471B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6784F-EBE8-45DE-A188-F2C2B5BE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28497-71F3-4B89-8A13-3E6C934B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2DD5-54BC-40D8-859B-BD8CD9A4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F1648-0397-4BC9-A401-C0948A742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19E5A-E3C4-41B1-ACD2-3802E3C7F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7A608-2BD9-4D3C-AA35-020D1599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8FE38-DF21-4A84-905A-9A2B52D6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52BD1-B8E0-4775-A5E3-1903A792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7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21DF-18A4-419B-B94A-501DB9A7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68FA3-8878-467C-8C2B-E76D413E1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BE636-0C21-4342-B589-4E225A7E0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69477-FA61-4144-825B-0F56480B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B8007-70F0-4B30-9D9F-B6D41D32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CF68B-D752-4959-9EF6-21990A20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61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2F99B-1797-44BA-9B40-674580A3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525B0-D506-4B8C-B6DA-7546FA638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CA9C6-B03C-40AF-915E-7F87C9CD3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95ED-3A5C-4C48-B9BC-2D5E6406D988}" type="datetimeFigureOut">
              <a:rPr lang="nl-NL" smtClean="0"/>
              <a:t>20-12-2021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C1B7-79FB-4B2C-ACDA-CCF64CF03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25152-253E-4665-92F7-D1E5222F8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D8D5-0AE3-4C25-978F-A1D941DCECD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99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9DB26-963A-4F4F-A49B-11B3772D9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dirty="0">
                <a:solidFill>
                  <a:schemeClr val="tx1"/>
                </a:solidFill>
                <a:latin typeface="Sitka Small" panose="02000505000000020004" pitchFamily="2" charset="0"/>
              </a:rPr>
              <a:t>Impossibilities without </a:t>
            </a:r>
            <a:r>
              <a:rPr lang="en-US" sz="5000" i="1" dirty="0">
                <a:solidFill>
                  <a:schemeClr val="tx1"/>
                </a:solidFill>
                <a:latin typeface="Sitka Small" panose="02000505000000020004" pitchFamily="2" charset="0"/>
              </a:rPr>
              <a:t>impossibilia</a:t>
            </a:r>
            <a:endParaRPr lang="nl-NL" sz="5000" i="1" dirty="0">
              <a:solidFill>
                <a:schemeClr val="tx1"/>
              </a:solidFill>
              <a:latin typeface="Sitka Small" panose="02000505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228DF-9C30-4631-8431-CA10B9996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8418"/>
            <a:ext cx="9144000" cy="136938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Sitka Small" panose="02000505000000020004" pitchFamily="2" charset="0"/>
              </a:rPr>
              <a:t>Bjørn Jespersen, Utrecht University, TU Ostrava</a:t>
            </a:r>
          </a:p>
          <a:p>
            <a:r>
              <a:rPr lang="en-US" dirty="0">
                <a:latin typeface="Sitka Small" panose="02000505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3E75-A00D-423C-9C26-27751950D5D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Transparent Intensional Logic: survey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63B0-B870-4407-B89B-D7D0429E5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TIL is a hyperintensional, partial, typed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-calculus with a ramified type hierarchy.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Fine-grained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meanings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are procedurally structured flowcharts. They detail which logical operations to apply to which operands of which types to obtain a product of which type. TIL draws inspiration from Frege, Church, Montague, procedural semantics, functions-as-rules.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Its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ideography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is an interpreted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-calculus whose terms denote procedures.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The logic has 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three tiers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(‘trickle-down’): procedures (:structured hyperintensions), conditions (such as intensions), satisfiers. Some procedures yield no product; some conditions have no satisfier.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Its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modal logic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is vintage S5 with a constant domain of bare individuals. Hence, BF and CBF are valid.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TIL’s account of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impossibility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(probably except for nomological necessity) is not modal/intensional, but procedural/hyperintensional.  </a:t>
            </a:r>
            <a:endParaRPr lang="nl-NL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2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iagram&#10;&#10;Description automatically generated">
            <a:extLst>
              <a:ext uri="{FF2B5EF4-FFF2-40B4-BE49-F238E27FC236}">
                <a16:creationId xmlns:a16="http://schemas.microsoft.com/office/drawing/2014/main" id="{F4A53013-728F-4602-A57B-6AFB5A8FEFA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5" b="7865"/>
          <a:stretch/>
        </p:blipFill>
        <p:spPr>
          <a:xfrm>
            <a:off x="1418897" y="83525"/>
            <a:ext cx="12192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323F4-77BE-4AB0-815E-176C4DE9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dirty="0">
                <a:latin typeface="Calisto MT" panose="02040603050505030304" pitchFamily="18" charset="0"/>
              </a:rPr>
              <a:t>Meinongianism according to </a:t>
            </a:r>
            <a:r>
              <a:rPr lang="en-US" sz="3600" i="1" dirty="0">
                <a:latin typeface="Calisto MT" panose="02040603050505030304" pitchFamily="18" charset="0"/>
              </a:rPr>
              <a:t>non</a:t>
            </a:r>
            <a:r>
              <a:rPr lang="en-US" sz="3600" dirty="0">
                <a:latin typeface="Calisto MT" panose="02040603050505030304" pitchFamily="18" charset="0"/>
              </a:rPr>
              <a:t>-</a:t>
            </a:r>
            <a:r>
              <a:rPr lang="en-US" sz="3600" dirty="0" err="1">
                <a:latin typeface="Calisto MT" panose="02040603050505030304" pitchFamily="18" charset="0"/>
              </a:rPr>
              <a:t>Meinongians</a:t>
            </a:r>
            <a:endParaRPr lang="en-US" sz="3600" dirty="0">
              <a:latin typeface="Calisto MT" panose="0204060305050503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F1B6D-269E-4760-BF52-C736CBD95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517" y="3601297"/>
            <a:ext cx="183932" cy="24361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7414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0E3C-56E9-4028-8E74-1E66EDE55A0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Reasoning 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about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impossibility: metaphysics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02864-8BA4-4134-A4B3-72B76559E80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sto MT" panose="02040603050505030304" pitchFamily="18" charset="0"/>
              </a:rPr>
              <a:t>Modal Meinongianism (Priest, </a:t>
            </a:r>
            <a:r>
              <a:rPr lang="en-US" sz="2400" dirty="0" err="1">
                <a:latin typeface="Calisto MT" panose="02040603050505030304" pitchFamily="18" charset="0"/>
              </a:rPr>
              <a:t>Berto</a:t>
            </a:r>
            <a:r>
              <a:rPr lang="en-US" sz="2400" dirty="0">
                <a:latin typeface="Calisto MT" panose="02040603050505030304" pitchFamily="18" charset="0"/>
              </a:rPr>
              <a:t>) expands logical space with impossible worlds as additional points of evaluation and adds to its constant domain impossible individuals as bearers of properties.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Myriad impossibilia</a:t>
            </a:r>
            <a:r>
              <a:rPr lang="en-US" sz="2400" dirty="0">
                <a:latin typeface="Calisto MT" panose="020406030505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listo MT" panose="02040603050505030304" pitchFamily="18" charset="0"/>
              </a:rPr>
              <a:t>Zalta’s</a:t>
            </a:r>
            <a:r>
              <a:rPr lang="en-US" sz="2400" dirty="0">
                <a:latin typeface="Calisto MT" panose="02040603050505030304" pitchFamily="18" charset="0"/>
              </a:rPr>
              <a:t> Meinongian Object Theory comes with two categories of objects: </a:t>
            </a:r>
            <a:r>
              <a:rPr lang="en-US" sz="2400" i="1" dirty="0">
                <a:latin typeface="Calisto MT" panose="02040603050505030304" pitchFamily="18" charset="0"/>
              </a:rPr>
              <a:t>ordinary </a:t>
            </a:r>
            <a:r>
              <a:rPr lang="en-US" sz="2400" dirty="0">
                <a:latin typeface="Calisto MT" panose="02040603050505030304" pitchFamily="18" charset="0"/>
              </a:rPr>
              <a:t>and </a:t>
            </a:r>
            <a:r>
              <a:rPr lang="en-US" sz="2400" i="1" dirty="0">
                <a:latin typeface="Calisto MT" panose="02040603050505030304" pitchFamily="18" charset="0"/>
              </a:rPr>
              <a:t>abstract</a:t>
            </a:r>
            <a:r>
              <a:rPr lang="en-US" sz="2400" dirty="0">
                <a:latin typeface="Calisto MT" panose="02040603050505030304" pitchFamily="18" charset="0"/>
              </a:rPr>
              <a:t> objects. Ordinary objects exemplify properties by instantiating them; abstract objects encode properties without instantiating them.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No impossibilia</a:t>
            </a:r>
            <a:r>
              <a:rPr lang="en-US" sz="2400" dirty="0">
                <a:latin typeface="Calisto MT" panose="020406030505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sto MT" panose="02040603050505030304" pitchFamily="18" charset="0"/>
              </a:rPr>
              <a:t>TIL could make sense of ‘impossible world’ as a condition that no possible world could possibly satisfy, and ‘impossible individual’ as a condition that no individual could possibly satisfy. Hence, a so-called impossible </a:t>
            </a:r>
            <a:r>
              <a:rPr lang="en-US" sz="2400" i="1" dirty="0">
                <a:latin typeface="Calisto MT" panose="02040603050505030304" pitchFamily="18" charset="0"/>
              </a:rPr>
              <a:t>X</a:t>
            </a:r>
            <a:r>
              <a:rPr lang="en-US" sz="2400" dirty="0">
                <a:latin typeface="Calisto MT" panose="02040603050505030304" pitchFamily="18" charset="0"/>
              </a:rPr>
              <a:t> would not be an </a:t>
            </a:r>
            <a:r>
              <a:rPr lang="en-US" sz="2400" i="1" dirty="0">
                <a:latin typeface="Calisto MT" panose="02040603050505030304" pitchFamily="18" charset="0"/>
              </a:rPr>
              <a:t>X, ‘</a:t>
            </a:r>
            <a:r>
              <a:rPr lang="en-US" sz="2400" dirty="0">
                <a:latin typeface="Calisto MT" panose="02040603050505030304" pitchFamily="18" charset="0"/>
              </a:rPr>
              <a:t>impossible’ having a privative effect. TIL does not want to explain impossibility in terms of </a:t>
            </a:r>
            <a:r>
              <a:rPr lang="en-US" sz="2400" i="1" dirty="0">
                <a:latin typeface="Calisto MT" panose="02040603050505030304" pitchFamily="18" charset="0"/>
              </a:rPr>
              <a:t>impossibilia</a:t>
            </a:r>
            <a:r>
              <a:rPr lang="en-US" sz="2400" dirty="0">
                <a:latin typeface="Calisto MT" panose="02040603050505030304" pitchFamily="18" charset="0"/>
              </a:rPr>
              <a:t>.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No impossibilia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.</a:t>
            </a:r>
            <a:endParaRPr lang="nl-NL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5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291C-BDBC-431F-A593-17F5316A848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Reasoning about impossibility: objective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02D5-3D28-4FA3-8F80-653D2486279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The objective is not to find fault with </a:t>
            </a:r>
            <a:r>
              <a:rPr lang="en-US" i="1" dirty="0">
                <a:latin typeface="Calisto MT" panose="02040603050505030304" pitchFamily="18" charset="0"/>
              </a:rPr>
              <a:t>impossibilia</a:t>
            </a:r>
            <a:r>
              <a:rPr lang="en-US" dirty="0">
                <a:latin typeface="Calisto MT" panose="02040603050505030304" pitchFamily="18" charset="0"/>
              </a:rPr>
              <a:t>-embracing theories of impossibility such as modal Meinongianism and then come forward with a superior proposal.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The objective is to start out with an existing theory (TIL) and develop a theory of impossibility within it, a ‘procedural Fregeanism’. As a self-declared global theory of the logic of meaning, TIL owes an account of impossibility.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Therefore,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what does a procedural (hence, structuralist) theory of impossibility look like?</a:t>
            </a:r>
            <a:endParaRPr lang="nl-NL" dirty="0">
              <a:solidFill>
                <a:srgbClr val="0070C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4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937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D1EB2A-6389-447E-A843-353176769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" dirty="0">
                <a:solidFill>
                  <a:srgbClr val="09376C"/>
                </a:solidFill>
              </a:rPr>
              <a:t>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9FC89-4945-40B6-8E9A-F6C923C09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1220" y="1180730"/>
            <a:ext cx="6006192" cy="224826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GB" sz="2500" dirty="0">
                <a:latin typeface="Calisto MT" panose="02040603050505030304" pitchFamily="18" charset="0"/>
              </a:rPr>
              <a:t>‘Impossible individuals as necessarily empty individual concepts’ (with M. </a:t>
            </a:r>
            <a:r>
              <a:rPr lang="en-US" sz="2500" dirty="0" err="1">
                <a:latin typeface="Calisto MT" panose="02040603050505030304" pitchFamily="18" charset="0"/>
              </a:rPr>
              <a:t>Duží</a:t>
            </a:r>
            <a:r>
              <a:rPr lang="en-US" sz="2500" dirty="0">
                <a:latin typeface="Calisto MT" panose="02040603050505030304" pitchFamily="18" charset="0"/>
              </a:rPr>
              <a:t> and D. </a:t>
            </a:r>
            <a:r>
              <a:rPr lang="en-US" sz="2500" dirty="0" err="1">
                <a:latin typeface="Calisto MT" panose="02040603050505030304" pitchFamily="18" charset="0"/>
              </a:rPr>
              <a:t>Glavaničová</a:t>
            </a:r>
            <a:r>
              <a:rPr lang="en-US" sz="2500" dirty="0">
                <a:latin typeface="Calisto MT" panose="02040603050505030304" pitchFamily="18" charset="0"/>
              </a:rPr>
              <a:t>), in: </a:t>
            </a:r>
            <a:r>
              <a:rPr lang="en-US" sz="2500" i="1" dirty="0">
                <a:latin typeface="Calisto MT" panose="02040603050505030304" pitchFamily="18" charset="0"/>
              </a:rPr>
              <a:t>Logic in High Definition</a:t>
            </a:r>
            <a:r>
              <a:rPr lang="en-US" sz="2500" dirty="0">
                <a:latin typeface="Calisto MT" panose="02040603050505030304" pitchFamily="18" charset="0"/>
              </a:rPr>
              <a:t>, </a:t>
            </a:r>
            <a:r>
              <a:rPr lang="en-US" sz="2500" i="1" dirty="0">
                <a:latin typeface="Calisto MT" panose="02040603050505030304" pitchFamily="18" charset="0"/>
              </a:rPr>
              <a:t>Trends in Logic</a:t>
            </a:r>
            <a:r>
              <a:rPr lang="en-US" sz="2500" dirty="0">
                <a:latin typeface="Calisto MT" panose="02040603050505030304" pitchFamily="18" charset="0"/>
              </a:rPr>
              <a:t> (</a:t>
            </a:r>
            <a:r>
              <a:rPr lang="en-US" sz="2500" i="1" dirty="0" err="1">
                <a:latin typeface="Calisto MT" panose="02040603050505030304" pitchFamily="18" charset="0"/>
              </a:rPr>
              <a:t>Studia</a:t>
            </a:r>
            <a:r>
              <a:rPr lang="en-US" sz="2500" i="1" dirty="0">
                <a:latin typeface="Calisto MT" panose="02040603050505030304" pitchFamily="18" charset="0"/>
              </a:rPr>
              <a:t> Logica Library</a:t>
            </a:r>
            <a:r>
              <a:rPr lang="en-US" sz="2500" dirty="0">
                <a:latin typeface="Calisto MT" panose="02040603050505030304" pitchFamily="18" charset="0"/>
              </a:rPr>
              <a:t>), vol. 56 (2021), A. </a:t>
            </a:r>
            <a:r>
              <a:rPr lang="en-US" sz="2500" dirty="0" err="1">
                <a:latin typeface="Calisto MT" panose="02040603050505030304" pitchFamily="18" charset="0"/>
              </a:rPr>
              <a:t>Giordani</a:t>
            </a:r>
            <a:r>
              <a:rPr lang="en-US" sz="2500" dirty="0">
                <a:latin typeface="Calisto MT" panose="02040603050505030304" pitchFamily="18" charset="0"/>
              </a:rPr>
              <a:t>, J. Malinowski (eds.), 177-202.</a:t>
            </a:r>
            <a:endParaRPr lang="en-US" sz="2500" dirty="0">
              <a:solidFill>
                <a:srgbClr val="09376C"/>
              </a:solidFill>
              <a:latin typeface="Calisto MT" panose="02040603050505030304" pitchFamily="18" charset="0"/>
            </a:endParaRP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0937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C2793FCA-315B-444D-B81A-88E3154EE3C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8" r="2" b="2"/>
          <a:stretch/>
        </p:blipFill>
        <p:spPr>
          <a:xfrm>
            <a:off x="7523826" y="862763"/>
            <a:ext cx="3788081" cy="51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63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34E5-D588-42AB-89C4-380A3153C391}"/>
              </a:ext>
            </a:extLst>
          </p:cNvPr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Reasoning </a:t>
            </a:r>
            <a:r>
              <a:rPr lang="en-US" sz="3800" i="1" dirty="0">
                <a:solidFill>
                  <a:schemeClr val="tx1"/>
                </a:solidFill>
                <a:latin typeface="Calisto MT" panose="02040603050505030304" pitchFamily="18" charset="0"/>
              </a:rPr>
              <a:t>about</a:t>
            </a:r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impossibility: TIL methodology </a:t>
            </a:r>
            <a:endParaRPr lang="nl-NL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A1477-8455-47D4-9931-EF53C95086A3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sto MT" panose="02040603050505030304" pitchFamily="18" charset="0"/>
              </a:rPr>
              <a:t>A TIL analysis of a piece of language amounts to assigning a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procedure</a:t>
            </a:r>
            <a:r>
              <a:rPr lang="en-US" sz="2400" dirty="0">
                <a:latin typeface="Calisto MT" panose="02040603050505030304" pitchFamily="18" charset="0"/>
              </a:rPr>
              <a:t> (in accordance with the definition of </a:t>
            </a:r>
            <a:r>
              <a:rPr lang="en-US" sz="2400" i="1" dirty="0">
                <a:latin typeface="Calisto MT" panose="02040603050505030304" pitchFamily="18" charset="0"/>
              </a:rPr>
              <a:t>procedure </a:t>
            </a:r>
            <a:r>
              <a:rPr lang="en-US" sz="2400" dirty="0">
                <a:latin typeface="Calisto MT" panose="02040603050505030304" pitchFamily="18" charset="0"/>
              </a:rPr>
              <a:t>below) to it as its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meaning</a:t>
            </a:r>
            <a:r>
              <a:rPr lang="en-US" sz="2400" dirty="0">
                <a:latin typeface="Calisto MT" panose="02040603050505030304" pitchFamily="18" charset="0"/>
              </a:rPr>
              <a:t>; more specifically, assigning the logical structure of its meaning from which to draw inferences.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sto MT" panose="02040603050505030304" pitchFamily="18" charset="0"/>
              </a:rPr>
              <a:t>This procedure is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structured</a:t>
            </a:r>
            <a:r>
              <a:rPr lang="en-US" sz="2400" dirty="0">
                <a:latin typeface="Calisto MT" panose="02040603050505030304" pitchFamily="18" charset="0"/>
              </a:rPr>
              <a:t> to display a logical trajectory toward an entity of a particular </a:t>
            </a:r>
            <a:r>
              <a:rPr lang="en-US" sz="2400" dirty="0">
                <a:solidFill>
                  <a:srgbClr val="0070C0"/>
                </a:solidFill>
                <a:latin typeface="Calisto MT" panose="02040603050505030304" pitchFamily="18" charset="0"/>
              </a:rPr>
              <a:t>type</a:t>
            </a:r>
            <a:r>
              <a:rPr lang="en-US" sz="2400" dirty="0">
                <a:latin typeface="Calisto MT" panose="02040603050505030304" pitchFamily="18" charset="0"/>
              </a:rPr>
              <a:t> (in accordance with the definitions of </a:t>
            </a:r>
            <a:r>
              <a:rPr lang="en-US" sz="2400" i="1" dirty="0">
                <a:latin typeface="Calisto MT" panose="02040603050505030304" pitchFamily="18" charset="0"/>
              </a:rPr>
              <a:t>ramified</a:t>
            </a:r>
            <a:r>
              <a:rPr lang="en-US" sz="2400" dirty="0">
                <a:latin typeface="Calisto MT" panose="02040603050505030304" pitchFamily="18" charset="0"/>
              </a:rPr>
              <a:t> and </a:t>
            </a:r>
            <a:r>
              <a:rPr lang="en-US" sz="2400" i="1" dirty="0">
                <a:latin typeface="Calisto MT" panose="02040603050505030304" pitchFamily="18" charset="0"/>
              </a:rPr>
              <a:t>simple types</a:t>
            </a:r>
            <a:r>
              <a:rPr lang="en-US" sz="2400" dirty="0">
                <a:latin typeface="Calisto MT" panose="02040603050505030304" pitchFamily="18" charset="0"/>
              </a:rPr>
              <a:t>). The procedure </a:t>
            </a:r>
            <a:r>
              <a:rPr lang="en-US" sz="2400" i="1" dirty="0">
                <a:latin typeface="Calisto MT" panose="02040603050505030304" pitchFamily="18" charset="0"/>
              </a:rPr>
              <a:t>produces</a:t>
            </a:r>
            <a:r>
              <a:rPr lang="en-US" sz="2400" dirty="0">
                <a:latin typeface="Calisto MT" panose="02040603050505030304" pitchFamily="18" charset="0"/>
              </a:rPr>
              <a:t> this entity or else fails to produce anything. This type may be either the type of a condition (:function) or of a non-condition, i.e., an object that can satisfy a condition but is not itself one (formally, a medadic function).</a:t>
            </a:r>
          </a:p>
        </p:txBody>
      </p:sp>
    </p:spTree>
    <p:extLst>
      <p:ext uri="{BB962C8B-B14F-4D97-AF65-F5344CB8AC3E}">
        <p14:creationId xmlns:p14="http://schemas.microsoft.com/office/powerpoint/2010/main" val="3022500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3F56-A93A-4848-B1F5-1FF5E56409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Contradiction and truth-value gaps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4B996-04C3-4942-BFD2-12A9AAAAF02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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is a contradiction, even though one of the conjuncts is gappy, provided a contradiction is any formula that is necessarily not </a:t>
            </a:r>
            <a:r>
              <a:rPr lang="en-US" b="1" dirty="0">
                <a:latin typeface="Calisto MT" panose="0204060305050503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Necessarily not being </a:t>
            </a:r>
            <a:r>
              <a:rPr lang="en-US" b="1" dirty="0">
                <a:latin typeface="Calisto MT" panose="0204060305050503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is compatible with being </a:t>
            </a:r>
            <a:r>
              <a:rPr lang="en-US" b="1" dirty="0">
                <a:latin typeface="Calisto MT" panose="02040603050505030304" pitchFamily="18" charset="0"/>
                <a:sym typeface="Symbol" panose="05050102010706020507" pitchFamily="18" charset="2"/>
              </a:rPr>
              <a:t>F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or being gappy. </a:t>
            </a:r>
          </a:p>
          <a:p>
            <a:pPr marL="0" indent="0">
              <a:buNone/>
            </a:pPr>
            <a:endParaRPr lang="en-US" sz="100" dirty="0">
              <a:latin typeface="Calisto MT" panose="0204060305050503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800" dirty="0">
                <a:latin typeface="Calisto MT" panose="02040603050505030304" pitchFamily="18" charset="0"/>
                <a:sym typeface="Symbol" panose="05050102010706020507" pitchFamily="18" charset="2"/>
              </a:rPr>
              <a:t>(</a:t>
            </a:r>
            <a:r>
              <a:rPr lang="en-US" sz="1800" i="1" dirty="0">
                <a:latin typeface="Calisto MT" panose="02040603050505030304" pitchFamily="18" charset="0"/>
                <a:sym typeface="Symbol" panose="05050102010706020507" pitchFamily="18" charset="2"/>
              </a:rPr>
              <a:t>Translated into TIL</a:t>
            </a:r>
            <a:r>
              <a:rPr lang="en-US" sz="1800" dirty="0">
                <a:latin typeface="Calisto MT" panose="02040603050505030304" pitchFamily="18" charset="0"/>
                <a:sym typeface="Symbol" panose="05050102010706020507" pitchFamily="18" charset="2"/>
              </a:rPr>
              <a:t>:  The procedure </a:t>
            </a:r>
            <a:r>
              <a:rPr lang="en-US" sz="1800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Calisto MT" panose="02040603050505030304" pitchFamily="18" charset="0"/>
                <a:sym typeface="Symbol" panose="05050102010706020507" pitchFamily="18" charset="2"/>
              </a:rPr>
              <a:t></a:t>
            </a:r>
            <a:r>
              <a:rPr lang="en-US" sz="1800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Calisto MT" panose="02040603050505030304" pitchFamily="18" charset="0"/>
                <a:sym typeface="Symbol" panose="05050102010706020507" pitchFamily="18" charset="2"/>
              </a:rPr>
              <a:t> produces a contradiction, even when one of the conjuncts is improper (:does not produce anything), provided a procedure producing a contradiction is understood to be a procedure that necessarily does not produce T, but either produces </a:t>
            </a:r>
            <a:r>
              <a:rPr lang="en-US" sz="1800" b="1" dirty="0">
                <a:latin typeface="Calisto MT" panose="02040603050505030304" pitchFamily="18" charset="0"/>
                <a:sym typeface="Symbol" panose="05050102010706020507" pitchFamily="18" charset="2"/>
              </a:rPr>
              <a:t>F</a:t>
            </a:r>
            <a:r>
              <a:rPr lang="en-US" sz="1800" dirty="0">
                <a:latin typeface="Calisto MT" panose="02040603050505030304" pitchFamily="18" charset="0"/>
                <a:sym typeface="Symbol" panose="05050102010706020507" pitchFamily="18" charset="2"/>
              </a:rPr>
              <a:t> or is improper.)</a:t>
            </a: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Trivial remark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. To demonstrate incompatibility, any contradiction will do, e.g.,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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, but also, say, (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A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).  </a:t>
            </a:r>
            <a:endParaRPr lang="en-U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737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353C-9946-4242-95AA-0BA42295FBE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Reasoning </a:t>
            </a:r>
            <a:r>
              <a:rPr lang="en-US" sz="3800" i="1" dirty="0">
                <a:solidFill>
                  <a:schemeClr val="tx1"/>
                </a:solidFill>
                <a:latin typeface="Calisto MT" panose="02040603050505030304" pitchFamily="18" charset="0"/>
              </a:rPr>
              <a:t>about</a:t>
            </a:r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impossibility: TIL methodology, three examples</a:t>
            </a:r>
            <a:endParaRPr lang="nl-NL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2CB5-B3CE-40A5-8C07-48C64F569FC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The definite description </a:t>
            </a:r>
            <a:r>
              <a:rPr lang="en-US" sz="2200" dirty="0">
                <a:solidFill>
                  <a:srgbClr val="0070C0"/>
                </a:solidFill>
                <a:latin typeface="Calisto MT" panose="02040603050505030304" pitchFamily="18" charset="0"/>
              </a:rPr>
              <a:t>‘the largest natural number’</a:t>
            </a:r>
            <a:r>
              <a:rPr lang="en-US" sz="2200" dirty="0">
                <a:latin typeface="Calisto MT" panose="02040603050505030304" pitchFamily="18" charset="0"/>
              </a:rPr>
              <a:t> expresses a procedure that is structured and typed to produce an entity typed as a natural number. The procedure produces nothing and so qualifies as an </a:t>
            </a:r>
            <a:r>
              <a:rPr lang="en-US" sz="2200" i="1" dirty="0">
                <a:latin typeface="Calisto MT" panose="02040603050505030304" pitchFamily="18" charset="0"/>
              </a:rPr>
              <a:t>improper</a:t>
            </a:r>
            <a:r>
              <a:rPr lang="en-US" sz="2200" dirty="0">
                <a:latin typeface="Calisto MT" panose="02040603050505030304" pitchFamily="18" charset="0"/>
              </a:rPr>
              <a:t> procedure. ‘Empty terms’ are individuated hyperintensionally.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The predicate </a:t>
            </a:r>
            <a:r>
              <a:rPr lang="en-US" sz="2200" dirty="0">
                <a:solidFill>
                  <a:srgbClr val="0070C0"/>
                </a:solidFill>
                <a:latin typeface="Calisto MT" panose="02040603050505030304" pitchFamily="18" charset="0"/>
              </a:rPr>
              <a:t>‘is a natural number between 0 and 1’</a:t>
            </a:r>
            <a:r>
              <a:rPr lang="en-US" sz="2200" dirty="0">
                <a:latin typeface="Calisto MT" panose="02040603050505030304" pitchFamily="18" charset="0"/>
              </a:rPr>
              <a:t> expresses a procedure that is structured and typed to produce an entity typed as a set of natural numbers. The procedure produces </a:t>
            </a:r>
            <a:r>
              <a:rPr lang="en-US" sz="2200" dirty="0">
                <a:latin typeface="Calisto MT" panose="02040603050505030304" pitchFamily="18" charset="0"/>
                <a:sym typeface="Symbol" panose="05050102010706020507" pitchFamily="18" charset="2"/>
              </a:rPr>
              <a:t></a:t>
            </a:r>
            <a:r>
              <a:rPr lang="nl-NL" sz="2200" baseline="30000" dirty="0"/>
              <a:t>ℕ</a:t>
            </a:r>
            <a:r>
              <a:rPr lang="nl-NL" sz="2200" dirty="0"/>
              <a:t>.</a:t>
            </a:r>
            <a:r>
              <a:rPr lang="en-US" sz="2200" dirty="0">
                <a:latin typeface="Calisto MT" panose="02040603050505030304" pitchFamily="18" charset="0"/>
              </a:rPr>
              <a:t> TIL comes with a fully typed universe, and each type comes with its own empty set.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The predicate </a:t>
            </a:r>
            <a:r>
              <a:rPr lang="en-US" sz="2200" dirty="0">
                <a:solidFill>
                  <a:srgbClr val="0070C0"/>
                </a:solidFill>
                <a:latin typeface="Calisto MT" panose="02040603050505030304" pitchFamily="18" charset="0"/>
              </a:rPr>
              <a:t>‘is a barber who shaves exactly those who do not shave themselves’</a:t>
            </a:r>
            <a:r>
              <a:rPr lang="en-US" sz="2200" dirty="0">
                <a:latin typeface="Calisto MT" panose="02040603050505030304" pitchFamily="18" charset="0"/>
              </a:rPr>
              <a:t> expresses a procedure that is structured and typed to produce an entity typed as a property of individuals (:a mapping from possible worlds to a mapping from times to sets of individuals). This property is the impossible property of individuals: it returns </a:t>
            </a:r>
            <a:r>
              <a:rPr lang="en-US" sz="2200" dirty="0">
                <a:latin typeface="Calisto MT" panose="02040603050505030304" pitchFamily="18" charset="0"/>
                <a:sym typeface="Symbol" panose="05050102010706020507" pitchFamily="18" charset="2"/>
              </a:rPr>
              <a:t></a:t>
            </a:r>
            <a:r>
              <a:rPr lang="en-US" sz="22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en-US" sz="2200" dirty="0">
                <a:latin typeface="Calisto MT" panose="02040603050505030304" pitchFamily="18" charset="0"/>
                <a:sym typeface="Symbol" panose="05050102010706020507" pitchFamily="18" charset="2"/>
              </a:rPr>
              <a:t> at all empirical indices. </a:t>
            </a:r>
            <a:endParaRPr lang="en-US" sz="2200" baseline="300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557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59AFC-CBA4-4E2F-98E1-CD8736D7551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TIL: definitions I (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procedure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780EE-615F-4070-9BAA-603B1FE85DF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en-US" i="1" dirty="0">
                <a:latin typeface="Calisto MT" panose="02040603050505030304" pitchFamily="18" charset="0"/>
              </a:rPr>
              <a:t>Variables x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, …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are </a:t>
            </a:r>
            <a:r>
              <a:rPr lang="en-US" i="1" dirty="0">
                <a:latin typeface="Calisto MT" panose="02040603050505030304" pitchFamily="18" charset="0"/>
              </a:rPr>
              <a:t>procedures </a:t>
            </a:r>
            <a:r>
              <a:rPr lang="en-US" dirty="0">
                <a:latin typeface="Calisto MT" panose="02040603050505030304" pitchFamily="18" charset="0"/>
              </a:rPr>
              <a:t>that </a:t>
            </a:r>
            <a:r>
              <a:rPr lang="en-US" i="1" dirty="0">
                <a:latin typeface="Calisto MT" panose="02040603050505030304" pitchFamily="18" charset="0"/>
              </a:rPr>
              <a:t>produce</a:t>
            </a:r>
            <a:r>
              <a:rPr lang="en-US" dirty="0">
                <a:latin typeface="Calisto MT" panose="02040603050505030304" pitchFamily="18" charset="0"/>
              </a:rPr>
              <a:t> objects (elements of their respective ranges) dependently on a valuation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; they </a:t>
            </a:r>
            <a:r>
              <a:rPr lang="en-US" i="1" dirty="0">
                <a:latin typeface="Calisto MT" panose="02040603050505030304" pitchFamily="18" charset="0"/>
              </a:rPr>
              <a:t>v-produce</a:t>
            </a:r>
            <a:r>
              <a:rPr lang="en-US" dirty="0">
                <a:latin typeface="Calisto MT" panose="02040603050505030304" pitchFamily="18" charset="0"/>
              </a:rPr>
              <a:t>.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Where 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</a:rPr>
              <a:t>is an object whatsoever (an extension, an intension or a </a:t>
            </a:r>
            <a:r>
              <a:rPr lang="en-US" i="1" dirty="0">
                <a:latin typeface="Calisto MT" panose="02040603050505030304" pitchFamily="18" charset="0"/>
              </a:rPr>
              <a:t>procedure</a:t>
            </a:r>
            <a:r>
              <a:rPr lang="en-US" dirty="0">
                <a:latin typeface="Calisto MT" panose="02040603050505030304" pitchFamily="18" charset="0"/>
              </a:rPr>
              <a:t>),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</a:rPr>
              <a:t>is the </a:t>
            </a:r>
            <a:r>
              <a:rPr lang="en-US" i="1" dirty="0">
                <a:latin typeface="Calisto MT" panose="02040603050505030304" pitchFamily="18" charset="0"/>
              </a:rPr>
              <a:t>procedure Trivialization.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X produces X </a:t>
            </a:r>
            <a:r>
              <a:rPr lang="en-US" dirty="0">
                <a:latin typeface="Calisto MT" panose="02040603050505030304" pitchFamily="18" charset="0"/>
              </a:rPr>
              <a:t>without any change of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. 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,</a:t>
            </a:r>
            <a:r>
              <a:rPr lang="en-US" i="1" dirty="0">
                <a:latin typeface="Calisto MT" panose="02040603050505030304" pitchFamily="18" charset="0"/>
              </a:rPr>
              <a:t> 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i="1" baseline="-25000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be arbitrary </a:t>
            </a:r>
            <a:r>
              <a:rPr lang="en-US" i="1" dirty="0">
                <a:latin typeface="Calisto MT" panose="02040603050505030304" pitchFamily="18" charset="0"/>
              </a:rPr>
              <a:t>procedures</a:t>
            </a:r>
            <a:r>
              <a:rPr lang="en-US" dirty="0">
                <a:latin typeface="Calisto MT" panose="02040603050505030304" pitchFamily="18" charset="0"/>
              </a:rPr>
              <a:t>. Then </a:t>
            </a:r>
            <a:r>
              <a:rPr lang="en-US" i="1" dirty="0">
                <a:latin typeface="Calisto MT" panose="02040603050505030304" pitchFamily="18" charset="0"/>
              </a:rPr>
              <a:t>Composition </a:t>
            </a:r>
            <a:r>
              <a:rPr lang="en-US" dirty="0">
                <a:latin typeface="Calisto MT" panose="02040603050505030304" pitchFamily="18" charset="0"/>
              </a:rPr>
              <a:t>[</a:t>
            </a:r>
            <a:r>
              <a:rPr lang="en-US" i="1" dirty="0">
                <a:latin typeface="Calisto MT" panose="02040603050505030304" pitchFamily="18" charset="0"/>
              </a:rPr>
              <a:t>X 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…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] is the following </a:t>
            </a:r>
            <a:r>
              <a:rPr lang="en-US" i="1" dirty="0">
                <a:latin typeface="Calisto MT" panose="02040603050505030304" pitchFamily="18" charset="0"/>
              </a:rPr>
              <a:t>procedure</a:t>
            </a:r>
            <a:r>
              <a:rPr lang="en-US" dirty="0">
                <a:latin typeface="Calisto MT" panose="02040603050505030304" pitchFamily="18" charset="0"/>
              </a:rPr>
              <a:t>. For any valuation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, the </a:t>
            </a:r>
            <a:r>
              <a:rPr lang="en-US" i="1" dirty="0">
                <a:latin typeface="Calisto MT" panose="02040603050505030304" pitchFamily="18" charset="0"/>
              </a:rPr>
              <a:t>Composition</a:t>
            </a:r>
            <a:r>
              <a:rPr lang="en-US" dirty="0">
                <a:latin typeface="Calisto MT" panose="02040603050505030304" pitchFamily="18" charset="0"/>
              </a:rPr>
              <a:t> [</a:t>
            </a:r>
            <a:r>
              <a:rPr lang="en-US" i="1" dirty="0">
                <a:latin typeface="Calisto MT" panose="02040603050505030304" pitchFamily="18" charset="0"/>
              </a:rPr>
              <a:t>X 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…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] is </a:t>
            </a:r>
            <a:r>
              <a:rPr lang="en-US" i="1" dirty="0">
                <a:latin typeface="Calisto MT" panose="02040603050505030304" pitchFamily="18" charset="0"/>
              </a:rPr>
              <a:t>v-improper</a:t>
            </a:r>
            <a:r>
              <a:rPr lang="en-US" dirty="0">
                <a:latin typeface="Calisto MT" panose="02040603050505030304" pitchFamily="18" charset="0"/>
              </a:rPr>
              <a:t> if at least one of the </a:t>
            </a:r>
            <a:r>
              <a:rPr lang="en-US" i="1" dirty="0">
                <a:latin typeface="Calisto MT" panose="02040603050505030304" pitchFamily="18" charset="0"/>
              </a:rPr>
              <a:t>procedures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is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-improper by failing to </a:t>
            </a:r>
            <a:r>
              <a:rPr lang="en-US" i="1" dirty="0">
                <a:latin typeface="Calisto MT" panose="02040603050505030304" pitchFamily="18" charset="0"/>
              </a:rPr>
              <a:t>v-</a:t>
            </a:r>
            <a:r>
              <a:rPr lang="en-US" dirty="0">
                <a:latin typeface="Calisto MT" panose="02040603050505030304" pitchFamily="18" charset="0"/>
              </a:rPr>
              <a:t>produce anything, or if 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</a:rPr>
              <a:t>does not </a:t>
            </a:r>
            <a:r>
              <a:rPr lang="en-US" i="1" dirty="0">
                <a:latin typeface="Calisto MT" panose="02040603050505030304" pitchFamily="18" charset="0"/>
              </a:rPr>
              <a:t>v-produce </a:t>
            </a:r>
            <a:r>
              <a:rPr lang="en-US" dirty="0">
                <a:latin typeface="Calisto MT" panose="02040603050505030304" pitchFamily="18" charset="0"/>
              </a:rPr>
              <a:t>a function that is defined at the </a:t>
            </a:r>
            <a:r>
              <a:rPr lang="en-US" i="1" dirty="0">
                <a:latin typeface="Calisto MT" panose="02040603050505030304" pitchFamily="18" charset="0"/>
              </a:rPr>
              <a:t>n-</a:t>
            </a:r>
            <a:r>
              <a:rPr lang="en-US" dirty="0">
                <a:latin typeface="Calisto MT" panose="02040603050505030304" pitchFamily="18" charset="0"/>
              </a:rPr>
              <a:t>tuple of objects </a:t>
            </a:r>
            <a:r>
              <a:rPr lang="en-US" i="1" dirty="0">
                <a:latin typeface="Calisto MT" panose="02040603050505030304" pitchFamily="18" charset="0"/>
              </a:rPr>
              <a:t>v-produced </a:t>
            </a:r>
            <a:r>
              <a:rPr lang="en-US" dirty="0">
                <a:latin typeface="Calisto MT" panose="02040603050505030304" pitchFamily="18" charset="0"/>
              </a:rPr>
              <a:t>by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,…,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. If 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</a:rPr>
              <a:t>does </a:t>
            </a:r>
            <a:r>
              <a:rPr lang="en-US" i="1" dirty="0">
                <a:latin typeface="Calisto MT" panose="02040603050505030304" pitchFamily="18" charset="0"/>
              </a:rPr>
              <a:t>v-produce</a:t>
            </a:r>
            <a:r>
              <a:rPr lang="en-US" dirty="0">
                <a:latin typeface="Calisto MT" panose="02040603050505030304" pitchFamily="18" charset="0"/>
              </a:rPr>
              <a:t> such a function, then [</a:t>
            </a:r>
            <a:r>
              <a:rPr lang="en-US" i="1" dirty="0">
                <a:latin typeface="Calisto MT" panose="02040603050505030304" pitchFamily="18" charset="0"/>
              </a:rPr>
              <a:t>X Y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…</a:t>
            </a:r>
            <a:r>
              <a:rPr lang="en-US" i="1" dirty="0" err="1">
                <a:latin typeface="Calisto MT" panose="02040603050505030304" pitchFamily="18" charset="0"/>
              </a:rPr>
              <a:t>Y</a:t>
            </a:r>
            <a:r>
              <a:rPr lang="en-US" i="1" baseline="-25000" dirty="0" err="1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] </a:t>
            </a:r>
            <a:r>
              <a:rPr lang="en-US" i="1" dirty="0">
                <a:latin typeface="Calisto MT" panose="02040603050505030304" pitchFamily="18" charset="0"/>
              </a:rPr>
              <a:t>v-produces</a:t>
            </a:r>
            <a:r>
              <a:rPr lang="en-US" dirty="0">
                <a:latin typeface="Calisto MT" panose="02040603050505030304" pitchFamily="18" charset="0"/>
              </a:rPr>
              <a:t> the value of this function at the </a:t>
            </a:r>
            <a:r>
              <a:rPr lang="en-US" i="1" dirty="0">
                <a:latin typeface="Calisto MT" panose="02040603050505030304" pitchFamily="18" charset="0"/>
              </a:rPr>
              <a:t>n-</a:t>
            </a:r>
            <a:r>
              <a:rPr lang="en-US" dirty="0">
                <a:latin typeface="Calisto MT" panose="02040603050505030304" pitchFamily="18" charset="0"/>
              </a:rPr>
              <a:t>tuple.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The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dirty="0">
                <a:latin typeface="Calisto MT" panose="02040603050505030304" pitchFamily="18" charset="0"/>
              </a:rPr>
              <a:t>-) </a:t>
            </a:r>
            <a:r>
              <a:rPr lang="en-US" i="1" dirty="0">
                <a:latin typeface="Calisto MT" panose="02040603050505030304" pitchFamily="18" charset="0"/>
              </a:rPr>
              <a:t>Closure </a:t>
            </a:r>
            <a:r>
              <a:rPr lang="en-US" dirty="0">
                <a:latin typeface="Calisto MT" panose="02040603050505030304" pitchFamily="18" charset="0"/>
              </a:rPr>
              <a:t>[</a:t>
            </a:r>
            <a:r>
              <a:rPr lang="nl-NL" dirty="0">
                <a:latin typeface="Calisto MT" panose="02040603050505030304" pitchFamily="18" charset="0"/>
              </a:rPr>
              <a:t>λ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…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Y</a:t>
            </a:r>
            <a:r>
              <a:rPr lang="en-US" dirty="0">
                <a:latin typeface="Calisto MT" panose="02040603050505030304" pitchFamily="18" charset="0"/>
              </a:rPr>
              <a:t>] is the following </a:t>
            </a:r>
            <a:r>
              <a:rPr lang="en-US" i="1" dirty="0">
                <a:latin typeface="Calisto MT" panose="02040603050505030304" pitchFamily="18" charset="0"/>
              </a:rPr>
              <a:t>procedure</a:t>
            </a:r>
            <a:r>
              <a:rPr lang="en-US" dirty="0">
                <a:latin typeface="Calisto MT" panose="02040603050505030304" pitchFamily="18" charset="0"/>
              </a:rPr>
              <a:t>. Let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be pair-wise distinct variables and </a:t>
            </a:r>
            <a:r>
              <a:rPr lang="en-U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</a:rPr>
              <a:t>a </a:t>
            </a:r>
            <a:r>
              <a:rPr lang="en-US" i="1" dirty="0">
                <a:latin typeface="Calisto MT" panose="02040603050505030304" pitchFamily="18" charset="0"/>
              </a:rPr>
              <a:t>procedure</a:t>
            </a:r>
            <a:r>
              <a:rPr lang="en-US" dirty="0">
                <a:latin typeface="Calisto MT" panose="02040603050505030304" pitchFamily="18" charset="0"/>
              </a:rPr>
              <a:t>. Then [</a:t>
            </a:r>
            <a:r>
              <a:rPr lang="nl-NL" dirty="0">
                <a:latin typeface="Calisto MT" panose="02040603050505030304" pitchFamily="18" charset="0"/>
              </a:rPr>
              <a:t>λ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…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Y</a:t>
            </a:r>
            <a:r>
              <a:rPr lang="en-US" dirty="0">
                <a:latin typeface="Calisto MT" panose="02040603050505030304" pitchFamily="18" charset="0"/>
              </a:rPr>
              <a:t>]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-</a:t>
            </a:r>
            <a:r>
              <a:rPr lang="en-US" i="1" dirty="0">
                <a:latin typeface="Calisto MT" panose="02040603050505030304" pitchFamily="18" charset="0"/>
              </a:rPr>
              <a:t>produces </a:t>
            </a:r>
            <a:r>
              <a:rPr lang="en-US" dirty="0">
                <a:latin typeface="Calisto MT" panose="02040603050505030304" pitchFamily="18" charset="0"/>
              </a:rPr>
              <a:t>the function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 that takes any members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i="1" baseline="-25000" dirty="0">
                <a:latin typeface="Calisto MT" panose="02040603050505030304" pitchFamily="18" charset="0"/>
              </a:rPr>
              <a:t>m </a:t>
            </a:r>
            <a:r>
              <a:rPr lang="en-US" dirty="0">
                <a:latin typeface="Calisto MT" panose="02040603050505030304" pitchFamily="18" charset="0"/>
              </a:rPr>
              <a:t>of the respective ranges of the variables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i="1" baseline="-25000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into the object (if any) that is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/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,…,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/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)-</a:t>
            </a:r>
            <a:r>
              <a:rPr lang="en-US" i="1" dirty="0">
                <a:latin typeface="Calisto MT" panose="02040603050505030304" pitchFamily="18" charset="0"/>
              </a:rPr>
              <a:t>produced</a:t>
            </a:r>
            <a:r>
              <a:rPr lang="en-US" dirty="0">
                <a:latin typeface="Calisto MT" panose="02040603050505030304" pitchFamily="18" charset="0"/>
              </a:rPr>
              <a:t> by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, where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/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/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) is like </a:t>
            </a:r>
            <a:r>
              <a:rPr lang="en-US" i="1" dirty="0">
                <a:latin typeface="Calisto MT" panose="02040603050505030304" pitchFamily="18" charset="0"/>
              </a:rPr>
              <a:t>v </a:t>
            </a:r>
            <a:r>
              <a:rPr lang="en-US" dirty="0">
                <a:latin typeface="Calisto MT" panose="02040603050505030304" pitchFamily="18" charset="0"/>
              </a:rPr>
              <a:t>except for assigning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to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…,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 to 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.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Nothing is a </a:t>
            </a:r>
            <a:r>
              <a:rPr lang="en-US" i="1" dirty="0">
                <a:latin typeface="Calisto MT" panose="02040603050505030304" pitchFamily="18" charset="0"/>
              </a:rPr>
              <a:t>procedure</a:t>
            </a:r>
            <a:r>
              <a:rPr lang="en-US" dirty="0">
                <a:latin typeface="Calisto MT" panose="02040603050505030304" pitchFamily="18" charset="0"/>
              </a:rPr>
              <a:t>, unless it so follows from (i) through (v).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245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344D-9888-4468-BBEA-D01271E67A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TIL: definitions II (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simple types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F0DC3-8F7A-4C79-A37F-01F02502F19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B </a:t>
            </a:r>
            <a:r>
              <a:rPr lang="en-US" dirty="0">
                <a:latin typeface="Calisto MT" panose="02040603050505030304" pitchFamily="18" charset="0"/>
              </a:rPr>
              <a:t>be a </a:t>
            </a:r>
            <a:r>
              <a:rPr lang="en-US" i="1" dirty="0">
                <a:latin typeface="Calisto MT" panose="02040603050505030304" pitchFamily="18" charset="0"/>
              </a:rPr>
              <a:t>base</a:t>
            </a:r>
            <a:r>
              <a:rPr lang="en-US" dirty="0">
                <a:latin typeface="Calisto MT" panose="02040603050505030304" pitchFamily="18" charset="0"/>
              </a:rPr>
              <a:t>, where a base is a collection of pair-wise disjoint, non-empty sets. Then: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Every member of </a:t>
            </a:r>
            <a:r>
              <a:rPr lang="en-US" i="1" dirty="0">
                <a:latin typeface="Calisto MT" panose="02040603050505030304" pitchFamily="18" charset="0"/>
              </a:rPr>
              <a:t>B </a:t>
            </a:r>
            <a:r>
              <a:rPr lang="en-US" dirty="0">
                <a:latin typeface="Calisto MT" panose="02040603050505030304" pitchFamily="18" charset="0"/>
              </a:rPr>
              <a:t>is an elementary </a:t>
            </a:r>
            <a:r>
              <a:rPr lang="en-US" i="1" dirty="0">
                <a:latin typeface="Calisto MT" panose="02040603050505030304" pitchFamily="18" charset="0"/>
              </a:rPr>
              <a:t>type of order 1 over B.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nl-NL" dirty="0">
                <a:latin typeface="Calisto MT" panose="02040603050505030304" pitchFamily="18" charset="0"/>
              </a:rPr>
              <a:t>α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nl-NL" dirty="0">
                <a:latin typeface="Calisto MT" panose="02040603050505030304" pitchFamily="18" charset="0"/>
              </a:rPr>
              <a:t>β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..., </a:t>
            </a:r>
            <a:r>
              <a:rPr lang="nl-NL" dirty="0">
                <a:latin typeface="Calisto MT" panose="02040603050505030304" pitchFamily="18" charset="0"/>
              </a:rPr>
              <a:t>β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i="1" dirty="0">
                <a:latin typeface="Calisto MT" panose="02040603050505030304" pitchFamily="18" charset="0"/>
              </a:rPr>
              <a:t>m </a:t>
            </a:r>
            <a:r>
              <a:rPr lang="en-US" dirty="0">
                <a:latin typeface="Calisto MT" panose="02040603050505030304" pitchFamily="18" charset="0"/>
              </a:rPr>
              <a:t>&gt; 0) be types of order 1 over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. Then the collection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br>
              <a:rPr lang="en-US" i="1" dirty="0">
                <a:latin typeface="Calisto MT" panose="02040603050505030304" pitchFamily="18" charset="0"/>
              </a:rPr>
            </a:b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nl-NL" dirty="0">
                <a:latin typeface="Calisto MT" panose="02040603050505030304" pitchFamily="18" charset="0"/>
              </a:rPr>
              <a:t>α β</a:t>
            </a:r>
            <a:r>
              <a:rPr lang="en-US" baseline="-25000" dirty="0">
                <a:latin typeface="Calisto MT" panose="02040603050505030304" pitchFamily="18" charset="0"/>
              </a:rPr>
              <a:t>1 </a:t>
            </a:r>
            <a:r>
              <a:rPr lang="en-US" dirty="0">
                <a:latin typeface="Calisto MT" panose="02040603050505030304" pitchFamily="18" charset="0"/>
              </a:rPr>
              <a:t>... </a:t>
            </a:r>
            <a:r>
              <a:rPr lang="nl-NL" dirty="0">
                <a:latin typeface="Calisto MT" panose="02040603050505030304" pitchFamily="18" charset="0"/>
              </a:rPr>
              <a:t>β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) of all </a:t>
            </a:r>
            <a:r>
              <a:rPr lang="en-US" i="1" dirty="0">
                <a:latin typeface="Calisto MT" panose="02040603050505030304" pitchFamily="18" charset="0"/>
              </a:rPr>
              <a:t>m-</a:t>
            </a:r>
            <a:r>
              <a:rPr lang="en-US" dirty="0" err="1">
                <a:latin typeface="Calisto MT" panose="02040603050505030304" pitchFamily="18" charset="0"/>
              </a:rPr>
              <a:t>ary</a:t>
            </a:r>
            <a:r>
              <a:rPr lang="en-US" dirty="0">
                <a:latin typeface="Calisto MT" panose="02040603050505030304" pitchFamily="18" charset="0"/>
              </a:rPr>
              <a:t> partial mappings from </a:t>
            </a:r>
            <a:r>
              <a:rPr lang="nl-NL" dirty="0">
                <a:latin typeface="Calisto MT" panose="02040603050505030304" pitchFamily="18" charset="0"/>
              </a:rPr>
              <a:t>β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</a:t>
            </a:r>
            <a:r>
              <a:rPr lang="en-US" dirty="0">
                <a:latin typeface="Calisto MT" panose="02040603050505030304" pitchFamily="18" charset="0"/>
              </a:rPr>
              <a:t> ...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</a:t>
            </a:r>
            <a:r>
              <a:rPr lang="nl-NL" dirty="0">
                <a:latin typeface="Calisto MT" panose="02040603050505030304" pitchFamily="18" charset="0"/>
              </a:rPr>
              <a:t> β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into </a:t>
            </a:r>
            <a:r>
              <a:rPr lang="nl-NL" dirty="0">
                <a:latin typeface="Calisto MT" panose="02040603050505030304" pitchFamily="18" charset="0"/>
              </a:rPr>
              <a:t>α</a:t>
            </a:r>
            <a:r>
              <a:rPr lang="en-US" dirty="0">
                <a:latin typeface="Calisto MT" panose="02040603050505030304" pitchFamily="18" charset="0"/>
              </a:rPr>
              <a:t> is a functional </a:t>
            </a:r>
            <a:r>
              <a:rPr lang="en-US" i="1" dirty="0">
                <a:latin typeface="Calisto MT" panose="02040603050505030304" pitchFamily="18" charset="0"/>
              </a:rPr>
              <a:t>type of </a:t>
            </a:r>
            <a:r>
              <a:rPr lang="en-US" dirty="0">
                <a:latin typeface="Calisto MT" panose="02040603050505030304" pitchFamily="18" charset="0"/>
              </a:rPr>
              <a:t>order </a:t>
            </a:r>
            <a:r>
              <a:rPr lang="en-US" i="1" dirty="0">
                <a:latin typeface="Calisto MT" panose="02040603050505030304" pitchFamily="18" charset="0"/>
              </a:rPr>
              <a:t>1 over B.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Nothing is a </a:t>
            </a:r>
            <a:r>
              <a:rPr lang="en-US" i="1" dirty="0">
                <a:latin typeface="Calisto MT" panose="02040603050505030304" pitchFamily="18" charset="0"/>
              </a:rPr>
              <a:t>type of order 1 over B </a:t>
            </a:r>
            <a:r>
              <a:rPr lang="en-US" dirty="0">
                <a:latin typeface="Calisto MT" panose="02040603050505030304" pitchFamily="18" charset="0"/>
              </a:rPr>
              <a:t>unless it so follows from (i) and (ii).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</a:p>
          <a:p>
            <a:pPr marL="0" lv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Basic types for natural-language analysis: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sz="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Calisto MT" panose="02040603050505030304" pitchFamily="18" charset="0"/>
              </a:rPr>
              <a:t>	ο</a:t>
            </a:r>
            <a:r>
              <a:rPr lang="en-US" dirty="0">
                <a:latin typeface="Calisto MT" panose="02040603050505030304" pitchFamily="18" charset="0"/>
              </a:rPr>
              <a:t>	the set of truth-values {</a:t>
            </a:r>
            <a:r>
              <a:rPr lang="en-US" b="1" dirty="0">
                <a:latin typeface="Calisto MT" panose="02040603050505030304" pitchFamily="18" charset="0"/>
              </a:rPr>
              <a:t>T, F</a:t>
            </a:r>
            <a:r>
              <a:rPr lang="en-US" dirty="0">
                <a:latin typeface="Calisto MT" panose="02040603050505030304" pitchFamily="18" charset="0"/>
              </a:rPr>
              <a:t>}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Calisto MT" panose="02040603050505030304" pitchFamily="18" charset="0"/>
              </a:rPr>
              <a:t>	ι</a:t>
            </a:r>
            <a:r>
              <a:rPr lang="en-US" dirty="0">
                <a:latin typeface="Calisto MT" panose="02040603050505030304" pitchFamily="18" charset="0"/>
              </a:rPr>
              <a:t> 	the set of individuals (the universe of discourse)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Calisto MT" panose="02040603050505030304" pitchFamily="18" charset="0"/>
              </a:rPr>
              <a:t>	τ</a:t>
            </a:r>
            <a:r>
              <a:rPr lang="en-US" dirty="0">
                <a:latin typeface="Calisto MT" panose="02040603050505030304" pitchFamily="18" charset="0"/>
              </a:rPr>
              <a:t> 	the set of real numbers (doubling as times)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dirty="0">
                <a:latin typeface="Calisto MT" panose="02040603050505030304" pitchFamily="18" charset="0"/>
              </a:rPr>
              <a:t>	ω</a:t>
            </a:r>
            <a:r>
              <a:rPr lang="en-US" dirty="0">
                <a:latin typeface="Calisto MT" panose="02040603050505030304" pitchFamily="18" charset="0"/>
              </a:rPr>
              <a:t> 	the set of logically possible worlds (the logical space)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09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8694-519A-4FFE-8359-07C7B6C1194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alisto MT" panose="02040603050505030304" pitchFamily="18" charset="0"/>
              </a:rPr>
              <a:t>Difference between reasoning </a:t>
            </a:r>
            <a:r>
              <a:rPr lang="en-US" sz="2000" i="1" dirty="0">
                <a:latin typeface="Calisto MT" panose="02040603050505030304" pitchFamily="18" charset="0"/>
              </a:rPr>
              <a:t>about</a:t>
            </a:r>
            <a:r>
              <a:rPr lang="en-US" sz="2000" dirty="0">
                <a:latin typeface="Calisto MT" panose="02040603050505030304" pitchFamily="18" charset="0"/>
              </a:rPr>
              <a:t> and </a:t>
            </a:r>
            <a:r>
              <a:rPr lang="en-US" sz="2000" i="1" dirty="0">
                <a:latin typeface="Calisto MT" panose="02040603050505030304" pitchFamily="18" charset="0"/>
              </a:rPr>
              <a:t>from</a:t>
            </a:r>
            <a:r>
              <a:rPr lang="en-US" sz="2000" dirty="0">
                <a:latin typeface="Calisto MT" panose="02040603050505030304" pitchFamily="18" charset="0"/>
              </a:rPr>
              <a:t> impossibilities: (i) getting clear about the premise(s) and conclusion of a derivation and (ii) getting clear about the derivation itself of the conclusion from the premise(s). Consider this argument:</a:t>
            </a:r>
            <a:endParaRPr lang="nl-NL" sz="20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A </a:t>
            </a:r>
            <a:r>
              <a:rPr lang="en-US" sz="2000" i="1" dirty="0">
                <a:solidFill>
                  <a:srgbClr val="0070C0"/>
                </a:solidFill>
                <a:latin typeface="Calisto MT" panose="02040603050505030304" pitchFamily="18" charset="0"/>
              </a:rPr>
              <a:t>divorced bachelor 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walks in the park</a:t>
            </a:r>
            <a:endParaRPr lang="nl-NL" sz="2000" dirty="0">
              <a:solidFill>
                <a:srgbClr val="0070C0"/>
              </a:solidFill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alisto MT" panose="02040603050505030304" pitchFamily="18" charset="0"/>
                <a:sym typeface="Symbol" panose="05050102010706020507" pitchFamily="18" charset="2"/>
              </a:rPr>
              <a:t>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A </a:t>
            </a:r>
            <a:r>
              <a:rPr lang="en-US" sz="2000" i="1" dirty="0">
                <a:solidFill>
                  <a:srgbClr val="0070C0"/>
                </a:solidFill>
                <a:latin typeface="Calisto MT" panose="02040603050505030304" pitchFamily="18" charset="0"/>
              </a:rPr>
              <a:t>man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 walks in the park</a:t>
            </a:r>
          </a:p>
          <a:p>
            <a:pPr marL="0" indent="0">
              <a:buNone/>
            </a:pPr>
            <a:r>
              <a:rPr lang="en-US" sz="2000" dirty="0">
                <a:latin typeface="Calisto MT" panose="02040603050505030304" pitchFamily="18" charset="0"/>
              </a:rPr>
              <a:t>Valid? If so, how? In particular, does it follow vacuously, as per </a:t>
            </a:r>
            <a:r>
              <a:rPr lang="en-US" sz="2000" i="1" dirty="0">
                <a:latin typeface="Calisto MT" panose="02040603050505030304" pitchFamily="18" charset="0"/>
              </a:rPr>
              <a:t>ex </a:t>
            </a:r>
            <a:r>
              <a:rPr lang="en-US" sz="2000" i="1" dirty="0" err="1">
                <a:latin typeface="Calisto MT" panose="02040603050505030304" pitchFamily="18" charset="0"/>
              </a:rPr>
              <a:t>falso</a:t>
            </a:r>
            <a:r>
              <a:rPr lang="en-US" sz="2000" i="1" dirty="0">
                <a:latin typeface="Calisto MT" panose="02040603050505030304" pitchFamily="18" charset="0"/>
              </a:rPr>
              <a:t> quodlibet</a:t>
            </a:r>
            <a:r>
              <a:rPr lang="en-US" sz="2000" dirty="0">
                <a:latin typeface="Calisto MT" panose="02040603050505030304" pitchFamily="18" charset="0"/>
              </a:rPr>
              <a:t>? Or does nothing follow, apart from the premise itself (self-implication)? Neither explosion (‘everything goes’) nor sterility (‘nothing goes’) is desirable, because a </a:t>
            </a:r>
            <a:r>
              <a:rPr lang="en-US" sz="2000" i="1" dirty="0">
                <a:latin typeface="Calisto MT" panose="02040603050505030304" pitchFamily="18" charset="0"/>
              </a:rPr>
              <a:t>logic</a:t>
            </a:r>
            <a:r>
              <a:rPr lang="en-US" sz="2000" dirty="0">
                <a:latin typeface="Calisto MT" panose="02040603050505030304" pitchFamily="18" charset="0"/>
              </a:rPr>
              <a:t> requires that something goes, and something does not. The account of impossibilities offered in this talk is intended to underpin a logic for reasoning from impossibilities; here, by analyzing, inter alia, ‘is a divorced bachelor’. </a:t>
            </a:r>
            <a:endParaRPr lang="nl-NL" sz="2000" dirty="0">
              <a:latin typeface="Calisto MT" panose="0204060305050503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324C376-D37E-4D69-88A4-866D4FE9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Reasoning 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about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vs 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from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impossibilities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33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53F75-989F-460C-BD16-BFE31224B78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Calisto MT" panose="02040603050505030304" pitchFamily="18" charset="0"/>
              </a:rPr>
              <a:t>Intensions; explicit </a:t>
            </a:r>
            <a:r>
              <a:rPr lang="en-US" sz="3000" dirty="0" err="1">
                <a:solidFill>
                  <a:schemeClr val="tx1"/>
                </a:solidFill>
                <a:latin typeface="Calisto MT" panose="02040603050505030304" pitchFamily="18" charset="0"/>
              </a:rPr>
              <a:t>intensionalization</a:t>
            </a:r>
            <a:r>
              <a:rPr lang="en-US" sz="3000" dirty="0">
                <a:solidFill>
                  <a:schemeClr val="tx1"/>
                </a:solidFill>
                <a:latin typeface="Calisto MT" panose="02040603050505030304" pitchFamily="18" charset="0"/>
              </a:rPr>
              <a:t> and temporalization</a:t>
            </a:r>
            <a:endParaRPr lang="nl-NL" sz="3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E0C7-29DC-47B8-8ACB-E8704E61B04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en-US" dirty="0">
                <a:latin typeface="Calisto MT" panose="02040603050505030304" pitchFamily="18" charset="0"/>
              </a:rPr>
              <a:t>Characteristic function (here, </a:t>
            </a:r>
            <a:r>
              <a:rPr lang="en-US" i="1" dirty="0">
                <a:latin typeface="Calisto MT" panose="02040603050505030304" pitchFamily="18" charset="0"/>
              </a:rPr>
              <a:t>set of individuals</a:t>
            </a:r>
            <a:r>
              <a:rPr lang="en-US" dirty="0">
                <a:latin typeface="Calisto MT" panose="02040603050505030304" pitchFamily="18" charset="0"/>
              </a:rPr>
              <a:t>) /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Set-in-intension (here, </a:t>
            </a:r>
            <a:r>
              <a:rPr lang="en-US" i="1" dirty="0">
                <a:latin typeface="Calisto MT" panose="02040603050505030304" pitchFamily="18" charset="0"/>
              </a:rPr>
              <a:t>property of individuals</a:t>
            </a:r>
            <a:r>
              <a:rPr lang="en-US" dirty="0">
                <a:latin typeface="Calisto MT" panose="02040603050505030304" pitchFamily="18" charset="0"/>
              </a:rPr>
              <a:t>) /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nl-NL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Individual-in-intension (</a:t>
            </a:r>
            <a:r>
              <a:rPr lang="en-US" i="1" dirty="0">
                <a:latin typeface="Calisto MT" panose="02040603050505030304" pitchFamily="18" charset="0"/>
              </a:rPr>
              <a:t>individual office </a:t>
            </a:r>
            <a:r>
              <a:rPr lang="en-US" dirty="0">
                <a:latin typeface="Calisto MT" panose="02040603050505030304" pitchFamily="18" charset="0"/>
              </a:rPr>
              <a:t>or </a:t>
            </a:r>
            <a:r>
              <a:rPr lang="en-US" i="1" dirty="0">
                <a:latin typeface="Calisto MT" panose="02040603050505030304" pitchFamily="18" charset="0"/>
              </a:rPr>
              <a:t>role</a:t>
            </a:r>
            <a:r>
              <a:rPr lang="en-US" dirty="0">
                <a:latin typeface="Calisto MT" panose="02040603050505030304" pitchFamily="18" charset="0"/>
              </a:rPr>
              <a:t>) /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nl-NL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Truth-value-in-intension (</a:t>
            </a:r>
            <a:r>
              <a:rPr lang="en-US" i="1" dirty="0">
                <a:latin typeface="Calisto MT" panose="02040603050505030304" pitchFamily="18" charset="0"/>
              </a:rPr>
              <a:t>truth-condition </a:t>
            </a:r>
            <a:r>
              <a:rPr lang="en-US" dirty="0">
                <a:latin typeface="Calisto MT" panose="02040603050505030304" pitchFamily="18" charset="0"/>
              </a:rPr>
              <a:t>or </a:t>
            </a:r>
            <a:r>
              <a:rPr lang="en-US" i="1" dirty="0">
                <a:latin typeface="Calisto MT" panose="02040603050505030304" pitchFamily="18" charset="0"/>
              </a:rPr>
              <a:t>PWS proposition</a:t>
            </a:r>
            <a:r>
              <a:rPr lang="en-US" dirty="0">
                <a:latin typeface="Calisto MT" panose="02040603050505030304" pitchFamily="18" charset="0"/>
              </a:rPr>
              <a:t>) /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</a:t>
            </a:r>
            <a:r>
              <a:rPr lang="nl-NL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endParaRPr lang="nl-NL" dirty="0">
              <a:latin typeface="Calisto MT" panose="02040603050505030304" pitchFamily="18" charset="0"/>
            </a:endParaRPr>
          </a:p>
          <a:p>
            <a:pPr lvl="0"/>
            <a:r>
              <a:rPr lang="en-US" dirty="0">
                <a:latin typeface="Calisto MT" panose="02040603050505030304" pitchFamily="18" charset="0"/>
              </a:rPr>
              <a:t>Binary relation-in-intension (here, </a:t>
            </a:r>
            <a:r>
              <a:rPr lang="en-US" i="1" dirty="0">
                <a:latin typeface="Calisto MT" panose="02040603050505030304" pitchFamily="18" charset="0"/>
              </a:rPr>
              <a:t>attitude</a:t>
            </a:r>
            <a:r>
              <a:rPr lang="en-US" dirty="0">
                <a:latin typeface="Calisto MT" panose="02040603050505030304" pitchFamily="18" charset="0"/>
              </a:rPr>
              <a:t>) /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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nl-NL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The following schematic formula is characteristic of </a:t>
            </a:r>
            <a:r>
              <a:rPr lang="en-US" i="1" dirty="0">
                <a:latin typeface="Calisto MT" panose="02040603050505030304" pitchFamily="18" charset="0"/>
              </a:rPr>
              <a:t>explicit </a:t>
            </a:r>
            <a:r>
              <a:rPr lang="en-US" i="1" dirty="0" err="1">
                <a:latin typeface="Calisto MT" panose="02040603050505030304" pitchFamily="18" charset="0"/>
              </a:rPr>
              <a:t>intensionalization</a:t>
            </a:r>
            <a:r>
              <a:rPr lang="en-US" i="1" dirty="0">
                <a:latin typeface="Calisto MT" panose="02040603050505030304" pitchFamily="18" charset="0"/>
              </a:rPr>
              <a:t> and temporalization</a:t>
            </a:r>
            <a:r>
              <a:rPr lang="en-US" dirty="0">
                <a:latin typeface="Calisto MT" panose="02040603050505030304" pitchFamily="18" charset="0"/>
              </a:rPr>
              <a:t>: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sto MT" panose="02040603050505030304" pitchFamily="18" charset="0"/>
              </a:rPr>
              <a:t> </a:t>
            </a:r>
            <a:r>
              <a:rPr lang="nl-NL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w</a:t>
            </a:r>
            <a:r>
              <a:rPr lang="nl-NL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t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 [… 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w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…. 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t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…]</a:t>
            </a:r>
            <a:endParaRPr lang="nl-NL" dirty="0">
              <a:solidFill>
                <a:srgbClr val="0070C0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054081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44BE-F0AC-406F-90EF-6A163186090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>
                <a:latin typeface="Calisto MT" panose="02040603050505030304" pitchFamily="18" charset="0"/>
              </a:rPr>
              <a:t>C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i="1" dirty="0">
                <a:latin typeface="Calisto MT" panose="02040603050505030304" pitchFamily="18" charset="0"/>
              </a:rPr>
              <a:t>procedures of order n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be a variable ranging over a type of order </a:t>
            </a:r>
            <a:r>
              <a:rPr lang="en-US" i="1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. Then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is a </a:t>
            </a:r>
            <a:r>
              <a:rPr lang="en-US" i="1" dirty="0">
                <a:latin typeface="Calisto MT" panose="02040603050505030304" pitchFamily="18" charset="0"/>
              </a:rPr>
              <a:t>procedure of order n over B.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be a member of a type of order </a:t>
            </a:r>
            <a:r>
              <a:rPr lang="en-US" i="1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. Then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baseline="30000" dirty="0">
                <a:latin typeface="Calisto MT" panose="02040603050505030304" pitchFamily="18" charset="0"/>
              </a:rPr>
              <a:t>2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are </a:t>
            </a:r>
            <a:r>
              <a:rPr lang="en-US" i="1" dirty="0">
                <a:latin typeface="Calisto MT" panose="02040603050505030304" pitchFamily="18" charset="0"/>
              </a:rPr>
              <a:t>procedures of order n over B. 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X, 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..., 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i="1" dirty="0">
                <a:latin typeface="Calisto MT" panose="02040603050505030304" pitchFamily="18" charset="0"/>
              </a:rPr>
              <a:t>m </a:t>
            </a:r>
            <a:r>
              <a:rPr lang="en-US" dirty="0">
                <a:latin typeface="Calisto MT" panose="02040603050505030304" pitchFamily="18" charset="0"/>
              </a:rPr>
              <a:t>&gt; 0) be </a:t>
            </a:r>
            <a:r>
              <a:rPr lang="en-US" i="1" dirty="0">
                <a:latin typeface="Calisto MT" panose="02040603050505030304" pitchFamily="18" charset="0"/>
              </a:rPr>
              <a:t>procedures</a:t>
            </a:r>
            <a:r>
              <a:rPr lang="en-US" dirty="0">
                <a:latin typeface="Calisto MT" panose="02040603050505030304" pitchFamily="18" charset="0"/>
              </a:rPr>
              <a:t> of order </a:t>
            </a:r>
            <a:r>
              <a:rPr lang="en-US" i="1" dirty="0">
                <a:latin typeface="Calisto MT" panose="02040603050505030304" pitchFamily="18" charset="0"/>
              </a:rPr>
              <a:t>n </a:t>
            </a:r>
            <a:r>
              <a:rPr lang="en-US" dirty="0">
                <a:latin typeface="Calisto MT" panose="02040603050505030304" pitchFamily="18" charset="0"/>
              </a:rPr>
              <a:t>over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. Then [</a:t>
            </a:r>
            <a:r>
              <a:rPr lang="en-US" i="1" dirty="0">
                <a:latin typeface="Calisto MT" panose="02040603050505030304" pitchFamily="18" charset="0"/>
              </a:rPr>
              <a:t>X 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...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nl-NL" i="1" dirty="0" err="1">
                <a:latin typeface="Calisto MT" panose="02040603050505030304" pitchFamily="18" charset="0"/>
              </a:rPr>
              <a:t>X</a:t>
            </a:r>
            <a:r>
              <a:rPr lang="nl-NL" i="1" baseline="-25000" dirty="0" err="1">
                <a:latin typeface="Calisto MT" panose="02040603050505030304" pitchFamily="18" charset="0"/>
              </a:rPr>
              <a:t>m</a:t>
            </a:r>
            <a:r>
              <a:rPr lang="nl-NL" dirty="0">
                <a:latin typeface="Calisto MT" panose="02040603050505030304" pitchFamily="18" charset="0"/>
              </a:rPr>
              <a:t>] is a </a:t>
            </a:r>
            <a:r>
              <a:rPr lang="nl-NL" i="1" dirty="0">
                <a:latin typeface="Calisto MT" panose="02040603050505030304" pitchFamily="18" charset="0"/>
              </a:rPr>
              <a:t>procedure of order n over B.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..., 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i="1" dirty="0">
                <a:latin typeface="Calisto MT" panose="02040603050505030304" pitchFamily="18" charset="0"/>
              </a:rPr>
              <a:t>m </a:t>
            </a:r>
            <a:r>
              <a:rPr lang="en-US" dirty="0">
                <a:latin typeface="Calisto MT" panose="02040603050505030304" pitchFamily="18" charset="0"/>
              </a:rPr>
              <a:t>&gt; 0) be </a:t>
            </a:r>
            <a:r>
              <a:rPr lang="en-US" i="1" dirty="0">
                <a:latin typeface="Calisto MT" panose="02040603050505030304" pitchFamily="18" charset="0"/>
              </a:rPr>
              <a:t>procedures</a:t>
            </a:r>
            <a:r>
              <a:rPr lang="en-US" dirty="0">
                <a:latin typeface="Calisto MT" panose="02040603050505030304" pitchFamily="18" charset="0"/>
              </a:rPr>
              <a:t> of order </a:t>
            </a:r>
            <a:r>
              <a:rPr lang="en-US" i="1" dirty="0">
                <a:latin typeface="Calisto MT" panose="02040603050505030304" pitchFamily="18" charset="0"/>
              </a:rPr>
              <a:t>n </a:t>
            </a:r>
            <a:r>
              <a:rPr lang="en-US" dirty="0">
                <a:latin typeface="Calisto MT" panose="02040603050505030304" pitchFamily="18" charset="0"/>
              </a:rPr>
              <a:t>over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. Then [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...</a:t>
            </a:r>
            <a:r>
              <a:rPr lang="en-US" i="1" dirty="0" err="1">
                <a:latin typeface="Calisto MT" panose="02040603050505030304" pitchFamily="18" charset="0"/>
              </a:rPr>
              <a:t>x</a:t>
            </a:r>
            <a:r>
              <a:rPr lang="en-US" i="1" baseline="-25000" dirty="0" err="1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] is a </a:t>
            </a:r>
            <a:r>
              <a:rPr lang="en-US" i="1" dirty="0">
                <a:latin typeface="Calisto MT" panose="02040603050505030304" pitchFamily="18" charset="0"/>
              </a:rPr>
              <a:t>procedure of order n over B</a:t>
            </a:r>
            <a:r>
              <a:rPr lang="en-US" dirty="0">
                <a:latin typeface="Calisto MT" panose="02040603050505030304" pitchFamily="18" charset="0"/>
              </a:rPr>
              <a:t>.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Nothing is a </a:t>
            </a:r>
            <a:r>
              <a:rPr lang="en-US" i="1" dirty="0">
                <a:latin typeface="Calisto MT" panose="02040603050505030304" pitchFamily="18" charset="0"/>
              </a:rPr>
              <a:t>procedure of order n over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 unless it so follows from </a:t>
            </a:r>
            <a:r>
              <a:rPr lang="en-US" b="1" dirty="0">
                <a:latin typeface="Calisto MT" panose="02040603050505030304" pitchFamily="18" charset="0"/>
              </a:rPr>
              <a:t>C</a:t>
            </a:r>
            <a:r>
              <a:rPr lang="en-US" b="1" i="1" baseline="-25000" dirty="0">
                <a:latin typeface="Calisto MT" panose="02040603050505030304" pitchFamily="18" charset="0"/>
              </a:rPr>
              <a:t>n</a:t>
            </a:r>
            <a:r>
              <a:rPr lang="en-US" b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(i)-(iv).</a:t>
            </a:r>
            <a:r>
              <a:rPr lang="en-US" b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endParaRPr lang="nl-NL" dirty="0">
              <a:latin typeface="Calisto MT" panose="02040603050505030304" pitchFamily="18" charset="0"/>
            </a:endParaRPr>
          </a:p>
          <a:p>
            <a:r>
              <a:rPr lang="en-US" dirty="0">
                <a:latin typeface="Calisto MT" panose="02040603050505030304" pitchFamily="18" charset="0"/>
              </a:rPr>
              <a:t>T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baseline="-25000" dirty="0">
                <a:latin typeface="Calisto MT" panose="02040603050505030304" pitchFamily="18" charset="0"/>
              </a:rPr>
              <a:t>+1 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i="1" dirty="0">
                <a:latin typeface="Calisto MT" panose="02040603050505030304" pitchFamily="18" charset="0"/>
              </a:rPr>
              <a:t>types of order n</a:t>
            </a:r>
            <a:r>
              <a:rPr lang="en-US" dirty="0">
                <a:latin typeface="Calisto MT" panose="02040603050505030304" pitchFamily="18" charset="0"/>
              </a:rPr>
              <a:t>+1)</a:t>
            </a:r>
            <a:r>
              <a:rPr lang="en-US" i="1" dirty="0">
                <a:latin typeface="Calisto MT" panose="02040603050505030304" pitchFamily="18" charset="0"/>
              </a:rPr>
              <a:t>. </a:t>
            </a:r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be the collection of all procedures of order </a:t>
            </a:r>
            <a:r>
              <a:rPr lang="en-US" i="1" dirty="0">
                <a:latin typeface="Calisto MT" panose="02040603050505030304" pitchFamily="18" charset="0"/>
              </a:rPr>
              <a:t>n </a:t>
            </a:r>
            <a:r>
              <a:rPr lang="en-US" dirty="0">
                <a:latin typeface="Calisto MT" panose="02040603050505030304" pitchFamily="18" charset="0"/>
              </a:rPr>
              <a:t>over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. Then: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and every type of order </a:t>
            </a:r>
            <a:r>
              <a:rPr lang="en-US" i="1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are </a:t>
            </a:r>
            <a:r>
              <a:rPr lang="en-US" i="1" dirty="0">
                <a:latin typeface="Calisto MT" panose="02040603050505030304" pitchFamily="18" charset="0"/>
              </a:rPr>
              <a:t>types of order n </a:t>
            </a:r>
            <a:r>
              <a:rPr lang="en-US" dirty="0">
                <a:latin typeface="Calisto MT" panose="02040603050505030304" pitchFamily="18" charset="0"/>
              </a:rPr>
              <a:t>+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1. 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If </a:t>
            </a:r>
            <a:r>
              <a:rPr lang="en-US" i="1" dirty="0">
                <a:latin typeface="Calisto MT" panose="02040603050505030304" pitchFamily="18" charset="0"/>
              </a:rPr>
              <a:t>m </a:t>
            </a:r>
            <a:r>
              <a:rPr lang="en-US" dirty="0">
                <a:latin typeface="Calisto MT" panose="02040603050505030304" pitchFamily="18" charset="0"/>
              </a:rPr>
              <a:t>&gt; 0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and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...,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 are types of order </a:t>
            </a:r>
            <a:r>
              <a:rPr lang="en-US" i="1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+ 1 over </a:t>
            </a:r>
            <a:r>
              <a:rPr lang="en-US" i="1" dirty="0">
                <a:latin typeface="Calisto MT" panose="02040603050505030304" pitchFamily="18" charset="0"/>
              </a:rPr>
              <a:t>B</a:t>
            </a:r>
            <a:r>
              <a:rPr lang="en-US" dirty="0">
                <a:latin typeface="Calisto MT" panose="02040603050505030304" pitchFamily="18" charset="0"/>
              </a:rPr>
              <a:t>, then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nl-NL" dirty="0">
                <a:latin typeface="Calisto MT" panose="02040603050505030304" pitchFamily="18" charset="0"/>
              </a:rPr>
              <a:t>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...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i="1" baseline="-25000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) (see T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ii)) is a </a:t>
            </a:r>
            <a:r>
              <a:rPr lang="en-US" i="1" dirty="0">
                <a:latin typeface="Calisto MT" panose="02040603050505030304" pitchFamily="18" charset="0"/>
              </a:rPr>
              <a:t>type of order n</a:t>
            </a:r>
            <a:r>
              <a:rPr lang="en-US" dirty="0">
                <a:latin typeface="Calisto MT" panose="02040603050505030304" pitchFamily="18" charset="0"/>
              </a:rPr>
              <a:t> + 1 </a:t>
            </a:r>
            <a:r>
              <a:rPr lang="en-US" i="1" dirty="0">
                <a:latin typeface="Calisto MT" panose="02040603050505030304" pitchFamily="18" charset="0"/>
              </a:rPr>
              <a:t>over B</a:t>
            </a:r>
            <a:r>
              <a:rPr lang="en-US" dirty="0">
                <a:latin typeface="Calisto MT" panose="02040603050505030304" pitchFamily="18" charset="0"/>
              </a:rPr>
              <a:t>.</a:t>
            </a:r>
            <a:endParaRPr lang="nl-NL" dirty="0">
              <a:latin typeface="Calisto MT" panose="02040603050505030304" pitchFamily="18" charset="0"/>
            </a:endParaRPr>
          </a:p>
          <a:p>
            <a:pPr lvl="0" fontAlgn="base" hangingPunct="0"/>
            <a:r>
              <a:rPr lang="en-US" dirty="0">
                <a:latin typeface="Calisto MT" panose="02040603050505030304" pitchFamily="18" charset="0"/>
              </a:rPr>
              <a:t>Nothing is a </a:t>
            </a:r>
            <a:r>
              <a:rPr lang="en-US" i="1" dirty="0">
                <a:latin typeface="Calisto MT" panose="02040603050505030304" pitchFamily="18" charset="0"/>
              </a:rPr>
              <a:t>type of order n + 1 over B </a:t>
            </a:r>
            <a:r>
              <a:rPr lang="en-US" dirty="0">
                <a:latin typeface="Calisto MT" panose="02040603050505030304" pitchFamily="18" charset="0"/>
              </a:rPr>
              <a:t>unless it so follows from T</a:t>
            </a:r>
            <a:r>
              <a:rPr lang="en-US" i="1" baseline="-25000" dirty="0">
                <a:latin typeface="Calisto MT" panose="02040603050505030304" pitchFamily="18" charset="0"/>
              </a:rPr>
              <a:t>n+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(i) and (ii).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435B453-D521-483C-9799-1425616956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900" dirty="0">
                <a:solidFill>
                  <a:schemeClr val="tx1"/>
                </a:solidFill>
                <a:latin typeface="Calisto MT" panose="02040603050505030304" pitchFamily="18" charset="0"/>
              </a:rPr>
              <a:t>TIL: definitions III (</a:t>
            </a:r>
            <a:r>
              <a:rPr lang="en-US" sz="3900" i="1" dirty="0">
                <a:solidFill>
                  <a:schemeClr val="tx1"/>
                </a:solidFill>
                <a:latin typeface="Calisto MT" panose="02040603050505030304" pitchFamily="18" charset="0"/>
              </a:rPr>
              <a:t>ramified type hierarchy</a:t>
            </a:r>
            <a:r>
              <a:rPr lang="en-US" sz="3900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nl-NL" sz="39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72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C125-7B73-46CD-B122-4F4E5C3753C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TIL: formalization of three procedures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B31D-D95A-4911-BCFD-6C8D6CA1876E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i="1" dirty="0">
                <a:latin typeface="Calisto MT" panose="02040603050505030304" pitchFamily="18" charset="0"/>
              </a:rPr>
              <a:t>  the largest prime</a:t>
            </a:r>
          </a:p>
          <a:p>
            <a:pPr marL="0" indent="0" algn="ctr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</a:rPr>
              <a:t>℩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Prime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  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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y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Prime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  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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 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</a:p>
          <a:p>
            <a:pPr marL="0" indent="0" algn="ctr">
              <a:buNone/>
            </a:pPr>
            <a:endParaRPr lang="en-US" sz="1400" i="1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>
                <a:latin typeface="Calisto MT" panose="02040603050505030304" pitchFamily="18" charset="0"/>
              </a:rPr>
              <a:t> is a natural number between 0 and 1</a:t>
            </a:r>
          </a:p>
          <a:p>
            <a:pPr marL="0" indent="0" algn="ctr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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0  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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1</a:t>
            </a:r>
            <a:endParaRPr lang="en-U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sz="14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</a:rPr>
              <a:t>  </a:t>
            </a:r>
            <a:r>
              <a:rPr lang="en-US" i="1" dirty="0">
                <a:latin typeface="Calisto MT" panose="02040603050505030304" pitchFamily="18" charset="0"/>
              </a:rPr>
              <a:t>is a barber who shaves exactly those who do not shave themselves</a:t>
            </a:r>
          </a:p>
          <a:p>
            <a:pPr marL="0" indent="0" algn="ctr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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B</a:t>
            </a:r>
            <a:r>
              <a:rPr lang="en-US" i="1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wt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 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 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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y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S</a:t>
            </a:r>
            <a:r>
              <a:rPr lang="en-US" i="1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wt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xy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  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S</a:t>
            </a:r>
            <a:r>
              <a:rPr lang="en-US" i="1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wt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yy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56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6A503-EE30-485A-B491-A911068CAF3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1</a:t>
            </a:r>
            <a:r>
              <a:rPr lang="en-US" sz="4200" b="1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st</a:t>
            </a:r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 example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: </a:t>
            </a:r>
            <a:r>
              <a:rPr lang="en-US" sz="4000" i="1" dirty="0">
                <a:solidFill>
                  <a:schemeClr val="tx1"/>
                </a:solidFill>
                <a:latin typeface="Calisto MT" panose="02040603050505030304" pitchFamily="18" charset="0"/>
              </a:rPr>
              <a:t>The largest prime is a prime</a:t>
            </a:r>
            <a:br>
              <a:rPr lang="en-US" sz="4000" i="1" dirty="0">
                <a:latin typeface="Calisto MT" panose="02040603050505030304" pitchFamily="18" charset="0"/>
              </a:rPr>
            </a:b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6C242-E02D-4F51-B5A7-36BD2E3E04A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sz="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Types: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 (truth-values);  (natural numbers); </a:t>
            </a:r>
            <a:r>
              <a:rPr lang="en-US" dirty="0">
                <a:latin typeface="Calisto MT" panose="02040603050505030304" pitchFamily="18" charset="0"/>
              </a:rPr>
              <a:t>℩/(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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</a:t>
            </a:r>
            <a:r>
              <a:rPr lang="en-US" dirty="0">
                <a:latin typeface="Calisto MT" panose="02040603050505030304" pitchFamily="18" charset="0"/>
              </a:rPr>
              <a:t>)); </a:t>
            </a:r>
            <a:r>
              <a:rPr lang="en-US" i="1" dirty="0">
                <a:latin typeface="Calisto MT" panose="02040603050505030304" pitchFamily="18" charset="0"/>
              </a:rPr>
              <a:t>Prime</a:t>
            </a:r>
            <a:r>
              <a:rPr lang="en-US" dirty="0">
                <a:latin typeface="Calisto MT" panose="02040603050505030304" pitchFamily="18" charset="0"/>
              </a:rPr>
              <a:t>/(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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i="1" dirty="0">
                <a:latin typeface="Calisto MT" panose="02040603050505030304" pitchFamily="18" charset="0"/>
              </a:rPr>
              <a:t>Prime</a:t>
            </a:r>
            <a:r>
              <a:rPr lang="es-ES" dirty="0">
                <a:latin typeface="Calisto MT" panose="02040603050505030304" pitchFamily="18" charset="0"/>
              </a:rPr>
              <a:t>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dirty="0">
                <a:latin typeface="Calisto MT" panose="02040603050505030304" pitchFamily="18" charset="0"/>
              </a:rPr>
              <a:t>℩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i="1" dirty="0">
                <a:latin typeface="Calisto MT" panose="02040603050505030304" pitchFamily="18" charset="0"/>
              </a:rPr>
              <a:t>Prime 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i="1" dirty="0">
                <a:latin typeface="Calisto MT" panose="02040603050505030304" pitchFamily="18" charset="0"/>
              </a:rPr>
              <a:t>z</a:t>
            </a:r>
            <a:r>
              <a:rPr lang="es-E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i="1" dirty="0">
                <a:latin typeface="Calisto MT" panose="02040603050505030304" pitchFamily="18" charset="0"/>
              </a:rPr>
              <a:t>Prime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s-ES" i="1" dirty="0">
                <a:latin typeface="Calisto MT" panose="02040603050505030304" pitchFamily="18" charset="0"/>
              </a:rPr>
              <a:t>y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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dirty="0">
              <a:latin typeface="Calisto MT" panose="02040603050505030304" pitchFamily="18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Calisto MT" panose="0204060305050503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6060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C43F-D9ED-49BC-BB0C-B8971309CCE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Improper (‘empty’) Composition</a:t>
            </a:r>
            <a:endParaRPr lang="nl-NL" sz="4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36694-A352-437F-8838-8CB5224332C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The Composition </a:t>
            </a:r>
          </a:p>
          <a:p>
            <a:pPr marL="0" indent="0" algn="ctr">
              <a:buNone/>
            </a:pP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dirty="0">
                <a:latin typeface="Calisto MT" panose="02040603050505030304" pitchFamily="18" charset="0"/>
              </a:rPr>
              <a:t>℩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i="1" dirty="0">
                <a:latin typeface="Calisto MT" panose="02040603050505030304" pitchFamily="18" charset="0"/>
              </a:rPr>
              <a:t>Prime 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i="1" dirty="0">
                <a:latin typeface="Calisto MT" panose="02040603050505030304" pitchFamily="18" charset="0"/>
              </a:rPr>
              <a:t>z</a:t>
            </a:r>
            <a:r>
              <a:rPr lang="es-E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s-ES" i="1" dirty="0">
                <a:latin typeface="Calisto MT" panose="02040603050505030304" pitchFamily="18" charset="0"/>
              </a:rPr>
              <a:t>Prime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s-E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s-ES" i="1" dirty="0">
                <a:latin typeface="Calisto MT" panose="02040603050505030304" pitchFamily="18" charset="0"/>
              </a:rPr>
              <a:t>y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is structured and typed to produce a set of primes and then extract its single element. However, as a matter of arithmetic fact, there is no such singleton. Hence, the Closure </a:t>
            </a:r>
          </a:p>
          <a:p>
            <a:pPr marL="0" indent="0" algn="ctr">
              <a:buNone/>
            </a:pP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Prime 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z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Prime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y z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</a:t>
            </a:r>
            <a:r>
              <a:rPr lang="en-US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produces the empty set of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</a:t>
            </a:r>
            <a:r>
              <a:rPr lang="en-US" dirty="0">
                <a:latin typeface="Calisto MT" panose="02040603050505030304" pitchFamily="18" charset="0"/>
              </a:rPr>
              <a:t>-typed entities.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Hence, the function denoted by the functor ‘℩’ is undefined at the argument produced by this Closure. The logical effect is that the Composition is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-improper for all valuations </a:t>
            </a:r>
            <a:r>
              <a:rPr lang="en-US" i="1" dirty="0">
                <a:latin typeface="Calisto MT" panose="02040603050505030304" pitchFamily="18" charset="0"/>
              </a:rPr>
              <a:t>v</a:t>
            </a:r>
            <a:r>
              <a:rPr lang="en-US" dirty="0">
                <a:latin typeface="Calisto MT" panose="02040603050505030304" pitchFamily="18" charset="0"/>
              </a:rPr>
              <a:t>, i.e., improper </a:t>
            </a:r>
            <a:r>
              <a:rPr lang="en-US" i="1" dirty="0">
                <a:latin typeface="Calisto MT" panose="02040603050505030304" pitchFamily="18" charset="0"/>
              </a:rPr>
              <a:t>simpliciter</a:t>
            </a:r>
            <a:r>
              <a:rPr lang="en-US" dirty="0">
                <a:latin typeface="Calisto MT" panose="02040603050505030304" pitchFamily="18" charset="0"/>
              </a:rPr>
              <a:t>. 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3953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B186-FB4F-4B76-ABC5-44C5543EACB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Definition (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strictly empty procedure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). Two sources of improperness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A50F6-11ED-494E-9C4F-9420617F64A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alisto MT" panose="02040603050505030304" pitchFamily="18" charset="0"/>
              </a:rPr>
              <a:t>Let </a:t>
            </a:r>
            <a:r>
              <a:rPr lang="en-US" sz="2000" i="1" dirty="0">
                <a:latin typeface="Calisto MT" panose="02040603050505030304" pitchFamily="18" charset="0"/>
              </a:rPr>
              <a:t>C</a:t>
            </a:r>
            <a:r>
              <a:rPr lang="en-US" sz="2000" dirty="0">
                <a:latin typeface="Calisto MT" panose="02040603050505030304" pitchFamily="18" charset="0"/>
              </a:rPr>
              <a:t> be a procedure. Then </a:t>
            </a:r>
            <a:r>
              <a:rPr lang="en-US" sz="2000" i="1" dirty="0">
                <a:latin typeface="Calisto MT" panose="02040603050505030304" pitchFamily="18" charset="0"/>
              </a:rPr>
              <a:t>C</a:t>
            </a:r>
            <a:r>
              <a:rPr lang="en-US" sz="2000" dirty="0">
                <a:latin typeface="Calisto MT" panose="02040603050505030304" pitchFamily="18" charset="0"/>
              </a:rPr>
              <a:t> is a </a:t>
            </a:r>
            <a:r>
              <a:rPr lang="en-US" sz="2000" i="1" dirty="0">
                <a:latin typeface="Calisto MT" panose="02040603050505030304" pitchFamily="18" charset="0"/>
              </a:rPr>
              <a:t>strictly empty procedure</a:t>
            </a:r>
            <a:r>
              <a:rPr lang="en-US" sz="2000" dirty="0">
                <a:latin typeface="Calisto MT" panose="02040603050505030304" pitchFamily="18" charset="0"/>
              </a:rPr>
              <a:t> iff </a:t>
            </a:r>
            <a:r>
              <a:rPr lang="en-US" sz="2000" i="1" dirty="0">
                <a:latin typeface="Calisto MT" panose="02040603050505030304" pitchFamily="18" charset="0"/>
              </a:rPr>
              <a:t>C</a:t>
            </a:r>
            <a:r>
              <a:rPr lang="en-US" sz="2000" dirty="0">
                <a:latin typeface="Calisto MT" panose="02040603050505030304" pitchFamily="18" charset="0"/>
              </a:rPr>
              <a:t> is improper. </a:t>
            </a:r>
            <a:r>
              <a:rPr lang="nl-NL" sz="2000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sz="20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sz="200" i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sz="2000" i="1" dirty="0" err="1">
                <a:latin typeface="Calisto MT" panose="02040603050505030304" pitchFamily="18" charset="0"/>
              </a:rPr>
              <a:t>Remark</a:t>
            </a:r>
            <a:r>
              <a:rPr lang="nl-NL" sz="2000" i="1" dirty="0">
                <a:latin typeface="Calisto MT" panose="02040603050505030304" pitchFamily="18" charset="0"/>
              </a:rPr>
              <a:t> 1</a:t>
            </a:r>
            <a:r>
              <a:rPr lang="nl-NL" sz="2000" dirty="0">
                <a:latin typeface="Calisto MT" panose="02040603050505030304" pitchFamily="18" charset="0"/>
              </a:rPr>
              <a:t>. </a:t>
            </a:r>
            <a:r>
              <a:rPr lang="en-US" sz="2000" i="1" dirty="0">
                <a:latin typeface="Calisto MT" panose="02040603050505030304" pitchFamily="18" charset="0"/>
              </a:rPr>
              <a:t>Being improper </a:t>
            </a:r>
            <a:r>
              <a:rPr lang="en-US" sz="2000" dirty="0">
                <a:latin typeface="Calisto MT" panose="02040603050505030304" pitchFamily="18" charset="0"/>
              </a:rPr>
              <a:t>is a property of procedures, hence of type (</a:t>
            </a:r>
            <a:r>
              <a:rPr lang="en-US" sz="2000" dirty="0">
                <a:latin typeface="Calisto MT" panose="02040603050505030304" pitchFamily="18" charset="0"/>
                <a:sym typeface="Symbol" panose="05050102010706020507" pitchFamily="18" charset="2"/>
              </a:rPr>
              <a:t></a:t>
            </a:r>
            <a:r>
              <a:rPr lang="en-US" sz="2000" dirty="0">
                <a:latin typeface="Calisto MT" panose="02040603050505030304" pitchFamily="18" charset="0"/>
              </a:rPr>
              <a:t>*</a:t>
            </a:r>
            <a:r>
              <a:rPr lang="en-US" sz="2000" i="1" baseline="-25000" dirty="0">
                <a:latin typeface="Calisto MT" panose="02040603050505030304" pitchFamily="18" charset="0"/>
              </a:rPr>
              <a:t>n</a:t>
            </a:r>
            <a:r>
              <a:rPr lang="en-US" sz="2000" dirty="0">
                <a:latin typeface="Calisto MT" panose="02040603050505030304" pitchFamily="18" charset="0"/>
              </a:rPr>
              <a:t>). A procedure is improper when it is </a:t>
            </a:r>
            <a:r>
              <a:rPr lang="en-US" sz="2000" i="1" dirty="0">
                <a:latin typeface="Calisto MT" panose="02040603050505030304" pitchFamily="18" charset="0"/>
              </a:rPr>
              <a:t>v</a:t>
            </a:r>
            <a:r>
              <a:rPr lang="en-US" sz="2000" dirty="0">
                <a:latin typeface="Calisto MT" panose="02040603050505030304" pitchFamily="18" charset="0"/>
              </a:rPr>
              <a:t>-improper for any valuation </a:t>
            </a:r>
            <a:r>
              <a:rPr lang="en-US" sz="2000" i="1" dirty="0">
                <a:latin typeface="Calisto MT" panose="02040603050505030304" pitchFamily="18" charset="0"/>
              </a:rPr>
              <a:t>v</a:t>
            </a:r>
            <a:r>
              <a:rPr lang="en-US" sz="2000" dirty="0">
                <a:latin typeface="Calisto MT" panose="02040603050505030304" pitchFamily="18" charset="0"/>
              </a:rPr>
              <a:t>.</a:t>
            </a:r>
          </a:p>
          <a:p>
            <a:pPr marL="0" indent="0">
              <a:buNone/>
            </a:pPr>
            <a:endParaRPr lang="nl-NL" sz="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nl-NL" sz="2000" i="1" dirty="0" err="1">
                <a:latin typeface="Calisto MT" panose="02040603050505030304" pitchFamily="18" charset="0"/>
              </a:rPr>
              <a:t>Remark</a:t>
            </a:r>
            <a:r>
              <a:rPr lang="nl-NL" sz="2000" i="1" dirty="0">
                <a:latin typeface="Calisto MT" panose="02040603050505030304" pitchFamily="18" charset="0"/>
              </a:rPr>
              <a:t> 2</a:t>
            </a:r>
            <a:r>
              <a:rPr lang="nl-NL" sz="2000" dirty="0">
                <a:latin typeface="Calisto MT" panose="02040603050505030304" pitchFamily="18" charset="0"/>
              </a:rPr>
              <a:t>. 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No variable or Trivialization can be improper</a:t>
            </a:r>
            <a:r>
              <a:rPr lang="en-US" sz="2000" dirty="0">
                <a:latin typeface="Calisto MT" panose="02040603050505030304" pitchFamily="18" charset="0"/>
              </a:rPr>
              <a:t>. The functions assigning values to variables are total functions. And a Trivialization presupposes the existence of the entity to be Trivialized. 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Nor can Closures be improper, for a Closure will, at the very least, produce a degenerate function.</a:t>
            </a:r>
            <a:r>
              <a:rPr lang="en-US" sz="2000" dirty="0">
                <a:latin typeface="Calisto MT" panose="0204060305050503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Only Compositions are capable of being improper.</a:t>
            </a:r>
            <a:r>
              <a:rPr lang="en-US" sz="2000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i="1" dirty="0">
                <a:latin typeface="Calisto MT" panose="02040603050505030304" pitchFamily="18" charset="0"/>
              </a:rPr>
              <a:t>Remark 3</a:t>
            </a:r>
            <a:r>
              <a:rPr lang="en-US" sz="2000" dirty="0">
                <a:latin typeface="Calisto MT" panose="02040603050505030304" pitchFamily="18" charset="0"/>
              </a:rPr>
              <a:t>. There are two sources of improperness. One is that a function </a:t>
            </a:r>
            <a:r>
              <a:rPr lang="en-US" sz="2000" i="1" dirty="0">
                <a:latin typeface="Calisto MT" panose="02040603050505030304" pitchFamily="18" charset="0"/>
              </a:rPr>
              <a:t>f</a:t>
            </a:r>
            <a:r>
              <a:rPr lang="en-US" sz="2000" dirty="0">
                <a:latin typeface="Calisto MT" panose="02040603050505030304" pitchFamily="18" charset="0"/>
              </a:rPr>
              <a:t>, though having an argument </a:t>
            </a:r>
            <a:r>
              <a:rPr lang="en-US" sz="2000" i="1" dirty="0">
                <a:latin typeface="Calisto MT" panose="02040603050505030304" pitchFamily="18" charset="0"/>
              </a:rPr>
              <a:t>a</a:t>
            </a:r>
            <a:r>
              <a:rPr lang="en-US" sz="2000" dirty="0">
                <a:latin typeface="Calisto MT" panose="02040603050505030304" pitchFamily="18" charset="0"/>
              </a:rPr>
              <a:t>, returns no value </a:t>
            </a:r>
            <a:r>
              <a:rPr lang="en-US" sz="2000" i="1" dirty="0">
                <a:latin typeface="Calisto MT" panose="02040603050505030304" pitchFamily="18" charset="0"/>
              </a:rPr>
              <a:t>b</a:t>
            </a:r>
            <a:r>
              <a:rPr lang="en-US" sz="2000" dirty="0">
                <a:latin typeface="Calisto MT" panose="02040603050505030304" pitchFamily="18" charset="0"/>
              </a:rPr>
              <a:t> at </a:t>
            </a:r>
            <a:r>
              <a:rPr lang="en-US" sz="2000" i="1" dirty="0">
                <a:latin typeface="Calisto MT" panose="02040603050505030304" pitchFamily="18" charset="0"/>
              </a:rPr>
              <a:t>a</a:t>
            </a:r>
            <a:r>
              <a:rPr lang="en-US" sz="2000" dirty="0">
                <a:latin typeface="Calisto MT" panose="02040603050505030304" pitchFamily="18" charset="0"/>
              </a:rPr>
              <a:t>; that is, </a:t>
            </a:r>
            <a:r>
              <a:rPr lang="en-US" sz="2000" i="1" dirty="0">
                <a:solidFill>
                  <a:srgbClr val="0070C0"/>
                </a:solidFill>
                <a:latin typeface="Calisto MT" panose="02040603050505030304" pitchFamily="18" charset="0"/>
              </a:rPr>
              <a:t>f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(</a:t>
            </a:r>
            <a:r>
              <a:rPr lang="en-US" sz="2000" i="1" dirty="0">
                <a:solidFill>
                  <a:srgbClr val="0070C0"/>
                </a:solidFill>
                <a:latin typeface="Calisto MT" panose="02040603050505030304" pitchFamily="18" charset="0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) is a blank</a:t>
            </a:r>
            <a:r>
              <a:rPr lang="en-US" sz="2000" dirty="0">
                <a:latin typeface="Calisto MT" panose="02040603050505030304" pitchFamily="18" charset="0"/>
              </a:rPr>
              <a:t>. The other is that </a:t>
            </a:r>
            <a:r>
              <a:rPr lang="en-US" sz="2000" i="1" dirty="0">
                <a:latin typeface="Calisto MT" panose="02040603050505030304" pitchFamily="18" charset="0"/>
              </a:rPr>
              <a:t>f</a:t>
            </a:r>
            <a:r>
              <a:rPr lang="en-US" sz="2000" dirty="0">
                <a:latin typeface="Calisto MT" panose="02040603050505030304" pitchFamily="18" charset="0"/>
              </a:rPr>
              <a:t> receives no argument </a:t>
            </a:r>
            <a:r>
              <a:rPr lang="en-US" sz="2000" i="1" dirty="0">
                <a:latin typeface="Calisto MT" panose="02040603050505030304" pitchFamily="18" charset="0"/>
              </a:rPr>
              <a:t>a</a:t>
            </a:r>
            <a:r>
              <a:rPr lang="en-US" sz="2000" dirty="0">
                <a:latin typeface="Calisto MT" panose="02040603050505030304" pitchFamily="18" charset="0"/>
              </a:rPr>
              <a:t> and so cannot return a value </a:t>
            </a:r>
            <a:r>
              <a:rPr lang="en-US" sz="2000" i="1" dirty="0">
                <a:latin typeface="Calisto MT" panose="02040603050505030304" pitchFamily="18" charset="0"/>
              </a:rPr>
              <a:t>b </a:t>
            </a:r>
            <a:r>
              <a:rPr lang="en-US" sz="2000" dirty="0">
                <a:latin typeface="Calisto MT" panose="02040603050505030304" pitchFamily="18" charset="0"/>
              </a:rPr>
              <a:t>at </a:t>
            </a:r>
            <a:r>
              <a:rPr lang="en-US" sz="2000" i="1" dirty="0">
                <a:latin typeface="Calisto MT" panose="02040603050505030304" pitchFamily="18" charset="0"/>
              </a:rPr>
              <a:t>a</a:t>
            </a:r>
            <a:r>
              <a:rPr lang="en-US" sz="2000" dirty="0">
                <a:latin typeface="Calisto MT" panose="02040603050505030304" pitchFamily="18" charset="0"/>
              </a:rPr>
              <a:t>; that is, </a:t>
            </a:r>
            <a:r>
              <a:rPr lang="en-US" sz="2000" i="1" dirty="0">
                <a:solidFill>
                  <a:srgbClr val="0070C0"/>
                </a:solidFill>
                <a:latin typeface="Calisto MT" panose="02040603050505030304" pitchFamily="18" charset="0"/>
              </a:rPr>
              <a:t>f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 trades a blank for a blank</a:t>
            </a:r>
            <a:r>
              <a:rPr lang="en-US" sz="2000" dirty="0">
                <a:latin typeface="Calisto MT" panose="02040603050505030304" pitchFamily="18" charset="0"/>
              </a:rPr>
              <a:t>. This happens when a subprocedure of a Composition </a:t>
            </a:r>
            <a:r>
              <a:rPr lang="en-US" sz="2000" i="1" dirty="0">
                <a:latin typeface="Calisto MT" panose="02040603050505030304" pitchFamily="18" charset="0"/>
              </a:rPr>
              <a:t>C</a:t>
            </a:r>
            <a:r>
              <a:rPr lang="en-US" sz="2000" dirty="0">
                <a:latin typeface="Calisto MT" panose="02040603050505030304" pitchFamily="18" charset="0"/>
              </a:rPr>
              <a:t> is improper, causing </a:t>
            </a:r>
            <a:r>
              <a:rPr lang="en-US" sz="2000" i="1" dirty="0">
                <a:latin typeface="Calisto MT" panose="02040603050505030304" pitchFamily="18" charset="0"/>
              </a:rPr>
              <a:t>C</a:t>
            </a:r>
            <a:r>
              <a:rPr lang="en-US" sz="2000" dirty="0">
                <a:latin typeface="Calisto MT" panose="02040603050505030304" pitchFamily="18" charset="0"/>
              </a:rPr>
              <a:t> to be improper. No execution of application, hence no descent from procedure to product. Still, </a:t>
            </a:r>
            <a:r>
              <a:rPr lang="en-US" sz="2000" dirty="0">
                <a:solidFill>
                  <a:srgbClr val="0070C0"/>
                </a:solidFill>
                <a:latin typeface="Calisto MT" panose="02040603050505030304" pitchFamily="18" charset="0"/>
              </a:rPr>
              <a:t>the very procedure of functional application remains intact.</a:t>
            </a:r>
            <a:endParaRPr lang="nl-NL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00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47AC-FD3A-4918-804F-AB4B92FEF6D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Predication with extensional occurrence (‘de re’): truth-value gap</a:t>
            </a:r>
            <a:endParaRPr lang="nl-NL" sz="3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1FC3C-A619-448A-BC38-C58BE4615FE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Any attempt at predication would grind to a standstill, if predication required us to first identify a referent and then predicate a property of it. This appears to rule out predication with extensional occurrence of a procedure as meaningful, though in TIL it does not. Because we are not invoking impossibilia, the right approach is not, even as a </a:t>
            </a:r>
            <a:r>
              <a:rPr lang="en-US" sz="40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façon</a:t>
            </a:r>
            <a:r>
              <a:rPr lang="en-US" sz="4000" i="1" dirty="0">
                <a:solidFill>
                  <a:schemeClr val="tx1"/>
                </a:solidFill>
                <a:latin typeface="Calisto MT" panose="02040603050505030304" pitchFamily="18" charset="0"/>
              </a:rPr>
              <a:t> de </a:t>
            </a:r>
            <a:r>
              <a:rPr lang="en-US" sz="40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parler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, to describe an impossible prime number. We are describing no numbers.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We are describing a logical procedure that is structured and typed to yield a number (here, a 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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-typed entity) that satisfies a uniqueness condition applicable to 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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-typed entities. Since Compositions can be improper, the Composition </a:t>
            </a:r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℩</a:t>
            </a: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y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Prime y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Prime 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y 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  <a:endParaRPr lang="en-US" sz="4000" dirty="0">
              <a:solidFill>
                <a:srgbClr val="0070C0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can be parsed as “Whatever prime is the largest, </a:t>
            </a:r>
            <a:r>
              <a:rPr lang="en-US" sz="4000" i="1" dirty="0">
                <a:solidFill>
                  <a:schemeClr val="tx1"/>
                </a:solidFill>
                <a:latin typeface="Calisto MT" panose="02040603050505030304" pitchFamily="18" charset="0"/>
              </a:rPr>
              <a:t>if any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, is a prime”.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The Composition being improper has as a result that the function produced by </a:t>
            </a:r>
            <a:r>
              <a:rPr lang="en-US" sz="40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chemeClr val="tx1"/>
                </a:solidFill>
                <a:latin typeface="Calisto MT" panose="02040603050505030304" pitchFamily="18" charset="0"/>
              </a:rPr>
              <a:t>Prime 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fails to receive an argument and, therefore, cannot yield a value, in this case an 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</a:t>
            </a: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-typed entity (i.e., a truth-value). Therefore, the Composition </a:t>
            </a:r>
          </a:p>
          <a:p>
            <a:pPr marL="0" indent="0" algn="ctr">
              <a:buNone/>
            </a:pP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Prime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℩</a:t>
            </a: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y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Prime y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Prime 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4000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  <a:r>
              <a:rPr lang="en-US" sz="4000" i="1" dirty="0">
                <a:solidFill>
                  <a:srgbClr val="0070C0"/>
                </a:solidFill>
                <a:latin typeface="Calisto MT" panose="02040603050505030304" pitchFamily="18" charset="0"/>
              </a:rPr>
              <a:t>y z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</a:t>
            </a:r>
            <a:r>
              <a:rPr lang="en-US" sz="4000" dirty="0">
                <a:solidFill>
                  <a:srgbClr val="0070C0"/>
                </a:solidFill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is improper.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Calisto MT" panose="02040603050505030304" pitchFamily="18" charset="0"/>
              </a:rPr>
              <a:t>Upshot: it is neither true nor false that the largest prime is a prime.  </a:t>
            </a:r>
            <a:endParaRPr lang="nl-NL" sz="40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657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18A5-2C9D-4F16-9EC8-AD40824357D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sto MT" panose="02040603050505030304" pitchFamily="18" charset="0"/>
              </a:rPr>
              <a:t>Predication with hyperintensional occurrence (‘de dicto’): </a:t>
            </a:r>
            <a:r>
              <a:rPr lang="en-US" sz="2800" b="1" dirty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endParaRPr lang="nl-NL" sz="28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91D06-C9B7-4C5A-9073-3809C73E5F6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Alternative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: let </a:t>
            </a:r>
            <a:r>
              <a:rPr lang="nl-NL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the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 procedure</a:t>
            </a:r>
          </a:p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℩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 y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 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y 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occur hyperintensionally (rather than extensionally). This means that this Composition itself becomes a functional argument. Let also the Trivialization 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occur hyperintensionally. Then: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sz="4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nl-NL" i="1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Subsume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 00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 0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℩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 y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Prime 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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y z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</a:t>
            </a:r>
          </a:p>
          <a:p>
            <a:pPr marL="0" indent="0">
              <a:buNone/>
            </a:pPr>
            <a:endParaRPr lang="nl-NL" sz="200" i="1" dirty="0">
              <a:solidFill>
                <a:schemeClr val="tx1"/>
              </a:solidFill>
              <a:latin typeface="Calisto MT" panose="0204060305050503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nl-NL" i="1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Subsume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/(*</a:t>
            </a:r>
            <a:r>
              <a:rPr lang="nl-NL" i="1" baseline="-25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n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*</a:t>
            </a:r>
            <a:r>
              <a:rPr lang="nl-NL" i="1" baseline="-25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n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). </a:t>
            </a:r>
            <a:r>
              <a:rPr lang="nl-NL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Upshot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: </a:t>
            </a:r>
            <a:r>
              <a:rPr lang="nl-NL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the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 product is </a:t>
            </a:r>
            <a:r>
              <a:rPr lang="nl-NL" b="1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T</a:t>
            </a:r>
            <a:r>
              <a:rPr lang="nl-NL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. </a:t>
            </a:r>
            <a:endParaRPr lang="nl-N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71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9EE3-71C6-4E6B-AB57-2E4204B93A9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2</a:t>
            </a:r>
            <a:r>
              <a:rPr lang="en-US" sz="4200" b="1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nd</a:t>
            </a:r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 example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: intension-involving (‘empirical’)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23A7-CAE4-4413-AFCF-5751BF59FEB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1. Fabrizio is a divorced bachelor (</a:t>
            </a:r>
            <a:r>
              <a:rPr lang="en-US" i="1" dirty="0">
                <a:latin typeface="Calisto MT" panose="02040603050505030304" pitchFamily="18" charset="0"/>
              </a:rPr>
              <a:t>intersective modification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2. Fabrizio is divorced, and Fabrizio is a bachelor</a:t>
            </a:r>
          </a:p>
          <a:p>
            <a:pPr marL="0" indent="0">
              <a:buNone/>
            </a:pP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3. </a:t>
            </a:r>
            <a:r>
              <a:rPr lang="en-US" i="1" dirty="0">
                <a:latin typeface="Calisto MT" panose="02040603050505030304" pitchFamily="18" charset="0"/>
              </a:rPr>
              <a:t>w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[[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Divorced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Fab</a:t>
            </a:r>
            <a:r>
              <a:rPr lang="en-US" dirty="0">
                <a:latin typeface="Calisto MT" panose="02040603050505030304" pitchFamily="18" charset="0"/>
              </a:rPr>
              <a:t>]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[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Bachelor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Fab</a:t>
            </a:r>
            <a:r>
              <a:rPr lang="en-US" dirty="0">
                <a:latin typeface="Calisto MT" panose="02040603050505030304" pitchFamily="18" charset="0"/>
              </a:rPr>
              <a:t>]] (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requisites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4. 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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Previously_Married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				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Previously_Married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 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0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Fab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]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The constant value of the intension produced by </a:t>
            </a:r>
          </a:p>
          <a:p>
            <a:pPr marL="0" indent="0" algn="ctr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</a:t>
            </a:r>
            <a:r>
              <a:rPr lang="en-US" i="1" dirty="0">
                <a:latin typeface="Calisto MT" panose="02040603050505030304" pitchFamily="18" charset="0"/>
              </a:rPr>
              <a:t>x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Previously_Married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Previously_Married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i="1" dirty="0">
                <a:latin typeface="Calisto MT" panose="02040603050505030304" pitchFamily="18" charset="0"/>
              </a:rPr>
              <a:t> 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is 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77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8D8D-3F46-4D6F-8041-248E3E78AFF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Definition (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empirical procedure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) &amp; corollary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A8D3-F437-4BF0-BB25-F042B275F0E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 be a procedure. Then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 is an </a:t>
            </a:r>
            <a:r>
              <a:rPr lang="en-US" i="1" dirty="0">
                <a:latin typeface="Calisto MT" panose="02040603050505030304" pitchFamily="18" charset="0"/>
              </a:rPr>
              <a:t>empirical procedure</a:t>
            </a:r>
            <a:r>
              <a:rPr lang="en-US" dirty="0">
                <a:latin typeface="Calisto MT" panose="02040603050505030304" pitchFamily="18" charset="0"/>
              </a:rPr>
              <a:t> iff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 produces a non-constant intension.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Corollary</a:t>
            </a:r>
            <a:r>
              <a:rPr lang="en-US" dirty="0">
                <a:latin typeface="Calisto MT" panose="02040603050505030304" pitchFamily="18" charset="0"/>
              </a:rPr>
              <a:t>. A Closure of the form 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w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[… </a:t>
            </a:r>
            <a:r>
              <a:rPr lang="en-US" i="1" dirty="0">
                <a:latin typeface="Calisto MT" panose="02040603050505030304" pitchFamily="18" charset="0"/>
              </a:rPr>
              <a:t>w </a:t>
            </a:r>
            <a:r>
              <a:rPr lang="en-US" dirty="0">
                <a:latin typeface="Calisto MT" panose="02040603050505030304" pitchFamily="18" charset="0"/>
              </a:rPr>
              <a:t>…. </a:t>
            </a:r>
            <a:r>
              <a:rPr lang="en-US" i="1" dirty="0">
                <a:latin typeface="Calisto MT" panose="02040603050505030304" pitchFamily="18" charset="0"/>
              </a:rPr>
              <a:t>t </a:t>
            </a:r>
            <a:r>
              <a:rPr lang="en-US" dirty="0">
                <a:latin typeface="Calisto MT" panose="02040603050505030304" pitchFamily="18" charset="0"/>
              </a:rPr>
              <a:t>…] that produces a </a:t>
            </a:r>
            <a:r>
              <a:rPr lang="en-US" i="1" dirty="0">
                <a:latin typeface="Calisto MT" panose="02040603050505030304" pitchFamily="18" charset="0"/>
              </a:rPr>
              <a:t>constant</a:t>
            </a:r>
            <a:r>
              <a:rPr lang="en-US" dirty="0">
                <a:latin typeface="Calisto MT" panose="02040603050505030304" pitchFamily="18" charset="0"/>
              </a:rPr>
              <a:t> intension is a </a:t>
            </a:r>
            <a:r>
              <a:rPr lang="en-US" i="1" dirty="0">
                <a:latin typeface="Calisto MT" panose="02040603050505030304" pitchFamily="18" charset="0"/>
              </a:rPr>
              <a:t>non</a:t>
            </a:r>
            <a:r>
              <a:rPr lang="en-US" dirty="0">
                <a:latin typeface="Calisto MT" panose="02040603050505030304" pitchFamily="18" charset="0"/>
              </a:rPr>
              <a:t>-empirical procedure: no divergence between any two random world/time pairs. The extension is either a gap or an empty set, depending on the type of the extension of this intension.</a:t>
            </a: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Remark</a:t>
            </a:r>
            <a:r>
              <a:rPr lang="en-US" dirty="0">
                <a:latin typeface="Calisto MT" panose="02040603050505030304" pitchFamily="18" charset="0"/>
              </a:rPr>
              <a:t>. For impossibility, we need either a constant intension of the above kind (gap/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</a:t>
            </a:r>
            <a:r>
              <a:rPr lang="en-US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)</a:t>
            </a:r>
            <a:r>
              <a:rPr lang="en-US" dirty="0">
                <a:latin typeface="Calisto MT" panose="02040603050505030304" pitchFamily="18" charset="0"/>
              </a:rPr>
              <a:t> or a non-constant intension nowhere and never returning </a:t>
            </a:r>
            <a:r>
              <a:rPr lang="en-US" b="1" dirty="0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(but either gaps or </a:t>
            </a:r>
            <a:r>
              <a:rPr lang="en-US" b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). Remember that properties and relations are identified with their characteristic functions 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</a:t>
            </a:r>
            <a:r>
              <a:rPr lang="en-US" dirty="0">
                <a:latin typeface="Calisto MT" panose="02040603050505030304" pitchFamily="18" charset="0"/>
              </a:rPr>
              <a:t>).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015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06E20-4C0E-477B-B0D4-ED28BD5C4F8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sto MT" panose="02040603050505030304" pitchFamily="18" charset="0"/>
              </a:rPr>
              <a:t>The semantics and logic of impossibility: (i)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predication</a:t>
            </a:r>
            <a:r>
              <a:rPr lang="en-US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sto MT" panose="02040603050505030304" pitchFamily="18" charset="0"/>
              </a:rPr>
              <a:t>(ii)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inference</a:t>
            </a:r>
            <a:r>
              <a:rPr lang="en-US" dirty="0">
                <a:latin typeface="Calisto MT" panose="02040603050505030304" pitchFamily="18" charset="0"/>
              </a:rPr>
              <a:t>. Today: (i).  </a:t>
            </a:r>
          </a:p>
          <a:p>
            <a:pPr marL="0" indent="0">
              <a:buNone/>
            </a:pPr>
            <a:endParaRPr lang="nl-NL" sz="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Are there impossible entities (</a:t>
            </a:r>
            <a:r>
              <a:rPr lang="en-US" i="1" dirty="0">
                <a:latin typeface="Calisto MT" panose="02040603050505030304" pitchFamily="18" charset="0"/>
              </a:rPr>
              <a:t>impossibilia</a:t>
            </a:r>
            <a:r>
              <a:rPr lang="en-US" dirty="0">
                <a:latin typeface="Calisto MT" panose="02040603050505030304" pitchFamily="18" charset="0"/>
              </a:rPr>
              <a:t>)? No, there aren’t. So, what are impossibilities (if anything)?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</a:rPr>
              <a:t> 	Conceptual </a:t>
            </a:r>
            <a:r>
              <a:rPr lang="en-US" i="1" dirty="0">
                <a:latin typeface="Calisto MT" panose="02040603050505030304" pitchFamily="18" charset="0"/>
              </a:rPr>
              <a:t>vs</a:t>
            </a:r>
            <a:r>
              <a:rPr lang="en-US" dirty="0">
                <a:latin typeface="Calisto MT" panose="02040603050505030304" pitchFamily="18" charset="0"/>
              </a:rPr>
              <a:t> objectual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</a:rPr>
              <a:t> 	Condition </a:t>
            </a:r>
            <a:r>
              <a:rPr lang="en-US" i="1" dirty="0">
                <a:latin typeface="Calisto MT" panose="02040603050505030304" pitchFamily="18" charset="0"/>
              </a:rPr>
              <a:t>vs</a:t>
            </a:r>
            <a:r>
              <a:rPr lang="en-US" dirty="0">
                <a:latin typeface="Calisto MT" panose="02040603050505030304" pitchFamily="18" charset="0"/>
              </a:rPr>
              <a:t> satisfier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</a:rPr>
              <a:t> 	Procedure </a:t>
            </a:r>
            <a:r>
              <a:rPr lang="en-US" i="1" dirty="0">
                <a:latin typeface="Calisto MT" panose="02040603050505030304" pitchFamily="18" charset="0"/>
              </a:rPr>
              <a:t>vs</a:t>
            </a:r>
            <a:r>
              <a:rPr lang="en-US" dirty="0">
                <a:latin typeface="Calisto MT" panose="02040603050505030304" pitchFamily="18" charset="0"/>
              </a:rPr>
              <a:t> product 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B62EA0-1620-4500-BBDC-7D87E4D9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Stage setting</a:t>
            </a:r>
            <a:endParaRPr lang="nl-NL" sz="4200" i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91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E7EF-61B2-4C3C-A544-BC6D05BCBCB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Definition (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requisite relation between properties of individuals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8D2B-7E85-4998-A8F2-D4F19AC69A2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D</a:t>
            </a:r>
            <a:r>
              <a:rPr lang="en-US" dirty="0">
                <a:latin typeface="Calisto MT" panose="02040603050505030304" pitchFamily="18" charset="0"/>
              </a:rPr>
              <a:t> be procedures such that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D</a:t>
            </a:r>
            <a:r>
              <a:rPr lang="en-US" dirty="0">
                <a:latin typeface="Calisto MT" panose="02040603050505030304" pitchFamily="18" charset="0"/>
              </a:rPr>
              <a:t>/*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latin typeface="Calisto MT" panose="02040603050505030304" pitchFamily="18" charset="0"/>
              </a:rPr>
              <a:t>;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en-US" dirty="0">
                <a:latin typeface="Calisto MT" panose="02040603050505030304" pitchFamily="18" charset="0"/>
              </a:rPr>
              <a:t>. </a:t>
            </a:r>
            <a:r>
              <a:rPr lang="de-DE" dirty="0" err="1">
                <a:latin typeface="Calisto MT" panose="02040603050505030304" pitchFamily="18" charset="0"/>
              </a:rPr>
              <a:t>Then</a:t>
            </a:r>
            <a:r>
              <a:rPr lang="de-DE" dirty="0">
                <a:latin typeface="Calisto MT" panose="02040603050505030304" pitchFamily="18" charset="0"/>
              </a:rPr>
              <a:t>: 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de-DE" sz="8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de-DE" dirty="0">
                <a:latin typeface="Calisto MT" panose="02040603050505030304" pitchFamily="18" charset="0"/>
              </a:rPr>
              <a:t>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de-DE" i="1" dirty="0">
                <a:latin typeface="Calisto MT" panose="02040603050505030304" pitchFamily="18" charset="0"/>
              </a:rPr>
              <a:t>Req</a:t>
            </a:r>
            <a:r>
              <a:rPr lang="de-DE" dirty="0">
                <a:latin typeface="Calisto MT" panose="02040603050505030304" pitchFamily="18" charset="0"/>
              </a:rPr>
              <a:t> </a:t>
            </a:r>
            <a:r>
              <a:rPr lang="de-DE" i="1" dirty="0">
                <a:latin typeface="Calisto MT" panose="02040603050505030304" pitchFamily="18" charset="0"/>
              </a:rPr>
              <a:t>D</a:t>
            </a:r>
            <a:r>
              <a:rPr lang="de-DE" dirty="0">
                <a:latin typeface="Calisto MT" panose="02040603050505030304" pitchFamily="18" charset="0"/>
              </a:rPr>
              <a:t> </a:t>
            </a:r>
            <a:r>
              <a:rPr lang="de-DE" i="1" dirty="0">
                <a:latin typeface="Calisto MT" panose="02040603050505030304" pitchFamily="18" charset="0"/>
              </a:rPr>
              <a:t>C</a:t>
            </a:r>
            <a:r>
              <a:rPr lang="de-DE" dirty="0">
                <a:latin typeface="Calisto MT" panose="02040603050505030304" pitchFamily="18" charset="0"/>
              </a:rPr>
              <a:t>] = 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</a:t>
            </a:r>
            <a:r>
              <a:rPr lang="de-DE" i="1" dirty="0">
                <a:latin typeface="Calisto MT" panose="02040603050505030304" pitchFamily="18" charset="0"/>
              </a:rPr>
              <a:t>w</a:t>
            </a:r>
            <a:r>
              <a:rPr lang="de-DE" dirty="0">
                <a:latin typeface="Calisto MT" panose="02040603050505030304" pitchFamily="18" charset="0"/>
              </a:rPr>
              <a:t> 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</a:t>
            </a:r>
            <a:r>
              <a:rPr lang="de-DE" i="1" dirty="0">
                <a:latin typeface="Calisto MT" panose="02040603050505030304" pitchFamily="18" charset="0"/>
              </a:rPr>
              <a:t>t </a:t>
            </a:r>
            <a:r>
              <a:rPr lang="de-DE" dirty="0">
                <a:latin typeface="Calisto MT" panose="02040603050505030304" pitchFamily="18" charset="0"/>
              </a:rPr>
              <a:t>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</a:t>
            </a:r>
            <a:r>
              <a:rPr lang="de-DE" i="1" dirty="0">
                <a:latin typeface="Calisto MT" panose="02040603050505030304" pitchFamily="18" charset="0"/>
              </a:rPr>
              <a:t>x </a:t>
            </a:r>
            <a:r>
              <a:rPr lang="de-DE" dirty="0">
                <a:latin typeface="Calisto MT" panose="02040603050505030304" pitchFamily="18" charset="0"/>
              </a:rPr>
              <a:t>[[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de-DE" i="1" dirty="0">
                <a:latin typeface="Calisto MT" panose="02040603050505030304" pitchFamily="18" charset="0"/>
              </a:rPr>
              <a:t>True</a:t>
            </a:r>
            <a:r>
              <a:rPr lang="de-DE" i="1" baseline="-25000" dirty="0">
                <a:latin typeface="Calisto MT" panose="02040603050505030304" pitchFamily="18" charset="0"/>
              </a:rPr>
              <a:t>wt</a:t>
            </a:r>
            <a:r>
              <a:rPr lang="de-DE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de-DE" i="1" dirty="0">
                <a:latin typeface="Calisto MT" panose="02040603050505030304" pitchFamily="18" charset="0"/>
              </a:rPr>
              <a:t>w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de-DE" i="1" dirty="0">
                <a:latin typeface="Calisto MT" panose="02040603050505030304" pitchFamily="18" charset="0"/>
              </a:rPr>
              <a:t>t </a:t>
            </a:r>
            <a:r>
              <a:rPr lang="de-DE" dirty="0">
                <a:latin typeface="Calisto MT" panose="02040603050505030304" pitchFamily="18" charset="0"/>
              </a:rPr>
              <a:t>[</a:t>
            </a:r>
            <a:r>
              <a:rPr lang="de-DE" i="1" dirty="0" err="1">
                <a:latin typeface="Calisto MT" panose="02040603050505030304" pitchFamily="18" charset="0"/>
              </a:rPr>
              <a:t>C</a:t>
            </a:r>
            <a:r>
              <a:rPr lang="de-DE" i="1" baseline="-25000" dirty="0" err="1">
                <a:latin typeface="Calisto MT" panose="02040603050505030304" pitchFamily="18" charset="0"/>
              </a:rPr>
              <a:t>wt</a:t>
            </a:r>
            <a:r>
              <a:rPr lang="de-DE" i="1" dirty="0">
                <a:latin typeface="Calisto MT" panose="02040603050505030304" pitchFamily="18" charset="0"/>
              </a:rPr>
              <a:t> x</a:t>
            </a:r>
            <a:r>
              <a:rPr lang="de-DE" dirty="0">
                <a:latin typeface="Calisto MT" panose="02040603050505030304" pitchFamily="18" charset="0"/>
              </a:rPr>
              <a:t>]] </a:t>
            </a:r>
            <a:r>
              <a:rPr lang="de-DE" dirty="0">
                <a:latin typeface="Calisto MT" panose="02040603050505030304" pitchFamily="18" charset="0"/>
                <a:sym typeface="Symbol" panose="05050102010706020507" pitchFamily="18" charset="2"/>
              </a:rPr>
              <a:t></a:t>
            </a:r>
            <a:r>
              <a:rPr lang="de-DE" dirty="0">
                <a:latin typeface="Calisto MT" panose="02040603050505030304" pitchFamily="18" charset="0"/>
              </a:rPr>
              <a:t> </a:t>
            </a:r>
          </a:p>
          <a:p>
            <a:pPr marL="0" indent="0">
              <a:buNone/>
            </a:pPr>
            <a:r>
              <a:rPr lang="de-DE" dirty="0">
                <a:latin typeface="Calisto MT" panose="02040603050505030304" pitchFamily="18" charset="0"/>
              </a:rPr>
              <a:t>						[</a:t>
            </a:r>
            <a:r>
              <a:rPr lang="de-DE" baseline="30000" dirty="0">
                <a:latin typeface="Calisto MT" panose="02040603050505030304" pitchFamily="18" charset="0"/>
              </a:rPr>
              <a:t>0</a:t>
            </a:r>
            <a:r>
              <a:rPr lang="de-DE" i="1" dirty="0">
                <a:latin typeface="Calisto MT" panose="02040603050505030304" pitchFamily="18" charset="0"/>
              </a:rPr>
              <a:t>True</a:t>
            </a:r>
            <a:r>
              <a:rPr lang="de-DE" i="1" baseline="-25000" dirty="0">
                <a:latin typeface="Calisto MT" panose="02040603050505030304" pitchFamily="18" charset="0"/>
              </a:rPr>
              <a:t>wt</a:t>
            </a:r>
            <a:r>
              <a:rPr lang="de-DE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de-DE" i="1" dirty="0">
                <a:latin typeface="Calisto MT" panose="02040603050505030304" pitchFamily="18" charset="0"/>
              </a:rPr>
              <a:t>w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de-DE" i="1" dirty="0">
                <a:latin typeface="Calisto MT" panose="02040603050505030304" pitchFamily="18" charset="0"/>
              </a:rPr>
              <a:t>t </a:t>
            </a:r>
            <a:r>
              <a:rPr lang="de-DE" dirty="0">
                <a:latin typeface="Calisto MT" panose="02040603050505030304" pitchFamily="18" charset="0"/>
              </a:rPr>
              <a:t>[</a:t>
            </a:r>
            <a:r>
              <a:rPr lang="de-DE" i="1" dirty="0" err="1">
                <a:latin typeface="Calisto MT" panose="02040603050505030304" pitchFamily="18" charset="0"/>
              </a:rPr>
              <a:t>D</a:t>
            </a:r>
            <a:r>
              <a:rPr lang="de-DE" i="1" baseline="-25000" dirty="0" err="1">
                <a:latin typeface="Calisto MT" panose="02040603050505030304" pitchFamily="18" charset="0"/>
              </a:rPr>
              <a:t>wt</a:t>
            </a:r>
            <a:r>
              <a:rPr lang="de-DE" i="1" dirty="0">
                <a:latin typeface="Calisto MT" panose="02040603050505030304" pitchFamily="18" charset="0"/>
              </a:rPr>
              <a:t> </a:t>
            </a:r>
            <a:r>
              <a:rPr lang="de-DE" i="1">
                <a:latin typeface="Calisto MT" panose="02040603050505030304" pitchFamily="18" charset="0"/>
              </a:rPr>
              <a:t>x</a:t>
            </a:r>
            <a:r>
              <a:rPr lang="de-DE">
                <a:latin typeface="Calisto MT" panose="02040603050505030304" pitchFamily="18" charset="0"/>
              </a:rPr>
              <a:t>]]]]]].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Remark</a:t>
            </a:r>
            <a:r>
              <a:rPr lang="en-US" dirty="0">
                <a:latin typeface="Calisto MT" panose="02040603050505030304" pitchFamily="18" charset="0"/>
              </a:rPr>
              <a:t>. The underlying idea behind requisites is that a set of requisites are individually necessary and jointly sufficient for an individual to instantiate the initial property. 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48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FAED-2192-4134-9AEB-81A641319CA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Definition (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refinement of procedure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11049-E9A4-4CC9-AA79-1AA87A24292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 be a molecular closed procedure producing entity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. Then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dirty="0">
                <a:latin typeface="Calisto MT" panose="02040603050505030304" pitchFamily="18" charset="0"/>
              </a:rPr>
              <a:t> is an </a:t>
            </a:r>
            <a:r>
              <a:rPr lang="en-US" i="1" dirty="0">
                <a:latin typeface="Calisto MT" panose="02040603050505030304" pitchFamily="18" charset="0"/>
              </a:rPr>
              <a:t>ontological definition</a:t>
            </a:r>
            <a:r>
              <a:rPr lang="en-US" dirty="0">
                <a:latin typeface="Calisto MT" panose="02040603050505030304" pitchFamily="18" charset="0"/>
              </a:rPr>
              <a:t> of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Let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,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3</a:t>
            </a:r>
            <a:r>
              <a:rPr lang="en-US" dirty="0">
                <a:latin typeface="Calisto MT" panose="02040603050505030304" pitchFamily="18" charset="0"/>
              </a:rPr>
              <a:t> be procedures. Let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 be a Trivialization of </a:t>
            </a:r>
            <a:r>
              <a:rPr lang="en-U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</a:rPr>
              <a:t>and let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</a:rPr>
              <a:t>occur as a subprocedure in executed mode within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. If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 differs from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only by containing instead of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Y </a:t>
            </a:r>
            <a:r>
              <a:rPr lang="en-US" dirty="0">
                <a:latin typeface="Calisto MT" panose="02040603050505030304" pitchFamily="18" charset="0"/>
              </a:rPr>
              <a:t> an ontological definition of </a:t>
            </a:r>
            <a:r>
              <a:rPr lang="en-US" i="1" dirty="0">
                <a:latin typeface="Calisto MT" panose="02040603050505030304" pitchFamily="18" charset="0"/>
              </a:rPr>
              <a:t>Y</a:t>
            </a:r>
            <a:r>
              <a:rPr lang="en-US" dirty="0">
                <a:latin typeface="Calisto MT" panose="02040603050505030304" pitchFamily="18" charset="0"/>
              </a:rPr>
              <a:t>, then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 is a 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refinement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(</a:t>
            </a:r>
            <a:r>
              <a:rPr lang="nl-NL" dirty="0">
                <a:latin typeface="Calisto MT" panose="02040603050505030304" pitchFamily="18" charset="0"/>
              </a:rPr>
              <a:t>type: (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*</a:t>
            </a:r>
            <a:r>
              <a:rPr lang="nl-NL" i="1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n</a:t>
            </a:r>
            <a:r>
              <a:rPr lang="nl-NL" dirty="0">
                <a:latin typeface="Calisto MT" panose="02040603050505030304" pitchFamily="18" charset="0"/>
                <a:sym typeface="Symbol" panose="05050102010706020507" pitchFamily="18" charset="2"/>
              </a:rPr>
              <a:t>*</a:t>
            </a:r>
            <a:r>
              <a:rPr lang="nl-NL" i="1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n</a:t>
            </a:r>
            <a:r>
              <a:rPr lang="nl-NL" dirty="0">
                <a:latin typeface="Calisto MT" panose="02040603050505030304" pitchFamily="18" charset="0"/>
              </a:rPr>
              <a:t>)</a:t>
            </a:r>
            <a:r>
              <a:rPr lang="en-US" dirty="0">
                <a:latin typeface="Calisto MT" panose="02040603050505030304" pitchFamily="18" charset="0"/>
              </a:rPr>
              <a:t>) of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. If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3</a:t>
            </a:r>
            <a:r>
              <a:rPr lang="en-US" dirty="0">
                <a:latin typeface="Calisto MT" panose="02040603050505030304" pitchFamily="18" charset="0"/>
              </a:rPr>
              <a:t> is a </a:t>
            </a:r>
            <a:r>
              <a:rPr lang="en-US" i="1" dirty="0">
                <a:latin typeface="Calisto MT" panose="02040603050505030304" pitchFamily="18" charset="0"/>
              </a:rPr>
              <a:t>refinement</a:t>
            </a:r>
            <a:r>
              <a:rPr lang="en-US" dirty="0">
                <a:latin typeface="Calisto MT" panose="02040603050505030304" pitchFamily="18" charset="0"/>
              </a:rPr>
              <a:t> of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 and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2</a:t>
            </a:r>
            <a:r>
              <a:rPr lang="en-US" dirty="0">
                <a:latin typeface="Calisto MT" panose="02040603050505030304" pitchFamily="18" charset="0"/>
              </a:rPr>
              <a:t> a refinement of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 then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3</a:t>
            </a:r>
            <a:r>
              <a:rPr lang="en-US" dirty="0">
                <a:latin typeface="Calisto MT" panose="02040603050505030304" pitchFamily="18" charset="0"/>
              </a:rPr>
              <a:t> is a </a:t>
            </a:r>
            <a:r>
              <a:rPr lang="en-US" i="1" dirty="0">
                <a:latin typeface="Calisto MT" panose="02040603050505030304" pitchFamily="18" charset="0"/>
              </a:rPr>
              <a:t>refinement</a:t>
            </a:r>
            <a:r>
              <a:rPr lang="en-US" dirty="0">
                <a:latin typeface="Calisto MT" panose="02040603050505030304" pitchFamily="18" charset="0"/>
              </a:rPr>
              <a:t> of </a:t>
            </a:r>
            <a:r>
              <a:rPr lang="en-US" i="1" dirty="0">
                <a:latin typeface="Calisto MT" panose="02040603050505030304" pitchFamily="18" charset="0"/>
              </a:rPr>
              <a:t>C</a:t>
            </a:r>
            <a:r>
              <a:rPr lang="en-US" baseline="-25000" dirty="0">
                <a:latin typeface="Calisto MT" panose="02040603050505030304" pitchFamily="18" charset="0"/>
              </a:rPr>
              <a:t>1</a:t>
            </a:r>
            <a:r>
              <a:rPr lang="en-US" dirty="0">
                <a:latin typeface="Calisto MT" panose="02040603050505030304" pitchFamily="18" charset="0"/>
              </a:rPr>
              <a:t>. 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 </a:t>
            </a:r>
          </a:p>
          <a:p>
            <a:pPr marL="0" indent="0">
              <a:buNone/>
            </a:pPr>
            <a:endParaRPr lang="nl-NL" sz="2000" i="1" dirty="0">
              <a:latin typeface="Calisto MT" panose="02040603050505030304" pitchFamily="18" charset="0"/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nl-NL" i="1" dirty="0" err="1">
                <a:latin typeface="Calisto MT" panose="02040603050505030304" pitchFamily="18" charset="0"/>
                <a:sym typeface="Wingdings 2" panose="05020102010507070707" pitchFamily="18" charset="2"/>
              </a:rPr>
              <a:t>Example</a:t>
            </a:r>
            <a:r>
              <a:rPr lang="nl-NL" dirty="0">
                <a:latin typeface="Calisto MT" panose="02040603050505030304" pitchFamily="18" charset="0"/>
                <a:sym typeface="Wingdings 2" panose="05020102010507070707" pitchFamily="18" charset="2"/>
              </a:rPr>
              <a:t>. </a:t>
            </a:r>
            <a:r>
              <a:rPr lang="en-US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Prime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is refined into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x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[</a:t>
            </a:r>
            <a:r>
              <a:rPr lang="en-US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Card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y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 [</a:t>
            </a:r>
            <a:r>
              <a:rPr lang="en-US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</a:rPr>
              <a:t>Divide y x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] = </a:t>
            </a:r>
            <a:r>
              <a:rPr lang="en-US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2]</a:t>
            </a:r>
            <a:r>
              <a:rPr lang="en-US" dirty="0">
                <a:latin typeface="Calisto MT" panose="02040603050505030304" pitchFamily="18" charset="0"/>
              </a:rPr>
              <a:t>.</a:t>
            </a:r>
            <a:endParaRPr lang="nl-NL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38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01CC-4908-456A-901F-7E5DE8EE178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Dual predication for intensions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215EE-D009-4CF6-BB70-D5D238C46D4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Predication de re</a:t>
            </a:r>
            <a:r>
              <a:rPr lang="en-US" dirty="0">
                <a:latin typeface="Calisto MT" panose="02040603050505030304" pitchFamily="18" charset="0"/>
              </a:rPr>
              <a:t>	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[</a:t>
            </a:r>
            <a:r>
              <a:rPr lang="en-US" i="1" dirty="0" err="1">
                <a:latin typeface="Calisto MT" panose="02040603050505030304" pitchFamily="18" charset="0"/>
              </a:rPr>
              <a:t>F</a:t>
            </a:r>
            <a:r>
              <a:rPr lang="en-US" i="1" baseline="-25000" dirty="0" err="1">
                <a:latin typeface="Calisto MT" panose="02040603050505030304" pitchFamily="18" charset="0"/>
              </a:rPr>
              <a:t>wt</a:t>
            </a:r>
            <a:r>
              <a:rPr lang="en-US" i="1" baseline="-25000" dirty="0">
                <a:latin typeface="Calisto MT" panose="02040603050505030304" pitchFamily="18" charset="0"/>
              </a:rPr>
              <a:t> </a:t>
            </a:r>
            <a:r>
              <a:rPr lang="en-US" i="1" dirty="0" err="1">
                <a:latin typeface="Calisto MT" panose="02040603050505030304" pitchFamily="18" charset="0"/>
              </a:rPr>
              <a:t>Off</a:t>
            </a:r>
            <a:r>
              <a:rPr lang="en-US" i="1" baseline="-25000" dirty="0" err="1">
                <a:latin typeface="Calisto MT" panose="02040603050505030304" pitchFamily="18" charset="0"/>
              </a:rPr>
              <a:t>wt</a:t>
            </a:r>
            <a:r>
              <a:rPr lang="en-US" dirty="0">
                <a:latin typeface="Calisto MT" panose="02040603050505030304" pitchFamily="18" charset="0"/>
              </a:rPr>
              <a:t>]	The occupant is an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endParaRPr lang="nl-NL" i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i="1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Predication de dicto</a:t>
            </a:r>
            <a:r>
              <a:rPr lang="en-US" dirty="0">
                <a:latin typeface="Calisto MT" panose="02040603050505030304" pitchFamily="18" charset="0"/>
              </a:rPr>
              <a:t> 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[</a:t>
            </a:r>
            <a:r>
              <a:rPr lang="en-US" i="1" dirty="0" err="1">
                <a:latin typeface="Calisto MT" panose="02040603050505030304" pitchFamily="18" charset="0"/>
              </a:rPr>
              <a:t>F</a:t>
            </a:r>
            <a:r>
              <a:rPr lang="en-US" i="1" baseline="30000" dirty="0" err="1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i="1" baseline="-25000" dirty="0" err="1">
                <a:latin typeface="Calisto MT" panose="02040603050505030304" pitchFamily="18" charset="0"/>
              </a:rPr>
              <a:t>wt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Off</a:t>
            </a:r>
            <a:r>
              <a:rPr lang="en-US" dirty="0">
                <a:latin typeface="Calisto MT" panose="02040603050505030304" pitchFamily="18" charset="0"/>
              </a:rPr>
              <a:t>]	The office is an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i="1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					</a:t>
            </a: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Predication de dicto</a:t>
            </a:r>
            <a:r>
              <a:rPr lang="en-US" dirty="0">
                <a:latin typeface="Calisto MT" panose="02040603050505030304" pitchFamily="18" charset="0"/>
              </a:rPr>
              <a:t> 	[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Req</a:t>
            </a:r>
            <a:r>
              <a:rPr lang="en-US" i="1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F</a:t>
            </a:r>
            <a:r>
              <a:rPr lang="en-US" i="1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Off</a:t>
            </a:r>
            <a:r>
              <a:rPr lang="en-US" dirty="0">
                <a:latin typeface="Calisto MT" panose="02040603050505030304" pitchFamily="18" charset="0"/>
              </a:rPr>
              <a:t>]		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 is a requisite of the office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/*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latin typeface="Calisto MT" panose="02040603050505030304" pitchFamily="18" charset="0"/>
              </a:rPr>
              <a:t>;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</a:rPr>
              <a:t>/*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 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latin typeface="Calisto MT" panose="02040603050505030304" pitchFamily="18" charset="0"/>
              </a:rPr>
              <a:t>;</a:t>
            </a:r>
            <a:r>
              <a:rPr lang="en-US" i="1" dirty="0">
                <a:latin typeface="Calisto MT" panose="02040603050505030304" pitchFamily="18" charset="0"/>
              </a:rPr>
              <a:t> Off</a:t>
            </a:r>
            <a:r>
              <a:rPr lang="en-US" dirty="0">
                <a:latin typeface="Calisto MT" panose="02040603050505030304" pitchFamily="18" charset="0"/>
              </a:rPr>
              <a:t>/*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latin typeface="Calisto MT" panose="02040603050505030304" pitchFamily="18" charset="0"/>
              </a:rPr>
              <a:t>; </a:t>
            </a:r>
            <a:r>
              <a:rPr lang="en-US" i="1" dirty="0">
                <a:latin typeface="Calisto MT" panose="02040603050505030304" pitchFamily="18" charset="0"/>
              </a:rPr>
              <a:t>Req</a:t>
            </a:r>
            <a:r>
              <a:rPr lang="en-US" dirty="0">
                <a:latin typeface="Calisto MT" panose="02040603050505030304" pitchFamily="18" charset="0"/>
              </a:rPr>
              <a:t>/(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</a:t>
            </a:r>
            <a:r>
              <a:rPr lang="en-US" dirty="0">
                <a:latin typeface="Calisto MT" panose="02040603050505030304" pitchFamily="18" charset="0"/>
              </a:rPr>
              <a:t> 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baseline="-25000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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latin typeface="Calisto MT" panose="02040603050505030304" pitchFamily="18" charset="0"/>
              </a:rPr>
              <a:t>).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9713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1F6B-DC28-494A-82C2-A4E41E67FE1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sto MT" panose="02040603050505030304" pitchFamily="18" charset="0"/>
              </a:rPr>
              <a:t>3</a:t>
            </a:r>
            <a:r>
              <a:rPr lang="en-US" b="1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rd</a:t>
            </a:r>
            <a:r>
              <a:rPr lang="en-US" b="1" dirty="0">
                <a:solidFill>
                  <a:schemeClr val="tx1"/>
                </a:solidFill>
                <a:latin typeface="Calisto MT" panose="02040603050505030304" pitchFamily="18" charset="0"/>
              </a:rPr>
              <a:t> example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: ‘impossible’ belief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184D-0ACF-4CB9-8F52-15881D95682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i="1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3600" i="1" dirty="0">
                <a:latin typeface="Calisto MT" panose="02040603050505030304" pitchFamily="18" charset="0"/>
              </a:rPr>
              <a:t>Tilman believes that some orchids are reptiles</a:t>
            </a:r>
          </a:p>
          <a:p>
            <a:pPr marL="0" indent="0">
              <a:buNone/>
            </a:pPr>
            <a:endParaRPr lang="en-US" sz="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Attitude complement: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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Orchid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]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[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Reptile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sz="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Attitude: </a:t>
            </a:r>
          </a:p>
          <a:p>
            <a:pPr marL="0" indent="0" algn="ctr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w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i="1" dirty="0" err="1">
                <a:latin typeface="Calisto MT" panose="02040603050505030304" pitchFamily="18" charset="0"/>
              </a:rPr>
              <a:t>t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Bel</a:t>
            </a:r>
            <a:r>
              <a:rPr lang="en-US" i="1" baseline="-25000" dirty="0">
                <a:latin typeface="Calisto MT" panose="02040603050505030304" pitchFamily="18" charset="0"/>
              </a:rPr>
              <a:t>wt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Tilman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b="1" baseline="30000" dirty="0">
                <a:solidFill>
                  <a:srgbClr val="0070C0"/>
                </a:solidFill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</a:t>
            </a:r>
            <a:r>
              <a:rPr lang="en-US" i="1" dirty="0">
                <a:latin typeface="Calisto MT" panose="02040603050505030304" pitchFamily="18" charset="0"/>
              </a:rPr>
              <a:t>w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</a:t>
            </a:r>
            <a:r>
              <a:rPr lang="en-US" i="1" dirty="0">
                <a:latin typeface="Calisto MT" panose="02040603050505030304" pitchFamily="18" charset="0"/>
              </a:rPr>
              <a:t>t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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Orchid</a:t>
            </a:r>
            <a:r>
              <a:rPr lang="en-US" i="1" baseline="-25000" dirty="0">
                <a:latin typeface="Calisto MT" panose="02040603050505030304" pitchFamily="18" charset="0"/>
              </a:rPr>
              <a:t>w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i="1" baseline="-25000" dirty="0">
                <a:latin typeface="Calisto MT" panose="02040603050505030304" pitchFamily="18" charset="0"/>
              </a:rPr>
              <a:t>t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baseline="30000" dirty="0">
                <a:latin typeface="Calisto MT" panose="02040603050505030304" pitchFamily="18" charset="0"/>
              </a:rPr>
              <a:t>0</a:t>
            </a:r>
            <a:r>
              <a:rPr lang="en-US" i="1" dirty="0">
                <a:latin typeface="Calisto MT" panose="02040603050505030304" pitchFamily="18" charset="0"/>
              </a:rPr>
              <a:t>Reptile</a:t>
            </a:r>
            <a:r>
              <a:rPr lang="en-US" i="1" baseline="-25000" dirty="0">
                <a:latin typeface="Calisto MT" panose="02040603050505030304" pitchFamily="18" charset="0"/>
              </a:rPr>
              <a:t> </a:t>
            </a:r>
            <a:r>
              <a:rPr lang="en-US" i="1" baseline="-25000" dirty="0" err="1">
                <a:latin typeface="Calisto MT" panose="02040603050505030304" pitchFamily="18" charset="0"/>
              </a:rPr>
              <a:t>w</a:t>
            </a:r>
            <a:r>
              <a:rPr lang="en-US" baseline="-25000" dirty="0" err="1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i="1" baseline="-25000" dirty="0" err="1">
                <a:latin typeface="Calisto MT" panose="02040603050505030304" pitchFamily="18" charset="0"/>
              </a:rPr>
              <a:t>t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i="1" dirty="0">
                <a:latin typeface="Calisto MT" panose="02040603050505030304" pitchFamily="18" charset="0"/>
              </a:rPr>
              <a:t>x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Bel</a:t>
            </a:r>
            <a:r>
              <a:rPr lang="en-US" dirty="0">
                <a:latin typeface="Calisto MT" panose="02040603050505030304" pitchFamily="18" charset="0"/>
              </a:rPr>
              <a:t>/(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latin typeface="Calisto MT" panose="02040603050505030304" pitchFamily="18" charset="0"/>
              </a:rPr>
              <a:t>*</a:t>
            </a:r>
            <a:r>
              <a:rPr lang="en-US" i="1" baseline="-25000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)</a:t>
            </a:r>
            <a:r>
              <a:rPr lang="en-US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endParaRPr lang="en-US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2931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9EFA-6926-4E18-8341-F2FDEC68A30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Quantifying-in (:reasoning </a:t>
            </a:r>
            <a:r>
              <a:rPr lang="en-US" sz="3800" i="1" dirty="0">
                <a:solidFill>
                  <a:schemeClr val="tx1"/>
                </a:solidFill>
                <a:latin typeface="Calisto MT" panose="02040603050505030304" pitchFamily="18" charset="0"/>
              </a:rPr>
              <a:t>about</a:t>
            </a:r>
            <a:r>
              <a:rPr lang="en-US" sz="38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impossibilities)</a:t>
            </a:r>
            <a:endParaRPr lang="nl-NL" sz="3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2E038-95B2-4EB5-B18C-528990C08796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i="1" dirty="0">
                <a:latin typeface="Calisto MT" panose="02040603050505030304" pitchFamily="18" charset="0"/>
              </a:rPr>
              <a:t>Bel</a:t>
            </a:r>
            <a:r>
              <a:rPr lang="en-US" sz="2400" i="1" baseline="-25000" dirty="0">
                <a:latin typeface="Calisto MT" panose="02040603050505030304" pitchFamily="18" charset="0"/>
              </a:rPr>
              <a:t>wt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i="1" dirty="0">
                <a:latin typeface="Calisto MT" panose="02040603050505030304" pitchFamily="18" charset="0"/>
              </a:rPr>
              <a:t>Tilman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</a:t>
            </a:r>
            <a:r>
              <a:rPr lang="en-US" sz="2400" i="1" dirty="0">
                <a:latin typeface="Calisto MT" panose="02040603050505030304" pitchFamily="18" charset="0"/>
              </a:rPr>
              <a:t>w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</a:t>
            </a:r>
            <a:r>
              <a:rPr lang="en-US" sz="2400" i="1" dirty="0">
                <a:latin typeface="Calisto MT" panose="02040603050505030304" pitchFamily="18" charset="0"/>
              </a:rPr>
              <a:t>t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</a:t>
            </a:r>
            <a:r>
              <a:rPr lang="en-US" sz="2400" i="1" dirty="0">
                <a:latin typeface="Calisto MT" panose="02040603050505030304" pitchFamily="18" charset="0"/>
              </a:rPr>
              <a:t>x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i="1" dirty="0">
                <a:latin typeface="Calisto MT" panose="02040603050505030304" pitchFamily="18" charset="0"/>
              </a:rPr>
              <a:t>Orchid</a:t>
            </a:r>
            <a:r>
              <a:rPr lang="en-US" sz="2400" i="1" baseline="-25000" dirty="0">
                <a:latin typeface="Calisto MT" panose="02040603050505030304" pitchFamily="18" charset="0"/>
              </a:rPr>
              <a:t>w</a:t>
            </a:r>
            <a:r>
              <a:rPr lang="en-US" sz="2400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i="1" baseline="-25000" dirty="0">
                <a:latin typeface="Calisto MT" panose="02040603050505030304" pitchFamily="18" charset="0"/>
              </a:rPr>
              <a:t>t</a:t>
            </a:r>
            <a:r>
              <a:rPr lang="en-US" sz="2400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i="1" dirty="0">
                <a:latin typeface="Calisto MT" panose="02040603050505030304" pitchFamily="18" charset="0"/>
              </a:rPr>
              <a:t>x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latin typeface="Calisto MT" panose="02040603050505030304" pitchFamily="18" charset="0"/>
              </a:rPr>
              <a:t>0</a:t>
            </a:r>
            <a:r>
              <a:rPr lang="en-US" sz="2400" i="1" dirty="0">
                <a:latin typeface="Calisto MT" panose="02040603050505030304" pitchFamily="18" charset="0"/>
              </a:rPr>
              <a:t>Reptile</a:t>
            </a:r>
            <a:r>
              <a:rPr lang="en-US" sz="2400" i="1" baseline="-25000" dirty="0">
                <a:latin typeface="Calisto MT" panose="02040603050505030304" pitchFamily="18" charset="0"/>
              </a:rPr>
              <a:t> </a:t>
            </a:r>
            <a:r>
              <a:rPr lang="en-US" sz="2400" i="1" baseline="-25000" dirty="0" err="1">
                <a:latin typeface="Calisto MT" panose="02040603050505030304" pitchFamily="18" charset="0"/>
              </a:rPr>
              <a:t>w</a:t>
            </a:r>
            <a:r>
              <a:rPr lang="en-US" sz="2400" baseline="-25000" dirty="0" err="1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i="1" baseline="-25000" dirty="0" err="1">
                <a:latin typeface="Calisto MT" panose="02040603050505030304" pitchFamily="18" charset="0"/>
              </a:rPr>
              <a:t>t</a:t>
            </a:r>
            <a:r>
              <a:rPr lang="en-US" sz="2400" baseline="-25000" dirty="0"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latin typeface="Calisto MT" panose="02040603050505030304" pitchFamily="18" charset="0"/>
              </a:rPr>
              <a:t> </a:t>
            </a:r>
            <a:r>
              <a:rPr lang="en-US" sz="2400" i="1" dirty="0">
                <a:latin typeface="Calisto MT" panose="02040603050505030304" pitchFamily="18" charset="0"/>
              </a:rPr>
              <a:t>x</a:t>
            </a:r>
            <a:r>
              <a:rPr lang="en-US" sz="2400" dirty="0">
                <a:latin typeface="Calisto MT" panose="02040603050505030304" pitchFamily="18" charset="0"/>
                <a:sym typeface="Symbol" panose="05050102010706020507" pitchFamily="18" charset="2"/>
              </a:rPr>
              <a:t></a:t>
            </a:r>
            <a:endParaRPr lang="nl-NL" sz="24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nl-NL" sz="2400" dirty="0">
                <a:latin typeface="Calisto MT" panose="02040603050505030304" pitchFamily="18" charset="0"/>
                <a:sym typeface="Symbol" panose="05050102010706020507" pitchFamily="18" charset="2"/>
              </a:rPr>
              <a:t>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[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nl-NL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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f 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Bel</a:t>
            </a:r>
            <a:r>
              <a:rPr lang="en-US" sz="2400" i="1" baseline="-25000" dirty="0">
                <a:solidFill>
                  <a:schemeClr val="tx1"/>
                </a:solidFill>
                <a:latin typeface="Calisto MT" panose="02040603050505030304" pitchFamily="18" charset="0"/>
              </a:rPr>
              <a:t>wt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Tilman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[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Sub 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[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Tr </a:t>
            </a:r>
            <a:r>
              <a:rPr lang="cs-CZ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]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cs-CZ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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w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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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</a:t>
            </a:r>
            <a:r>
              <a:rPr lang="cs-CZ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p</a:t>
            </a:r>
            <a:r>
              <a:rPr lang="en-US" sz="2400" i="1" baseline="-25000" dirty="0" err="1">
                <a:solidFill>
                  <a:schemeClr val="tx1"/>
                </a:solidFill>
                <a:latin typeface="Calisto MT" panose="02040603050505030304" pitchFamily="18" charset="0"/>
              </a:rPr>
              <a:t>w</a:t>
            </a:r>
            <a:r>
              <a:rPr lang="en-US" sz="2400" baseline="-25000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i="1" baseline="-25000" dirty="0" err="1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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baseline="30000" dirty="0">
                <a:solidFill>
                  <a:schemeClr val="tx1"/>
                </a:solidFill>
                <a:latin typeface="Calisto MT" panose="02040603050505030304" pitchFamily="18" charset="0"/>
              </a:rPr>
              <a:t>0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Reptile</a:t>
            </a:r>
            <a:r>
              <a:rPr lang="en-US" sz="2400" i="1" baseline="-250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i="1" baseline="-25000" dirty="0" err="1">
                <a:solidFill>
                  <a:schemeClr val="tx1"/>
                </a:solidFill>
                <a:latin typeface="Calisto MT" panose="02040603050505030304" pitchFamily="18" charset="0"/>
              </a:rPr>
              <a:t>w</a:t>
            </a:r>
            <a:r>
              <a:rPr lang="en-US" sz="2400" baseline="-25000" dirty="0" err="1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i="1" baseline="-25000" dirty="0" err="1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Calisto MT" panose="02040603050505030304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</a:t>
            </a:r>
            <a:endParaRPr lang="nl-NL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i="1" dirty="0">
                <a:latin typeface="Calisto MT" panose="02040603050505030304" pitchFamily="18" charset="0"/>
              </a:rPr>
              <a:t>Gloss</a:t>
            </a:r>
            <a:r>
              <a:rPr lang="en-US" dirty="0">
                <a:latin typeface="Calisto MT" panose="02040603050505030304" pitchFamily="18" charset="0"/>
              </a:rPr>
              <a:t>: “There is a property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 such that Tilman believes that some </a:t>
            </a:r>
            <a:r>
              <a:rPr lang="en-US" i="1" dirty="0">
                <a:latin typeface="Calisto MT" panose="02040603050505030304" pitchFamily="18" charset="0"/>
              </a:rPr>
              <a:t>f</a:t>
            </a:r>
            <a:r>
              <a:rPr lang="en-US" dirty="0">
                <a:latin typeface="Calisto MT" panose="02040603050505030304" pitchFamily="18" charset="0"/>
              </a:rPr>
              <a:t>s are reptiles”.</a:t>
            </a:r>
          </a:p>
          <a:p>
            <a:pPr marL="0" indent="0">
              <a:buNone/>
            </a:pPr>
            <a:endParaRPr lang="nl-NL" sz="4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Types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: 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f</a:t>
            </a:r>
            <a:r>
              <a:rPr lang="cs-CZ" i="1" dirty="0">
                <a:solidFill>
                  <a:schemeClr val="tx1"/>
                </a:solidFill>
                <a:latin typeface="Calisto MT" panose="02040603050505030304" pitchFamily="18" charset="0"/>
              </a:rPr>
              <a:t>, p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/*</a:t>
            </a:r>
            <a:r>
              <a:rPr lang="en-US" i="1" baseline="-25000" dirty="0">
                <a:solidFill>
                  <a:schemeClr val="tx1"/>
                </a:solidFill>
                <a:latin typeface="Calisto MT" panose="02040603050505030304" pitchFamily="18" charset="0"/>
              </a:rPr>
              <a:t>n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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r>
              <a:rPr lang="en-US" baseline="-25000" dirty="0">
                <a:solidFill>
                  <a:schemeClr val="tx1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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. 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6217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C8CE-5246-4A07-AED1-73900BC9391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Rule for quantifying-in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6F69-746E-44AD-ABB4-8AA8A92B3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080"/>
            <a:ext cx="10515600" cy="43786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NL" dirty="0">
              <a:latin typeface="Calisto MT" panose="0204060305050503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s-ES" sz="6000" dirty="0">
                <a:latin typeface="Calisto MT" panose="02040603050505030304" pitchFamily="18" charset="0"/>
              </a:rPr>
              <a:t>[</a:t>
            </a:r>
            <a:r>
              <a:rPr lang="es-ES" sz="6000" i="1" dirty="0" err="1">
                <a:latin typeface="Calisto MT" panose="02040603050505030304" pitchFamily="18" charset="0"/>
              </a:rPr>
              <a:t>B</a:t>
            </a:r>
            <a:r>
              <a:rPr lang="es-ES" sz="60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6000" i="1" dirty="0">
                <a:latin typeface="Calisto MT" panose="02040603050505030304" pitchFamily="18" charset="0"/>
              </a:rPr>
              <a:t> a 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es-ES" sz="6000" i="1" dirty="0">
                <a:latin typeface="Calisto MT" panose="02040603050505030304" pitchFamily="18" charset="0"/>
              </a:rPr>
              <a:t>P</a:t>
            </a:r>
            <a:r>
              <a:rPr lang="es-ES" sz="6000" dirty="0">
                <a:latin typeface="Calisto MT" panose="02040603050505030304" pitchFamily="18" charset="0"/>
              </a:rPr>
              <a:t>(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es-ES" sz="6000" i="1" dirty="0">
                <a:latin typeface="Calisto MT" panose="02040603050505030304" pitchFamily="18" charset="0"/>
              </a:rPr>
              <a:t>b/y</a:t>
            </a:r>
            <a:r>
              <a:rPr lang="es-ES" sz="6000" dirty="0">
                <a:latin typeface="Calisto MT" panose="02040603050505030304" pitchFamily="18" charset="0"/>
              </a:rPr>
              <a:t>)]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nl-NL" sz="6000" dirty="0">
                <a:latin typeface="Calisto MT" panose="02040603050505030304" pitchFamily="18" charset="0"/>
                <a:sym typeface="Symbol" panose="05050102010706020507" pitchFamily="18" charset="2"/>
              </a:rPr>
              <a:t>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s-ES" sz="6000" dirty="0">
                <a:latin typeface="Calisto MT" panose="02040603050505030304" pitchFamily="18" charset="0"/>
              </a:rPr>
              <a:t>[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nl-NL" sz="6000" dirty="0">
                <a:latin typeface="Calisto MT" panose="02040603050505030304" pitchFamily="18" charset="0"/>
                <a:sym typeface="Symbol" panose="05050102010706020507" pitchFamily="18" charset="2"/>
              </a:rPr>
              <a:t> </a:t>
            </a:r>
            <a:r>
              <a:rPr lang="es-ES" sz="6000" i="1" dirty="0">
                <a:latin typeface="Calisto MT" panose="02040603050505030304" pitchFamily="18" charset="0"/>
              </a:rPr>
              <a:t>x </a:t>
            </a:r>
            <a:r>
              <a:rPr lang="es-ES" sz="6000" dirty="0">
                <a:latin typeface="Calisto MT" panose="02040603050505030304" pitchFamily="18" charset="0"/>
              </a:rPr>
              <a:t>[</a:t>
            </a:r>
            <a:r>
              <a:rPr lang="es-ES" sz="6000" i="1" dirty="0" err="1">
                <a:latin typeface="Calisto MT" panose="02040603050505030304" pitchFamily="18" charset="0"/>
              </a:rPr>
              <a:t>B</a:t>
            </a:r>
            <a:r>
              <a:rPr lang="es-ES" sz="60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6000" i="1" dirty="0">
                <a:latin typeface="Calisto MT" panose="02040603050505030304" pitchFamily="18" charset="0"/>
              </a:rPr>
              <a:t> a </a:t>
            </a:r>
            <a:r>
              <a:rPr lang="es-ES" sz="6000" dirty="0">
                <a:latin typeface="Calisto MT" panose="02040603050505030304" pitchFamily="18" charset="0"/>
              </a:rPr>
              <a:t>[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es-ES" sz="6000" i="1" dirty="0">
                <a:latin typeface="Calisto MT" panose="02040603050505030304" pitchFamily="18" charset="0"/>
              </a:rPr>
              <a:t>Sub </a:t>
            </a:r>
            <a:r>
              <a:rPr lang="es-ES" sz="6000" dirty="0">
                <a:latin typeface="Calisto MT" panose="02040603050505030304" pitchFamily="18" charset="0"/>
              </a:rPr>
              <a:t>[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es-ES" sz="6000" i="1" dirty="0">
                <a:latin typeface="Calisto MT" panose="02040603050505030304" pitchFamily="18" charset="0"/>
              </a:rPr>
              <a:t>Tr</a:t>
            </a:r>
            <a:r>
              <a:rPr lang="nl-NL" sz="60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s-ES" sz="6000" i="1" dirty="0">
                <a:latin typeface="Calisto MT" panose="02040603050505030304" pitchFamily="18" charset="0"/>
              </a:rPr>
              <a:t> x</a:t>
            </a:r>
            <a:r>
              <a:rPr lang="es-ES" sz="6000" dirty="0">
                <a:latin typeface="Calisto MT" panose="02040603050505030304" pitchFamily="18" charset="0"/>
              </a:rPr>
              <a:t>]</a:t>
            </a:r>
            <a:r>
              <a:rPr lang="es-ES" sz="6000" i="1" dirty="0">
                <a:latin typeface="Calisto MT" panose="02040603050505030304" pitchFamily="18" charset="0"/>
              </a:rPr>
              <a:t> </a:t>
            </a:r>
            <a:r>
              <a:rPr lang="es-ES" sz="6000" baseline="30000" dirty="0">
                <a:latin typeface="Calisto MT" panose="02040603050505030304" pitchFamily="18" charset="0"/>
              </a:rPr>
              <a:t>0</a:t>
            </a:r>
            <a:r>
              <a:rPr lang="es-ES" sz="6000" i="1" dirty="0">
                <a:latin typeface="Calisto MT" panose="02040603050505030304" pitchFamily="18" charset="0"/>
              </a:rPr>
              <a:t>y</a:t>
            </a:r>
            <a:r>
              <a:rPr lang="es-ES" sz="6000" baseline="30000" dirty="0">
                <a:latin typeface="Calisto MT" panose="02040603050505030304" pitchFamily="18" charset="0"/>
              </a:rPr>
              <a:t> 0</a:t>
            </a:r>
            <a:r>
              <a:rPr lang="es-ES" sz="6000" i="1" dirty="0">
                <a:latin typeface="Calisto MT" panose="02040603050505030304" pitchFamily="18" charset="0"/>
              </a:rPr>
              <a:t>P</a:t>
            </a:r>
            <a:r>
              <a:rPr lang="es-ES" sz="6000" dirty="0">
                <a:latin typeface="Calisto MT" panose="02040603050505030304" pitchFamily="18" charset="0"/>
              </a:rPr>
              <a:t>(</a:t>
            </a:r>
            <a:r>
              <a:rPr lang="es-ES" sz="6000" i="1" dirty="0">
                <a:latin typeface="Calisto MT" panose="02040603050505030304" pitchFamily="18" charset="0"/>
              </a:rPr>
              <a:t>y</a:t>
            </a:r>
            <a:r>
              <a:rPr lang="es-ES" sz="6000" dirty="0">
                <a:latin typeface="Calisto MT" panose="02040603050505030304" pitchFamily="18" charset="0"/>
              </a:rPr>
              <a:t>)]]]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s-ES" i="1" cap="small" dirty="0">
              <a:latin typeface="Calisto MT" panose="02040603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600" i="1" dirty="0">
                <a:latin typeface="Calisto MT" panose="02040603050505030304" pitchFamily="18" charset="0"/>
              </a:rPr>
              <a:t>Types</a:t>
            </a:r>
            <a:r>
              <a:rPr lang="en-US" sz="5600" dirty="0">
                <a:latin typeface="Calisto MT" panose="02040603050505030304" pitchFamily="18" charset="0"/>
              </a:rPr>
              <a:t>:</a:t>
            </a:r>
            <a:r>
              <a:rPr lang="en-US" sz="5600" i="1" dirty="0">
                <a:latin typeface="Calisto MT" panose="02040603050505030304" pitchFamily="18" charset="0"/>
              </a:rPr>
              <a:t> P</a:t>
            </a:r>
            <a:r>
              <a:rPr lang="en-US" sz="5600" dirty="0">
                <a:latin typeface="Calisto MT" panose="02040603050505030304" pitchFamily="18" charset="0"/>
              </a:rPr>
              <a:t>(</a:t>
            </a:r>
            <a:r>
              <a:rPr lang="en-US" sz="5600" baseline="30000" dirty="0">
                <a:latin typeface="Calisto MT" panose="02040603050505030304" pitchFamily="18" charset="0"/>
              </a:rPr>
              <a:t>0</a:t>
            </a:r>
            <a:r>
              <a:rPr lang="en-US" sz="5600" i="1" dirty="0">
                <a:latin typeface="Calisto MT" panose="02040603050505030304" pitchFamily="18" charset="0"/>
              </a:rPr>
              <a:t>b/y</a:t>
            </a:r>
            <a:r>
              <a:rPr lang="en-US" sz="5600" dirty="0">
                <a:latin typeface="Calisto MT" panose="02040603050505030304" pitchFamily="18" charset="0"/>
              </a:rPr>
              <a:t>)/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sz="5600" i="1" baseline="-25000" dirty="0">
                <a:latin typeface="Calisto MT" panose="02040603050505030304" pitchFamily="18" charset="0"/>
              </a:rPr>
              <a:t>n</a:t>
            </a:r>
            <a:r>
              <a:rPr lang="en-US" sz="5600" dirty="0">
                <a:latin typeface="Calisto MT" panose="02040603050505030304" pitchFamily="18" charset="0"/>
              </a:rPr>
              <a:t>: a procedure with a proper constituent </a:t>
            </a:r>
            <a:r>
              <a:rPr lang="en-US" sz="5600" baseline="30000" dirty="0">
                <a:latin typeface="Calisto MT" panose="02040603050505030304" pitchFamily="18" charset="0"/>
              </a:rPr>
              <a:t>0</a:t>
            </a:r>
            <a:r>
              <a:rPr lang="en-US" sz="5600" i="1" dirty="0">
                <a:latin typeface="Calisto MT" panose="02040603050505030304" pitchFamily="18" charset="0"/>
              </a:rPr>
              <a:t>b</a:t>
            </a:r>
            <a:r>
              <a:rPr lang="en-US" sz="5600" dirty="0">
                <a:latin typeface="Calisto MT" panose="02040603050505030304" pitchFamily="18" charset="0"/>
              </a:rPr>
              <a:t>/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sz="5600" i="1" baseline="-25000" dirty="0">
                <a:latin typeface="Calisto MT" panose="02040603050505030304" pitchFamily="18" charset="0"/>
              </a:rPr>
              <a:t>n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5600" dirty="0">
                <a:latin typeface="Calisto MT" panose="02040603050505030304" pitchFamily="18" charset="0"/>
              </a:rPr>
              <a:t> that has been substituted for the variable </a:t>
            </a:r>
            <a:r>
              <a:rPr lang="en-US" sz="5600" i="1" dirty="0">
                <a:latin typeface="Calisto MT" panose="02040603050505030304" pitchFamily="18" charset="0"/>
              </a:rPr>
              <a:t>y</a:t>
            </a:r>
            <a:r>
              <a:rPr lang="en-US" sz="5600" dirty="0">
                <a:latin typeface="Calisto MT" panose="02040603050505030304" pitchFamily="18" charset="0"/>
              </a:rPr>
              <a:t>/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sz="5600" i="1" baseline="-25000" dirty="0">
                <a:latin typeface="Calisto MT" panose="02040603050505030304" pitchFamily="18" charset="0"/>
              </a:rPr>
              <a:t>n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5600" dirty="0">
                <a:latin typeface="Calisto MT" panose="02040603050505030304" pitchFamily="18" charset="0"/>
              </a:rPr>
              <a:t>;</a:t>
            </a:r>
            <a:r>
              <a:rPr lang="en-US" sz="5600" i="1" baseline="-25000" dirty="0">
                <a:latin typeface="Calisto MT" panose="02040603050505030304" pitchFamily="18" charset="0"/>
              </a:rPr>
              <a:t> </a:t>
            </a:r>
            <a:r>
              <a:rPr lang="en-US" sz="5600" dirty="0">
                <a:latin typeface="Calisto MT" panose="02040603050505030304" pitchFamily="18" charset="0"/>
              </a:rPr>
              <a:t> </a:t>
            </a:r>
            <a:r>
              <a:rPr lang="en-US" sz="5600" i="1" dirty="0">
                <a:latin typeface="Calisto MT" panose="02040603050505030304" pitchFamily="18" charset="0"/>
              </a:rPr>
              <a:t>x</a:t>
            </a:r>
            <a:r>
              <a:rPr lang="en-US" sz="5600" dirty="0">
                <a:latin typeface="Calisto MT" panose="02040603050505030304" pitchFamily="18" charset="0"/>
              </a:rPr>
              <a:t>/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</a:t>
            </a:r>
            <a:r>
              <a:rPr lang="en-US" sz="5600" i="1" baseline="-25000" dirty="0">
                <a:latin typeface="Calisto MT" panose="02040603050505030304" pitchFamily="18" charset="0"/>
              </a:rPr>
              <a:t>n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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5600" dirty="0">
                <a:latin typeface="Calisto MT" panose="02040603050505030304" pitchFamily="18" charset="0"/>
              </a:rPr>
              <a:t>. </a:t>
            </a:r>
            <a:r>
              <a:rPr lang="en-US" sz="5600" i="1" dirty="0">
                <a:latin typeface="Calisto MT" panose="02040603050505030304" pitchFamily="18" charset="0"/>
              </a:rPr>
              <a:t>Proof</a:t>
            </a:r>
            <a:r>
              <a:rPr lang="en-US" sz="5600" dirty="0">
                <a:latin typeface="Calisto MT" panose="02040603050505030304" pitchFamily="18" charset="0"/>
              </a:rPr>
              <a:t>: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nl-NL" sz="5600" dirty="0">
                <a:latin typeface="Calisto MT" panose="02040603050505030304" pitchFamily="18" charset="0"/>
              </a:rPr>
              <a:t> [</a:t>
            </a:r>
            <a:r>
              <a:rPr lang="nl-NL" sz="5600" i="1" dirty="0" err="1">
                <a:latin typeface="Calisto MT" panose="02040603050505030304" pitchFamily="18" charset="0"/>
              </a:rPr>
              <a:t>B</a:t>
            </a:r>
            <a:r>
              <a:rPr lang="nl-NL" sz="5600" i="1" baseline="-25000" dirty="0" err="1">
                <a:latin typeface="Calisto MT" panose="02040603050505030304" pitchFamily="18" charset="0"/>
              </a:rPr>
              <a:t>wt</a:t>
            </a:r>
            <a:r>
              <a:rPr lang="nl-NL" sz="5600" i="1" dirty="0">
                <a:latin typeface="Calisto MT" panose="02040603050505030304" pitchFamily="18" charset="0"/>
              </a:rPr>
              <a:t> a 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P</a:t>
            </a:r>
            <a:r>
              <a:rPr lang="nl-NL" sz="5600" dirty="0">
                <a:latin typeface="Calisto MT" panose="02040603050505030304" pitchFamily="18" charset="0"/>
              </a:rPr>
              <a:t>(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b/y</a:t>
            </a:r>
            <a:r>
              <a:rPr lang="nl-NL" sz="5600" dirty="0">
                <a:latin typeface="Calisto MT" panose="02040603050505030304" pitchFamily="18" charset="0"/>
              </a:rPr>
              <a:t>)]			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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s-ES" sz="5600" dirty="0">
                <a:latin typeface="Calisto MT" panose="02040603050505030304" pitchFamily="18" charset="0"/>
              </a:rPr>
              <a:t> [</a:t>
            </a:r>
            <a:r>
              <a:rPr lang="es-ES" sz="5600" i="1" dirty="0" err="1">
                <a:latin typeface="Calisto MT" panose="02040603050505030304" pitchFamily="18" charset="0"/>
              </a:rPr>
              <a:t>B</a:t>
            </a:r>
            <a:r>
              <a:rPr lang="es-ES" sz="56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5600" i="1" dirty="0">
                <a:latin typeface="Calisto MT" panose="02040603050505030304" pitchFamily="18" charset="0"/>
              </a:rPr>
              <a:t> a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Sub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Tr</a:t>
            </a:r>
            <a:r>
              <a:rPr lang="nl-NL" sz="56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nl-NL" sz="5600" i="1" dirty="0">
                <a:latin typeface="Calisto MT" panose="02040603050505030304" pitchFamily="18" charset="0"/>
              </a:rPr>
              <a:t>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b</a:t>
            </a:r>
            <a:r>
              <a:rPr lang="es-ES" sz="5600" dirty="0">
                <a:latin typeface="Calisto MT" panose="02040603050505030304" pitchFamily="18" charset="0"/>
              </a:rPr>
              <a:t>]</a:t>
            </a:r>
            <a:r>
              <a:rPr lang="es-ES" sz="5600" i="1" dirty="0">
                <a:latin typeface="Calisto MT" panose="02040603050505030304" pitchFamily="18" charset="0"/>
              </a:rPr>
              <a:t>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baseline="30000" dirty="0">
                <a:latin typeface="Calisto MT" panose="02040603050505030304" pitchFamily="18" charset="0"/>
              </a:rPr>
              <a:t> 0</a:t>
            </a:r>
            <a:r>
              <a:rPr lang="es-ES" sz="5600" i="1" dirty="0">
                <a:latin typeface="Calisto MT" panose="02040603050505030304" pitchFamily="18" charset="0"/>
              </a:rPr>
              <a:t>P</a:t>
            </a:r>
            <a:r>
              <a:rPr lang="es-ES" sz="5600" dirty="0">
                <a:latin typeface="Calisto MT" panose="02040603050505030304" pitchFamily="18" charset="0"/>
              </a:rPr>
              <a:t>(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dirty="0">
                <a:latin typeface="Calisto MT" panose="02040603050505030304" pitchFamily="18" charset="0"/>
              </a:rPr>
              <a:t>)]] = [</a:t>
            </a:r>
            <a:r>
              <a:rPr lang="es-ES" sz="5600" i="1" dirty="0" err="1">
                <a:latin typeface="Calisto MT" panose="02040603050505030304" pitchFamily="18" charset="0"/>
              </a:rPr>
              <a:t>B</a:t>
            </a:r>
            <a:r>
              <a:rPr lang="es-ES" sz="56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5600" i="1" dirty="0">
                <a:latin typeface="Calisto MT" panose="02040603050505030304" pitchFamily="18" charset="0"/>
              </a:rPr>
              <a:t> a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P</a:t>
            </a:r>
            <a:r>
              <a:rPr lang="es-ES" sz="5600" dirty="0">
                <a:latin typeface="Calisto MT" panose="02040603050505030304" pitchFamily="18" charset="0"/>
              </a:rPr>
              <a:t>(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b/y</a:t>
            </a:r>
            <a:r>
              <a:rPr lang="es-ES" sz="5600" dirty="0">
                <a:latin typeface="Calisto MT" panose="02040603050505030304" pitchFamily="18" charset="0"/>
              </a:rPr>
              <a:t>)]	Def. 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s-ES" sz="5600" dirty="0">
                <a:latin typeface="Calisto MT" panose="02040603050505030304" pitchFamily="18" charset="0"/>
              </a:rPr>
              <a:t> [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sz="5600" i="1" dirty="0">
                <a:latin typeface="Calisto MT" panose="02040603050505030304" pitchFamily="18" charset="0"/>
              </a:rPr>
              <a:t>x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i="1" dirty="0" err="1">
                <a:latin typeface="Calisto MT" panose="02040603050505030304" pitchFamily="18" charset="0"/>
              </a:rPr>
              <a:t>B</a:t>
            </a:r>
            <a:r>
              <a:rPr lang="es-ES" sz="56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5600" i="1" dirty="0">
                <a:latin typeface="Calisto MT" panose="02040603050505030304" pitchFamily="18" charset="0"/>
              </a:rPr>
              <a:t> a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Sub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Tr</a:t>
            </a:r>
            <a:r>
              <a:rPr lang="nl-NL" sz="56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s-ES" sz="5600" i="1" dirty="0">
                <a:latin typeface="Calisto MT" panose="02040603050505030304" pitchFamily="18" charset="0"/>
              </a:rPr>
              <a:t> x</a:t>
            </a:r>
            <a:r>
              <a:rPr lang="es-ES" sz="5600" dirty="0">
                <a:latin typeface="Calisto MT" panose="02040603050505030304" pitchFamily="18" charset="0"/>
              </a:rPr>
              <a:t>]</a:t>
            </a:r>
            <a:r>
              <a:rPr lang="es-ES" sz="5600" i="1" dirty="0">
                <a:latin typeface="Calisto MT" panose="02040603050505030304" pitchFamily="18" charset="0"/>
              </a:rPr>
              <a:t>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baseline="30000" dirty="0">
                <a:latin typeface="Calisto MT" panose="02040603050505030304" pitchFamily="18" charset="0"/>
              </a:rPr>
              <a:t> 0</a:t>
            </a:r>
            <a:r>
              <a:rPr lang="es-ES" sz="5600" i="1" dirty="0">
                <a:latin typeface="Calisto MT" panose="02040603050505030304" pitchFamily="18" charset="0"/>
              </a:rPr>
              <a:t>P</a:t>
            </a:r>
            <a:r>
              <a:rPr lang="es-ES" sz="5600" dirty="0">
                <a:latin typeface="Calisto MT" panose="02040603050505030304" pitchFamily="18" charset="0"/>
              </a:rPr>
              <a:t>(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dirty="0">
                <a:latin typeface="Calisto MT" panose="02040603050505030304" pitchFamily="18" charset="0"/>
              </a:rPr>
              <a:t>)]]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b</a:t>
            </a:r>
            <a:r>
              <a:rPr lang="es-ES" sz="5600" dirty="0">
                <a:latin typeface="Calisto MT" panose="02040603050505030304" pitchFamily="18" charset="0"/>
              </a:rPr>
              <a:t>]		2,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s-ES" sz="5600" dirty="0">
                <a:latin typeface="Calisto MT" panose="02040603050505030304" pitchFamily="18" charset="0"/>
              </a:rPr>
              <a:t>-</a:t>
            </a:r>
            <a:r>
              <a:rPr lang="es-ES" sz="5600" dirty="0" err="1">
                <a:latin typeface="Calisto MT" panose="02040603050505030304" pitchFamily="18" charset="0"/>
              </a:rPr>
              <a:t>expansion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es-ES" sz="5600" dirty="0">
                <a:latin typeface="Calisto MT" panose="02040603050505030304" pitchFamily="18" charset="0"/>
              </a:rPr>
              <a:t> 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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nl-NL" sz="5600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s-ES" sz="5600" i="1" dirty="0">
                <a:latin typeface="Calisto MT" panose="02040603050505030304" pitchFamily="18" charset="0"/>
              </a:rPr>
              <a:t>x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i="1" dirty="0" err="1">
                <a:latin typeface="Calisto MT" panose="02040603050505030304" pitchFamily="18" charset="0"/>
              </a:rPr>
              <a:t>B</a:t>
            </a:r>
            <a:r>
              <a:rPr lang="es-ES" sz="5600" i="1" baseline="-25000" dirty="0" err="1">
                <a:latin typeface="Calisto MT" panose="02040603050505030304" pitchFamily="18" charset="0"/>
              </a:rPr>
              <a:t>wt</a:t>
            </a:r>
            <a:r>
              <a:rPr lang="es-ES" sz="5600" i="1" dirty="0">
                <a:latin typeface="Calisto MT" panose="02040603050505030304" pitchFamily="18" charset="0"/>
              </a:rPr>
              <a:t> a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Sub </a:t>
            </a:r>
            <a:r>
              <a:rPr lang="es-ES" sz="5600" dirty="0">
                <a:latin typeface="Calisto MT" panose="02040603050505030304" pitchFamily="18" charset="0"/>
              </a:rPr>
              <a:t>[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Tr</a:t>
            </a:r>
            <a:r>
              <a:rPr lang="nl-NL" sz="56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s-ES" sz="5600" i="1" dirty="0">
                <a:latin typeface="Calisto MT" panose="02040603050505030304" pitchFamily="18" charset="0"/>
              </a:rPr>
              <a:t> x</a:t>
            </a:r>
            <a:r>
              <a:rPr lang="es-ES" sz="5600" dirty="0">
                <a:latin typeface="Calisto MT" panose="02040603050505030304" pitchFamily="18" charset="0"/>
              </a:rPr>
              <a:t>]</a:t>
            </a:r>
            <a:r>
              <a:rPr lang="es-ES" sz="5600" i="1" dirty="0">
                <a:latin typeface="Calisto MT" panose="02040603050505030304" pitchFamily="18" charset="0"/>
              </a:rPr>
              <a:t> </a:t>
            </a:r>
            <a:r>
              <a:rPr lang="es-ES" sz="5600" baseline="30000" dirty="0">
                <a:latin typeface="Calisto MT" panose="02040603050505030304" pitchFamily="18" charset="0"/>
              </a:rPr>
              <a:t>0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baseline="30000" dirty="0">
                <a:latin typeface="Calisto MT" panose="02040603050505030304" pitchFamily="18" charset="0"/>
              </a:rPr>
              <a:t> 0</a:t>
            </a:r>
            <a:r>
              <a:rPr lang="es-ES" sz="5600" i="1" dirty="0">
                <a:latin typeface="Calisto MT" panose="02040603050505030304" pitchFamily="18" charset="0"/>
              </a:rPr>
              <a:t>P</a:t>
            </a:r>
            <a:r>
              <a:rPr lang="es-ES" sz="5600" dirty="0">
                <a:latin typeface="Calisto MT" panose="02040603050505030304" pitchFamily="18" charset="0"/>
              </a:rPr>
              <a:t>(</a:t>
            </a:r>
            <a:r>
              <a:rPr lang="es-ES" sz="5600" i="1" dirty="0">
                <a:latin typeface="Calisto MT" panose="02040603050505030304" pitchFamily="18" charset="0"/>
              </a:rPr>
              <a:t>y</a:t>
            </a:r>
            <a:r>
              <a:rPr lang="es-ES" sz="5600" dirty="0">
                <a:latin typeface="Calisto MT" panose="02040603050505030304" pitchFamily="18" charset="0"/>
              </a:rPr>
              <a:t>)]]] 		3, Def. 		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5600" dirty="0">
                <a:latin typeface="Calisto MT" panose="02040603050505030304" pitchFamily="18" charset="0"/>
              </a:rPr>
              <a:t>Step (4) is justified, because the class of </a:t>
            </a:r>
            <a:r>
              <a:rPr lang="en-GB" sz="56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GB" sz="5600" dirty="0">
                <a:latin typeface="Calisto MT" panose="02040603050505030304" pitchFamily="18" charset="0"/>
              </a:rPr>
              <a:t>-objects produced by the Closure </a:t>
            </a:r>
            <a:br>
              <a:rPr lang="en-GB" sz="5600" dirty="0">
                <a:latin typeface="Calisto MT" panose="02040603050505030304" pitchFamily="18" charset="0"/>
              </a:rPr>
            </a:br>
            <a:r>
              <a:rPr lang="en-US" sz="5600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US" sz="5600" i="1" dirty="0">
                <a:latin typeface="Calisto MT" panose="02040603050505030304" pitchFamily="18" charset="0"/>
              </a:rPr>
              <a:t>x </a:t>
            </a:r>
            <a:r>
              <a:rPr lang="en-US" sz="5600" dirty="0">
                <a:latin typeface="Calisto MT" panose="02040603050505030304" pitchFamily="18" charset="0"/>
              </a:rPr>
              <a:t>[</a:t>
            </a:r>
            <a:r>
              <a:rPr lang="en-US" sz="5600" i="1" dirty="0" err="1">
                <a:latin typeface="Calisto MT" panose="02040603050505030304" pitchFamily="18" charset="0"/>
              </a:rPr>
              <a:t>B</a:t>
            </a:r>
            <a:r>
              <a:rPr lang="en-US" sz="5600" i="1" baseline="-25000" dirty="0" err="1">
                <a:latin typeface="Calisto MT" panose="02040603050505030304" pitchFamily="18" charset="0"/>
              </a:rPr>
              <a:t>wt</a:t>
            </a:r>
            <a:r>
              <a:rPr lang="en-US" sz="5600" i="1" dirty="0">
                <a:latin typeface="Calisto MT" panose="02040603050505030304" pitchFamily="18" charset="0"/>
              </a:rPr>
              <a:t> a </a:t>
            </a:r>
            <a:r>
              <a:rPr lang="en-US" sz="5600" dirty="0">
                <a:latin typeface="Calisto MT" panose="02040603050505030304" pitchFamily="18" charset="0"/>
              </a:rPr>
              <a:t>[</a:t>
            </a:r>
            <a:r>
              <a:rPr lang="en-US" sz="5600" baseline="30000" dirty="0">
                <a:latin typeface="Calisto MT" panose="02040603050505030304" pitchFamily="18" charset="0"/>
              </a:rPr>
              <a:t>0</a:t>
            </a:r>
            <a:r>
              <a:rPr lang="en-US" sz="5600" i="1" dirty="0">
                <a:latin typeface="Calisto MT" panose="02040603050505030304" pitchFamily="18" charset="0"/>
              </a:rPr>
              <a:t>Sub </a:t>
            </a:r>
            <a:r>
              <a:rPr lang="en-US" sz="5600" dirty="0">
                <a:latin typeface="Calisto MT" panose="02040603050505030304" pitchFamily="18" charset="0"/>
              </a:rPr>
              <a:t>[</a:t>
            </a:r>
            <a:r>
              <a:rPr lang="en-US" sz="5600" baseline="30000" dirty="0">
                <a:latin typeface="Calisto MT" panose="02040603050505030304" pitchFamily="18" charset="0"/>
              </a:rPr>
              <a:t>0</a:t>
            </a:r>
            <a:r>
              <a:rPr lang="en-US" sz="5600" i="1" dirty="0">
                <a:latin typeface="Calisto MT" panose="02040603050505030304" pitchFamily="18" charset="0"/>
              </a:rPr>
              <a:t>Tr</a:t>
            </a:r>
            <a:r>
              <a:rPr lang="en-US" sz="56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5600" i="1" dirty="0">
                <a:latin typeface="Calisto MT" panose="02040603050505030304" pitchFamily="18" charset="0"/>
              </a:rPr>
              <a:t> x</a:t>
            </a:r>
            <a:r>
              <a:rPr lang="en-US" sz="5600" dirty="0">
                <a:latin typeface="Calisto MT" panose="02040603050505030304" pitchFamily="18" charset="0"/>
              </a:rPr>
              <a:t>]</a:t>
            </a:r>
            <a:r>
              <a:rPr lang="en-US" sz="5600" i="1" dirty="0">
                <a:latin typeface="Calisto MT" panose="02040603050505030304" pitchFamily="18" charset="0"/>
              </a:rPr>
              <a:t> </a:t>
            </a:r>
            <a:r>
              <a:rPr lang="en-US" sz="5600" baseline="30000" dirty="0">
                <a:latin typeface="Calisto MT" panose="02040603050505030304" pitchFamily="18" charset="0"/>
              </a:rPr>
              <a:t>0</a:t>
            </a:r>
            <a:r>
              <a:rPr lang="en-US" sz="5600" i="1" dirty="0">
                <a:latin typeface="Calisto MT" panose="02040603050505030304" pitchFamily="18" charset="0"/>
              </a:rPr>
              <a:t>y</a:t>
            </a:r>
            <a:r>
              <a:rPr lang="en-US" sz="5600" baseline="30000" dirty="0">
                <a:latin typeface="Calisto MT" panose="02040603050505030304" pitchFamily="18" charset="0"/>
              </a:rPr>
              <a:t> 0</a:t>
            </a:r>
            <a:r>
              <a:rPr lang="en-US" sz="5600" i="1" dirty="0">
                <a:latin typeface="Calisto MT" panose="02040603050505030304" pitchFamily="18" charset="0"/>
              </a:rPr>
              <a:t>P</a:t>
            </a:r>
            <a:r>
              <a:rPr lang="en-US" sz="5600" dirty="0">
                <a:latin typeface="Calisto MT" panose="02040603050505030304" pitchFamily="18" charset="0"/>
              </a:rPr>
              <a:t>(</a:t>
            </a:r>
            <a:r>
              <a:rPr lang="en-US" sz="5600" i="1" dirty="0">
                <a:latin typeface="Calisto MT" panose="02040603050505030304" pitchFamily="18" charset="0"/>
              </a:rPr>
              <a:t>y</a:t>
            </a:r>
            <a:r>
              <a:rPr lang="en-US" sz="5600" dirty="0">
                <a:latin typeface="Calisto MT" panose="02040603050505030304" pitchFamily="18" charset="0"/>
              </a:rPr>
              <a:t>)]] is non-empty, as it contains at least the object </a:t>
            </a:r>
            <a:r>
              <a:rPr lang="en-US" sz="5600" i="1" dirty="0">
                <a:latin typeface="Calisto MT" panose="02040603050505030304" pitchFamily="18" charset="0"/>
              </a:rPr>
              <a:t>b. </a:t>
            </a:r>
            <a:endParaRPr lang="nl-NL" sz="5600" dirty="0">
              <a:latin typeface="Calisto MT" panose="020406030505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5600" dirty="0">
                <a:latin typeface="Calisto MT" panose="02040603050505030304" pitchFamily="18" charset="0"/>
              </a:rPr>
              <a:t> </a:t>
            </a:r>
            <a:r>
              <a:rPr lang="en-GB" sz="5600" i="1" dirty="0">
                <a:latin typeface="Calisto MT" panose="02040603050505030304" pitchFamily="18" charset="0"/>
              </a:rPr>
              <a:t>Remark</a:t>
            </a:r>
            <a:r>
              <a:rPr lang="en-GB" sz="5600" dirty="0">
                <a:latin typeface="Calisto MT" panose="02040603050505030304" pitchFamily="18" charset="0"/>
              </a:rPr>
              <a:t>. In this rule, </a:t>
            </a:r>
            <a:r>
              <a:rPr lang="en-GB" sz="5600" i="1" dirty="0">
                <a:latin typeface="Calisto MT" panose="02040603050505030304" pitchFamily="18" charset="0"/>
              </a:rPr>
              <a:t>x</a:t>
            </a:r>
            <a:r>
              <a:rPr lang="en-GB" sz="5600" dirty="0">
                <a:latin typeface="Calisto MT" panose="02040603050505030304" pitchFamily="18" charset="0"/>
              </a:rPr>
              <a:t> occurs </a:t>
            </a:r>
            <a:r>
              <a:rPr lang="en-GB" sz="5600" i="1" dirty="0">
                <a:latin typeface="Calisto MT" panose="02040603050505030304" pitchFamily="18" charset="0"/>
              </a:rPr>
              <a:t>free</a:t>
            </a:r>
            <a:r>
              <a:rPr lang="en-GB" sz="5600" dirty="0">
                <a:latin typeface="Calisto MT" panose="02040603050505030304" pitchFamily="18" charset="0"/>
              </a:rPr>
              <a:t> in the Composition </a:t>
            </a:r>
            <a:r>
              <a:rPr lang="nl-NL" sz="5600" dirty="0">
                <a:latin typeface="Calisto MT" panose="02040603050505030304" pitchFamily="18" charset="0"/>
              </a:rPr>
              <a:t>[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Sub </a:t>
            </a:r>
            <a:r>
              <a:rPr lang="nl-NL" sz="5600" dirty="0">
                <a:latin typeface="Calisto MT" panose="02040603050505030304" pitchFamily="18" charset="0"/>
              </a:rPr>
              <a:t>[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Tr</a:t>
            </a:r>
            <a:r>
              <a:rPr lang="nl-NL" sz="5600" baseline="30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nl-NL" sz="5600" i="1" dirty="0">
                <a:latin typeface="Calisto MT" panose="02040603050505030304" pitchFamily="18" charset="0"/>
              </a:rPr>
              <a:t>x</a:t>
            </a:r>
            <a:r>
              <a:rPr lang="nl-NL" sz="5600" dirty="0">
                <a:latin typeface="Calisto MT" panose="02040603050505030304" pitchFamily="18" charset="0"/>
              </a:rPr>
              <a:t>] 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y </a:t>
            </a:r>
            <a:r>
              <a:rPr lang="nl-NL" sz="5600" baseline="30000" dirty="0">
                <a:latin typeface="Calisto MT" panose="02040603050505030304" pitchFamily="18" charset="0"/>
              </a:rPr>
              <a:t>0</a:t>
            </a:r>
            <a:r>
              <a:rPr lang="nl-NL" sz="5600" i="1" dirty="0">
                <a:latin typeface="Calisto MT" panose="02040603050505030304" pitchFamily="18" charset="0"/>
              </a:rPr>
              <a:t>P</a:t>
            </a:r>
            <a:r>
              <a:rPr lang="nl-NL" sz="5600" dirty="0">
                <a:latin typeface="Calisto MT" panose="02040603050505030304" pitchFamily="18" charset="0"/>
              </a:rPr>
              <a:t>(</a:t>
            </a:r>
            <a:r>
              <a:rPr lang="nl-NL" sz="5600" i="1" dirty="0">
                <a:latin typeface="Calisto MT" panose="02040603050505030304" pitchFamily="18" charset="0"/>
              </a:rPr>
              <a:t>y</a:t>
            </a:r>
            <a:r>
              <a:rPr lang="nl-NL" sz="5600" dirty="0">
                <a:latin typeface="Calisto MT" panose="02040603050505030304" pitchFamily="18" charset="0"/>
              </a:rPr>
              <a:t>)], </a:t>
            </a:r>
            <a:r>
              <a:rPr lang="nl-NL" sz="5600" dirty="0" err="1">
                <a:latin typeface="Calisto MT" panose="02040603050505030304" pitchFamily="18" charset="0"/>
              </a:rPr>
              <a:t>whereby</a:t>
            </a:r>
            <a:r>
              <a:rPr lang="nl-NL" sz="5600" dirty="0">
                <a:latin typeface="Calisto MT" panose="02040603050505030304" pitchFamily="18" charset="0"/>
              </a:rPr>
              <a:t> </a:t>
            </a:r>
            <a:r>
              <a:rPr lang="en-GB" sz="5600" dirty="0">
                <a:latin typeface="Calisto MT" panose="02040603050505030304" pitchFamily="18" charset="0"/>
              </a:rPr>
              <a:t>it lends itself to being </a:t>
            </a:r>
            <a:r>
              <a:rPr lang="en-GB" sz="5600" dirty="0">
                <a:latin typeface="Calisto MT" panose="02040603050505030304" pitchFamily="18" charset="0"/>
                <a:sym typeface="Symbol" panose="05050102010706020507" pitchFamily="18" charset="2"/>
              </a:rPr>
              <a:t></a:t>
            </a:r>
            <a:r>
              <a:rPr lang="en-GB" sz="5600" dirty="0">
                <a:latin typeface="Calisto MT" panose="02040603050505030304" pitchFamily="18" charset="0"/>
              </a:rPr>
              <a:t>-bound.</a:t>
            </a:r>
            <a:r>
              <a:rPr lang="en-GB" sz="6200" dirty="0">
                <a:latin typeface="Calisto MT" panose="02040603050505030304" pitchFamily="18" charset="0"/>
              </a:rPr>
              <a:t> </a:t>
            </a:r>
            <a:endParaRPr lang="nl-NL" sz="6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sz="6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3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8A5E-C6B0-4573-901B-126197DA5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Standard possible-world semantics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FF54F-5864-402B-A0D0-75117560591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Hughes and Cresswell (1996, 15) sums up what standard possible-world semantics makes of the notion of</a:t>
            </a:r>
            <a:r>
              <a:rPr lang="en-US" i="1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</a:rPr>
              <a:t>impossibility:</a:t>
            </a:r>
          </a:p>
          <a:p>
            <a:pPr marL="0" indent="0">
              <a:buNone/>
            </a:pPr>
            <a:endParaRPr lang="nl-NL" sz="9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	Impossibility, along with necessity and possibility, is often also 	classified 	as a modal notion, but it does not call for special 	discussion here since 	there is no difficulty in expressing it by the operator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</a:t>
            </a:r>
            <a:r>
              <a:rPr lang="en-US" i="1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 (or 	alternatively </a:t>
            </a:r>
            <a:r>
              <a:rPr lang="en-US" i="1" dirty="0">
                <a:latin typeface="Calisto MT" panose="02040603050505030304" pitchFamily="18" charset="0"/>
              </a:rPr>
              <a:t>L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</a:t>
            </a:r>
            <a:r>
              <a:rPr lang="en-US" dirty="0">
                <a:latin typeface="Calisto MT" panose="02040603050505030304" pitchFamily="18" charset="0"/>
              </a:rPr>
              <a:t>). 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Where </a:t>
            </a:r>
            <a:r>
              <a:rPr lang="en-US" i="1" dirty="0">
                <a:latin typeface="Calisto MT" panose="02040603050505030304" pitchFamily="18" charset="0"/>
              </a:rPr>
              <a:t>M</a:t>
            </a:r>
            <a:r>
              <a:rPr lang="en-US" dirty="0">
                <a:latin typeface="Calisto MT" panose="02040603050505030304" pitchFamily="18" charset="0"/>
              </a:rPr>
              <a:t> is possibility and </a:t>
            </a:r>
            <a:r>
              <a:rPr lang="en-US" i="1" dirty="0">
                <a:latin typeface="Calisto MT" panose="02040603050505030304" pitchFamily="18" charset="0"/>
              </a:rPr>
              <a:t>L</a:t>
            </a:r>
            <a:r>
              <a:rPr lang="en-US" dirty="0">
                <a:latin typeface="Calisto MT" panose="02040603050505030304" pitchFamily="18" charset="0"/>
              </a:rPr>
              <a:t> necessity, impossibility can be expressed equivalently as the negation of possibility or the necessity of negation.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More formally, the dual of necessity being possibility: ◻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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</a:t>
            </a:r>
            <a:r>
              <a:rPr lang="en-US" dirty="0">
                <a:latin typeface="Calisto MT" panose="02040603050505030304" pitchFamily="18" charset="0"/>
              </a:rPr>
              <a:t>◇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</a:t>
            </a:r>
            <a:r>
              <a:rPr lang="en-US" dirty="0">
                <a:latin typeface="Calisto MT" panose="02040603050505030304" pitchFamily="18" charset="0"/>
              </a:rPr>
              <a:t>, or 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</a:rPr>
              <a:t>◇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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</a:t>
            </a:r>
            <a:r>
              <a:rPr lang="en-US" dirty="0">
                <a:latin typeface="Calisto MT" panose="02040603050505030304" pitchFamily="18" charset="0"/>
              </a:rPr>
              <a:t>◻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</a:t>
            </a:r>
            <a:r>
              <a:rPr lang="en-US" dirty="0">
                <a:latin typeface="Calisto MT" panose="02040603050505030304" pitchFamily="18" charset="0"/>
              </a:rPr>
              <a:t>. Hence, this biconditional characterizes impossibility: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</a:t>
            </a:r>
            <a:r>
              <a:rPr lang="en-US" dirty="0">
                <a:latin typeface="Calisto MT" panose="02040603050505030304" pitchFamily="18" charset="0"/>
              </a:rPr>
              <a:t>◇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</a:t>
            </a:r>
            <a:r>
              <a:rPr lang="en-US" dirty="0">
                <a:latin typeface="Calisto MT" panose="02040603050505030304" pitchFamily="18" charset="0"/>
              </a:rPr>
              <a:t> ◻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</a:t>
            </a:r>
            <a:r>
              <a:rPr lang="en-US" dirty="0">
                <a:latin typeface="Calisto MT" panose="02040603050505030304" pitchFamily="18" charset="0"/>
              </a:rPr>
              <a:t>. If impossibility is a primitive, ∎, we get: ∎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</a:t>
            </a:r>
            <a:r>
              <a:rPr lang="en-US" dirty="0">
                <a:latin typeface="Calisto MT" panose="02040603050505030304" pitchFamily="18" charset="0"/>
              </a:rPr>
              <a:t> ◻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</a:t>
            </a:r>
            <a:r>
              <a:rPr lang="en-US" dirty="0">
                <a:latin typeface="Calisto MT" panose="02040603050505030304" pitchFamily="18" charset="0"/>
              </a:rPr>
              <a:t>, or: ∎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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</a:t>
            </a:r>
            <a:r>
              <a:rPr lang="en-US" dirty="0">
                <a:latin typeface="Calisto MT" panose="02040603050505030304" pitchFamily="18" charset="0"/>
              </a:rPr>
              <a:t>◇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dirty="0">
                <a:latin typeface="Calisto MT" panose="02040603050505030304" pitchFamily="18" charset="0"/>
              </a:rPr>
              <a:t>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78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09E9-6A44-418F-9CC4-59732EC493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Possibility </a:t>
            </a:r>
            <a:r>
              <a:rPr lang="en-US" sz="4200" i="1" dirty="0">
                <a:solidFill>
                  <a:schemeClr val="tx1"/>
                </a:solidFill>
                <a:latin typeface="Calisto MT" panose="02040603050505030304" pitchFamily="18" charset="0"/>
              </a:rPr>
              <a:t>vs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impossibility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DB7F0-3E39-40A5-A2A0-B3D5E3492B6A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dirty="0">
                <a:latin typeface="Calisto MT" panose="02040603050505030304" pitchFamily="18" charset="0"/>
              </a:rPr>
              <a:t>One difference between possibility and impossibility is this difference in inferential behavior. This is a well-known fallacy: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Calisto MT" panose="02040603050505030304" pitchFamily="18" charset="0"/>
              </a:rPr>
              <a:t>◇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6000" dirty="0">
                <a:latin typeface="Calisto MT" panose="02040603050505030304" pitchFamily="18" charset="0"/>
              </a:rPr>
              <a:t>, ◇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</a:t>
            </a:r>
            <a:endParaRPr lang="nl-NL" sz="6000" b="1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Calisto MT" panose="02040603050505030304" pitchFamily="18" charset="0"/>
              </a:rPr>
              <a:t>◇(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</a:t>
            </a:r>
            <a:r>
              <a:rPr lang="en-US" sz="6000" dirty="0">
                <a:latin typeface="Calisto MT" panose="02040603050505030304" pitchFamily="18" charset="0"/>
              </a:rPr>
              <a:t>)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Calisto MT" panose="02040603050505030304" pitchFamily="18" charset="0"/>
              </a:rPr>
              <a:t>On the other hand, if ∎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6000" dirty="0">
                <a:latin typeface="Calisto MT" panose="02040603050505030304" pitchFamily="18" charset="0"/>
              </a:rPr>
              <a:t> is interpreted as 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</a:t>
            </a:r>
            <a:r>
              <a:rPr lang="en-US" sz="6000" i="1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6000" i="1" baseline="-25000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= Τ), equivalent to 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en-US" sz="6000" i="1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6000" i="1" baseline="-25000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= 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</a:t>
            </a:r>
            <a:r>
              <a:rPr lang="en-US" sz="6000" dirty="0">
                <a:latin typeface="Calisto MT" panose="02040603050505030304" pitchFamily="18" charset="0"/>
              </a:rPr>
              <a:t>), and ∎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sz="6000" dirty="0">
                <a:latin typeface="Calisto MT" panose="02040603050505030304" pitchFamily="18" charset="0"/>
              </a:rPr>
              <a:t> as 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</a:t>
            </a:r>
            <a:r>
              <a:rPr lang="en-US" sz="6000" i="1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r>
              <a:rPr lang="en-US" sz="6000" i="1" baseline="-25000" dirty="0">
                <a:latin typeface="Calisto MT" panose="02040603050505030304" pitchFamily="18" charset="0"/>
              </a:rPr>
              <a:t>w</a:t>
            </a:r>
            <a:r>
              <a:rPr lang="en-US" sz="6000" dirty="0">
                <a:latin typeface="Calisto MT" panose="02040603050505030304" pitchFamily="18" charset="0"/>
              </a:rPr>
              <a:t> = Τ), then it is obvious that there is no world at which ∎(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</a:t>
            </a:r>
            <a:r>
              <a:rPr lang="en-US" sz="6000" dirty="0">
                <a:latin typeface="Calisto MT" panose="02040603050505030304" pitchFamily="18" charset="0"/>
              </a:rPr>
              <a:t>) is true. Hence, this inference is valid: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Calisto MT" panose="02040603050505030304" pitchFamily="18" charset="0"/>
              </a:rPr>
              <a:t>∎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</a:t>
            </a:r>
            <a:r>
              <a:rPr lang="en-US" sz="6000" dirty="0">
                <a:latin typeface="Calisto MT" panose="02040603050505030304" pitchFamily="18" charset="0"/>
              </a:rPr>
              <a:t>, ∎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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00B05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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 </a:t>
            </a:r>
            <a:r>
              <a:rPr lang="en-US" sz="6000" dirty="0">
                <a:latin typeface="Calisto MT" panose="02040603050505030304" pitchFamily="18" charset="0"/>
              </a:rPr>
              <a:t>I </a:t>
            </a:r>
            <a:endParaRPr lang="nl-NL" sz="6000" dirty="0">
              <a:solidFill>
                <a:srgbClr val="00B050"/>
              </a:solidFill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Calisto MT" panose="02040603050505030304" pitchFamily="18" charset="0"/>
              </a:rPr>
              <a:t>∎(</a:t>
            </a:r>
            <a:r>
              <a:rPr lang="en-US" sz="6000" dirty="0">
                <a:latin typeface="Calisto MT" panose="02040603050505030304" pitchFamily="18" charset="0"/>
                <a:sym typeface="Symbol" panose="05050102010706020507" pitchFamily="18" charset="2"/>
              </a:rPr>
              <a:t></a:t>
            </a:r>
            <a:r>
              <a:rPr lang="en-US" sz="6000" dirty="0">
                <a:latin typeface="Calisto MT" panose="02040603050505030304" pitchFamily="18" charset="0"/>
              </a:rPr>
              <a:t>)   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Calisto MT" panose="02040603050505030304" pitchFamily="18" charset="0"/>
              </a:rPr>
              <a:t>Similarly, if ∎ is replaced by ◻. </a:t>
            </a:r>
          </a:p>
          <a:p>
            <a:pPr marL="0" indent="0">
              <a:buNone/>
            </a:pPr>
            <a:r>
              <a:rPr lang="en-US" sz="6000" dirty="0">
                <a:latin typeface="Calisto MT" panose="02040603050505030304" pitchFamily="18" charset="0"/>
              </a:rPr>
              <a:t> </a:t>
            </a:r>
            <a:endParaRPr lang="nl-NL" sz="60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2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A54C-53C5-4C75-9809-4D23B6F3FDC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Modal fatigue I</a:t>
            </a:r>
            <a:endParaRPr lang="nl-NL" sz="4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997FB-237C-4C65-A66A-043CEB7C846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Calisto MT" panose="02040603050505030304" pitchFamily="18" charset="0"/>
              </a:rPr>
              <a:t>Modal logic identifies logical equivalents. Hence, necessary co-extensionality equals co-intensionality, i.e., identity of intensions (e.g., </a:t>
            </a:r>
            <a:r>
              <a:rPr lang="en-US" sz="2500" i="1" dirty="0">
                <a:latin typeface="Calisto MT" panose="02040603050505030304" pitchFamily="18" charset="0"/>
              </a:rPr>
              <a:t>larger-than</a:t>
            </a:r>
            <a:r>
              <a:rPr lang="en-US" sz="2500" dirty="0">
                <a:latin typeface="Calisto MT" panose="02040603050505030304" pitchFamily="18" charset="0"/>
              </a:rPr>
              <a:t> and </a:t>
            </a:r>
            <a:r>
              <a:rPr lang="en-US" sz="2500" i="1" dirty="0">
                <a:latin typeface="Calisto MT" panose="02040603050505030304" pitchFamily="18" charset="0"/>
              </a:rPr>
              <a:t>smaller-than</a:t>
            </a:r>
            <a:r>
              <a:rPr lang="en-US" sz="2500" dirty="0">
                <a:latin typeface="Calisto MT" panose="02040603050505030304" pitchFamily="18" charset="0"/>
              </a:rPr>
              <a:t> are the same relation). Maybe sufficient for </a:t>
            </a:r>
            <a:r>
              <a:rPr lang="en-US" sz="2500" i="1" dirty="0">
                <a:latin typeface="Calisto MT" panose="02040603050505030304" pitchFamily="18" charset="0"/>
              </a:rPr>
              <a:t>contingency</a:t>
            </a:r>
            <a:r>
              <a:rPr lang="en-US" sz="2500" dirty="0">
                <a:latin typeface="Calisto MT" panose="02040603050505030304" pitchFamily="18" charset="0"/>
              </a:rPr>
              <a:t>. Not sufficient for </a:t>
            </a:r>
            <a:r>
              <a:rPr lang="en-US" sz="2500" i="1" dirty="0">
                <a:latin typeface="Calisto MT" panose="02040603050505030304" pitchFamily="18" charset="0"/>
              </a:rPr>
              <a:t>necessity</a:t>
            </a:r>
            <a:r>
              <a:rPr lang="en-US" sz="2500" dirty="0">
                <a:latin typeface="Calisto MT" panose="02040603050505030304" pitchFamily="18" charset="0"/>
              </a:rPr>
              <a:t> and </a:t>
            </a:r>
            <a:r>
              <a:rPr lang="en-US" sz="2500" i="1" dirty="0">
                <a:latin typeface="Calisto MT" panose="02040603050505030304" pitchFamily="18" charset="0"/>
              </a:rPr>
              <a:t>impossibility</a:t>
            </a:r>
            <a:r>
              <a:rPr lang="en-US" sz="2500" dirty="0">
                <a:latin typeface="Calisto MT" panose="0204060305050503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>
                <a:latin typeface="Calisto MT" panose="02040603050505030304" pitchFamily="18" charset="0"/>
              </a:rPr>
              <a:t> The necessary proposition takes every world to the entire set of possible worlds (i.e., the logical space).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>
                <a:latin typeface="Calisto MT" panose="02040603050505030304" pitchFamily="18" charset="0"/>
              </a:rPr>
              <a:t> The impossible proposition takes every world to the empty set of possible worlds.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>
                <a:latin typeface="Calisto MT" panose="02040603050505030304" pitchFamily="18" charset="0"/>
              </a:rPr>
              <a:t> The impossible </a:t>
            </a:r>
            <a:r>
              <a:rPr lang="en-US" sz="2500" i="1" dirty="0">
                <a:latin typeface="Calisto MT" panose="02040603050505030304" pitchFamily="18" charset="0"/>
              </a:rPr>
              <a:t>X </a:t>
            </a:r>
            <a:r>
              <a:rPr lang="en-US" sz="2500" dirty="0">
                <a:latin typeface="Calisto MT" panose="02040603050505030304" pitchFamily="18" charset="0"/>
              </a:rPr>
              <a:t>maps onto a gap, an empty set, … </a:t>
            </a:r>
          </a:p>
        </p:txBody>
      </p:sp>
    </p:spTree>
    <p:extLst>
      <p:ext uri="{BB962C8B-B14F-4D97-AF65-F5344CB8AC3E}">
        <p14:creationId xmlns:p14="http://schemas.microsoft.com/office/powerpoint/2010/main" val="2601446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89BC-0FEF-45BE-9833-165BD262A9E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Modal fatigue II: examples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CF99-2783-4479-99CF-03101C65FFD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</a:rPr>
              <a:t>Must </a:t>
            </a:r>
            <a:r>
              <a:rPr lang="en-US" i="1" dirty="0">
                <a:latin typeface="Calisto MT" panose="02040603050505030304" pitchFamily="18" charset="0"/>
              </a:rPr>
              <a:t>belief</a:t>
            </a:r>
            <a:r>
              <a:rPr lang="en-US" dirty="0">
                <a:latin typeface="Calisto MT" panose="02040603050505030304" pitchFamily="18" charset="0"/>
              </a:rPr>
              <a:t> be consistent? KD45 requires it is due to </a:t>
            </a:r>
            <a:r>
              <a:rPr lang="en-US" i="1" dirty="0">
                <a:latin typeface="Calisto MT" panose="02040603050505030304" pitchFamily="18" charset="0"/>
              </a:rPr>
              <a:t>seriality</a:t>
            </a:r>
            <a:r>
              <a:rPr lang="en-US" dirty="0">
                <a:latin typeface="Calisto MT" panose="0204060305050503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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w 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</a:t>
            </a:r>
            <a:r>
              <a:rPr lang="en-US" i="1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w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(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Rw</a:t>
            </a:r>
            <a:r>
              <a:rPr lang="en-US" i="1" dirty="0" err="1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w</a:t>
            </a: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  <a:sym typeface="Symbol" panose="05050102010706020507" pitchFamily="18" charset="2"/>
              </a:rPr>
              <a:t>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). So, where to go if a given belief is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in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consistent?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“Assume for </a:t>
            </a:r>
            <a:r>
              <a:rPr lang="en-US" i="1" dirty="0" err="1">
                <a:latin typeface="Calisto MT" panose="02040603050505030304" pitchFamily="18" charset="0"/>
                <a:sym typeface="Symbol" panose="05050102010706020507" pitchFamily="18" charset="2"/>
              </a:rPr>
              <a:t>reductio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that  is false.” So, what if  is a necessary truth?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“Any </a:t>
            </a:r>
            <a:r>
              <a:rPr lang="en-US" i="1" dirty="0">
                <a:latin typeface="Calisto MT" panose="02040603050505030304" pitchFamily="18" charset="0"/>
                <a:sym typeface="Symbol" panose="05050102010706020507" pitchFamily="18" charset="2"/>
              </a:rPr>
              <a:t>perpetuum mobile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is 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nomologically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impossible.” So, of what is nomological impossibility predicated? Impossible machine?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“If 6 were 9 then Vulcan would be the third rock from the Sun.” </a:t>
            </a:r>
            <a:r>
              <a:rPr lang="en-US" dirty="0" err="1">
                <a:latin typeface="Calisto MT" panose="02040603050505030304" pitchFamily="18" charset="0"/>
                <a:sym typeface="Symbol" panose="05050102010706020507" pitchFamily="18" charset="2"/>
              </a:rPr>
              <a:t>Counterpossibles</a:t>
            </a:r>
            <a:r>
              <a:rPr lang="en-US" dirty="0">
                <a:latin typeface="Calisto MT" panose="02040603050505030304" pitchFamily="18" charset="0"/>
                <a:sym typeface="Symbol" panose="05050102010706020507" pitchFamily="18" charset="2"/>
              </a:rPr>
              <a:t> (:counterfactuals with a necessarily false antecedent). Vacuous truth? Or differentiation of such antecedents?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93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B46B-A38D-493A-9051-AFAAEE49D14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Structuralism </a:t>
            </a:r>
            <a:r>
              <a:rPr lang="en-US" i="1" dirty="0">
                <a:solidFill>
                  <a:schemeClr val="tx1"/>
                </a:solidFill>
                <a:latin typeface="Calisto MT" panose="02040603050505030304" pitchFamily="18" charset="0"/>
              </a:rPr>
              <a:t>vs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circumstantialism</a:t>
            </a:r>
            <a:endParaRPr lang="nl-NL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D27F-603F-49BF-9835-5B8D2F0CF4F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Circumstantialist</a:t>
            </a:r>
            <a:r>
              <a:rPr lang="en-US" dirty="0">
                <a:latin typeface="Calisto MT" panose="02040603050505030304" pitchFamily="18" charset="0"/>
              </a:rPr>
              <a:t> theories: truth-supporting circumstances as meanings. Modal Meinongianism is circumstantialist and immersed in the world idiom.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Structuralist</a:t>
            </a:r>
            <a:r>
              <a:rPr lang="en-US" dirty="0">
                <a:latin typeface="Calisto MT" panose="02040603050505030304" pitchFamily="18" charset="0"/>
              </a:rPr>
              <a:t> theories: structures (incl. procedures) as meanings.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sto MT" panose="02040603050505030304" pitchFamily="18" charset="0"/>
              </a:rPr>
              <a:t>Structuralist theories: ‘Fregean’ and ‘Russellian’ variants, depending on whether only concepts or else both concepts and objects are permitted as constituents of structures.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Calisto MT" panose="02040603050505030304" pitchFamily="18" charset="0"/>
              </a:rPr>
              <a:t>‘Procedural Fregeanism’</a:t>
            </a:r>
            <a:r>
              <a:rPr lang="en-US" dirty="0">
                <a:latin typeface="Calisto MT" panose="02040603050505030304" pitchFamily="18" charset="0"/>
              </a:rPr>
              <a:t>: a conceptual and top-down </a:t>
            </a:r>
            <a:r>
              <a:rPr lang="en-US" i="1" dirty="0">
                <a:latin typeface="Calisto MT" panose="02040603050505030304" pitchFamily="18" charset="0"/>
              </a:rPr>
              <a:t>vs</a:t>
            </a:r>
            <a:r>
              <a:rPr lang="en-US" dirty="0">
                <a:latin typeface="Calisto MT" panose="02040603050505030304" pitchFamily="18" charset="0"/>
              </a:rPr>
              <a:t> objectual and bottom-up theory of impossibility. </a:t>
            </a:r>
            <a:endParaRPr lang="nl-NL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047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A655A-6C14-498D-8D26-F3982060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dirty="0">
                <a:latin typeface="Calisto MT" panose="02040603050505030304" pitchFamily="18" charset="0"/>
              </a:rPr>
              <a:t>2010</a:t>
            </a:r>
            <a:r>
              <a:rPr lang="en-US" sz="4400" baseline="30000" dirty="0">
                <a:latin typeface="Calisto MT" panose="02040603050505030304" pitchFamily="18" charset="0"/>
              </a:rPr>
              <a:t>+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45A27-3197-4892-BDEB-0C075F140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200" dirty="0">
                <a:latin typeface="Calisto MT" panose="02040603050505030304" pitchFamily="18" charset="0"/>
              </a:rPr>
              <a:t>Since 2010, further research into: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Quantifying-in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Property modification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Topic/focus articulation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Inferences with hyperpropositions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Exact fine-graining of hyperpropositions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Various forms of </a:t>
            </a:r>
            <a:r>
              <a:rPr lang="en-US" sz="2200" dirty="0">
                <a:latin typeface="Calisto MT" panose="02040603050505030304" pitchFamily="18" charset="0"/>
                <a:sym typeface="Symbol" panose="05050102010706020507" pitchFamily="18" charset="2"/>
              </a:rPr>
              <a:t>-conversion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Computational/procedural semantics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Fictional discourse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Calisto MT" panose="02040603050505030304" pitchFamily="18" charset="0"/>
              </a:rPr>
              <a:t>Assorted impossibilities</a:t>
            </a:r>
            <a:endParaRPr lang="en-US" sz="2200" dirty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</a:rPr>
              <a:t>…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860ED93-B5B1-4A92-BDB6-E3AA8D51B3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" b="139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FF3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55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4499</Words>
  <Application>Microsoft Office PowerPoint</Application>
  <PresentationFormat>Widescreen</PresentationFormat>
  <Paragraphs>243</Paragraphs>
  <Slides>35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Calisto MT</vt:lpstr>
      <vt:lpstr>Sitka Small</vt:lpstr>
      <vt:lpstr>Wingdings</vt:lpstr>
      <vt:lpstr>Office Theme</vt:lpstr>
      <vt:lpstr>Impossibilities without impossibilia</vt:lpstr>
      <vt:lpstr>Reasoning about vs from impossibilities</vt:lpstr>
      <vt:lpstr>Stage setting</vt:lpstr>
      <vt:lpstr>Standard possible-world semantics</vt:lpstr>
      <vt:lpstr>Possibility vs impossibility</vt:lpstr>
      <vt:lpstr>Modal fatigue I</vt:lpstr>
      <vt:lpstr>Modal fatigue II: examples</vt:lpstr>
      <vt:lpstr>Structuralism vs circumstantialism</vt:lpstr>
      <vt:lpstr>2010+</vt:lpstr>
      <vt:lpstr>Transparent Intensional Logic: survey</vt:lpstr>
      <vt:lpstr>Meinongianism according to non-Meinongians</vt:lpstr>
      <vt:lpstr>Reasoning about impossibility: metaphysics</vt:lpstr>
      <vt:lpstr>Reasoning about impossibility: objective</vt:lpstr>
      <vt:lpstr>ss</vt:lpstr>
      <vt:lpstr>Reasoning about impossibility: TIL methodology </vt:lpstr>
      <vt:lpstr>Contradiction and truth-value gaps</vt:lpstr>
      <vt:lpstr>Reasoning about impossibility: TIL methodology, three examples</vt:lpstr>
      <vt:lpstr>TIL: definitions I (procedure)</vt:lpstr>
      <vt:lpstr>TIL: definitions II (simple types)</vt:lpstr>
      <vt:lpstr>Intensions; explicit intensionalization and temporalization</vt:lpstr>
      <vt:lpstr>TIL: definitions III (ramified type hierarchy)</vt:lpstr>
      <vt:lpstr>TIL: formalization of three procedures</vt:lpstr>
      <vt:lpstr>1st example: The largest prime is a prime </vt:lpstr>
      <vt:lpstr>Improper (‘empty’) Composition</vt:lpstr>
      <vt:lpstr>Definition (strictly empty procedure). Two sources of improperness</vt:lpstr>
      <vt:lpstr>Predication with extensional occurrence (‘de re’): truth-value gap</vt:lpstr>
      <vt:lpstr>Predication with hyperintensional occurrence (‘de dicto’): T</vt:lpstr>
      <vt:lpstr>2nd example: intension-involving (‘empirical’)</vt:lpstr>
      <vt:lpstr>Definition (empirical procedure) &amp; corollary</vt:lpstr>
      <vt:lpstr>Definition (requisite relation between properties of individuals)</vt:lpstr>
      <vt:lpstr>Definition (refinement of procedure)</vt:lpstr>
      <vt:lpstr>Dual predication for intensions</vt:lpstr>
      <vt:lpstr>3rd example: ‘impossible’ belief</vt:lpstr>
      <vt:lpstr>Quantifying-in (:reasoning about impossibilities)</vt:lpstr>
      <vt:lpstr>Rule for quantifying-in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Impossibility without impossibilia</dc:title>
  <dc:creator>Jespersen, B.T.F. (Bjørn)</dc:creator>
  <cp:lastModifiedBy>Jespersen, B.T.F. (Bjørn)</cp:lastModifiedBy>
  <cp:revision>110</cp:revision>
  <dcterms:created xsi:type="dcterms:W3CDTF">2021-01-28T13:17:42Z</dcterms:created>
  <dcterms:modified xsi:type="dcterms:W3CDTF">2021-12-20T14:03:13Z</dcterms:modified>
</cp:coreProperties>
</file>